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0"/>
  </p:notesMasterIdLst>
  <p:sldIdLst>
    <p:sldId id="1296" r:id="rId2"/>
    <p:sldId id="257" r:id="rId3"/>
    <p:sldId id="1297" r:id="rId4"/>
    <p:sldId id="259" r:id="rId5"/>
    <p:sldId id="1298" r:id="rId6"/>
    <p:sldId id="261" r:id="rId7"/>
    <p:sldId id="1303" r:id="rId8"/>
    <p:sldId id="1307" r:id="rId9"/>
    <p:sldId id="1308" r:id="rId10"/>
    <p:sldId id="274" r:id="rId11"/>
    <p:sldId id="1299" r:id="rId12"/>
    <p:sldId id="264" r:id="rId13"/>
    <p:sldId id="1309" r:id="rId14"/>
    <p:sldId id="265" r:id="rId15"/>
    <p:sldId id="266" r:id="rId16"/>
    <p:sldId id="1300" r:id="rId17"/>
    <p:sldId id="268" r:id="rId18"/>
    <p:sldId id="1310" r:id="rId19"/>
    <p:sldId id="1312" r:id="rId20"/>
    <p:sldId id="269" r:id="rId21"/>
    <p:sldId id="1329" r:id="rId22"/>
    <p:sldId id="1301" r:id="rId23"/>
    <p:sldId id="1316" r:id="rId24"/>
    <p:sldId id="1317" r:id="rId25"/>
    <p:sldId id="1318" r:id="rId26"/>
    <p:sldId id="272" r:id="rId27"/>
    <p:sldId id="1328" r:id="rId28"/>
    <p:sldId id="27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Noto Sans" panose="020B050204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51F0D-17CB-A9D8-26CB-00B4B693B144}" name="Maire Gaffney" initials="MG" userId="S::maire@bdelonline.com::53deb49e-ea2b-4ef2-8af7-6a10eca33ca8"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 clrIdx="0">
    <p:extLst>
      <p:ext uri="{19B8F6BF-5375-455C-9EA6-DF929625EA0E}">
        <p15:presenceInfo xmlns:p15="http://schemas.microsoft.com/office/powerpoint/2012/main" userId="Jernej 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A6A"/>
    <a:srgbClr val="E4379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50A1E-7CC6-46F1-B37D-37802F9BB92D}" v="52" dt="2022-02-11T15:03:06.405"/>
  </p1510:revLst>
</p1510:revInfo>
</file>

<file path=ppt/tableStyles.xml><?xml version="1.0" encoding="utf-8"?>
<a:tblStyleLst xmlns:a="http://schemas.openxmlformats.org/drawingml/2006/main" def="{35E8D7CE-3278-4515-8369-591D1D3D2F60}">
  <a:tblStyle styleId="{35E8D7CE-3278-4515-8369-591D1D3D2F60}"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76"/>
  </p:normalViewPr>
  <p:slideViewPr>
    <p:cSldViewPr snapToGrid="0">
      <p:cViewPr varScale="1">
        <p:scale>
          <a:sx n="76" d="100"/>
          <a:sy n="76" d="100"/>
        </p:scale>
        <p:origin x="1291" y="48"/>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4d3736a2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Is there a step here before looking for stakeholders about defining the core competencies and resources that you have and those you need to pull in by working with partners?</a:t>
            </a:r>
            <a:endParaRPr dirty="0"/>
          </a:p>
        </p:txBody>
      </p:sp>
      <p:sp>
        <p:nvSpPr>
          <p:cNvPr id="230" name="Google Shape;230;g1014d3736a2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Do government bodies have a role?</a:t>
            </a:r>
            <a:endParaRPr dirty="0"/>
          </a:p>
        </p:txBody>
      </p:sp>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Excellent slide.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14d3736a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Excellent slide. </a:t>
            </a:r>
            <a:endParaRPr dirty="0"/>
          </a:p>
        </p:txBody>
      </p:sp>
      <p:sp>
        <p:nvSpPr>
          <p:cNvPr id="254" name="Google Shape;254;g1014d3736a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210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03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14d3736a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g1014d3736a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635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87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8</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t>9</a:t>
            </a:fld>
            <a:endParaRPr lang="fr-CA" dirty="0"/>
          </a:p>
        </p:txBody>
      </p:sp>
    </p:spTree>
    <p:extLst>
      <p:ext uri="{BB962C8B-B14F-4D97-AF65-F5344CB8AC3E}">
        <p14:creationId xmlns:p14="http://schemas.microsoft.com/office/powerpoint/2010/main" val="67450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218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92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27" name="Google Shape;27;p3"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28" name="Google Shape;28;p3"/>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 name="Google Shape;30;p3"/>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1" name="Google Shape;31;p3"/>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 name="Google Shape;33;p3"/>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4" name="Google Shape;34;p3"/>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3"/>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3"/>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3"/>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26"/>
        <p:cNvGrpSpPr/>
        <p:nvPr/>
      </p:nvGrpSpPr>
      <p:grpSpPr>
        <a:xfrm>
          <a:off x="0" y="0"/>
          <a:ext cx="0" cy="0"/>
          <a:chOff x="0" y="0"/>
          <a:chExt cx="0" cy="0"/>
        </a:xfrm>
      </p:grpSpPr>
      <p:sp>
        <p:nvSpPr>
          <p:cNvPr id="127" name="Google Shape;127;p16"/>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sp>
        <p:nvSpPr>
          <p:cNvPr id="128" name="Google Shape;128;p16"/>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6"/>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131" name="Google Shape;131;p16"/>
          <p:cNvSpPr>
            <a:spLocks noGrp="1"/>
          </p:cNvSpPr>
          <p:nvPr>
            <p:ph type="pic" idx="3"/>
          </p:nvPr>
        </p:nvSpPr>
        <p:spPr>
          <a:xfrm>
            <a:off x="1493398" y="1538952"/>
            <a:ext cx="4106403" cy="5297620"/>
          </a:xfrm>
          <a:prstGeom prst="rect">
            <a:avLst/>
          </a:prstGeom>
          <a:noFill/>
          <a:ln>
            <a:noFill/>
          </a:ln>
        </p:spPr>
      </p:sp>
      <p:sp>
        <p:nvSpPr>
          <p:cNvPr id="132" name="Google Shape;132;p16"/>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33" name="Google Shape;133;p16"/>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34"/>
        <p:cNvGrpSpPr/>
        <p:nvPr/>
      </p:nvGrpSpPr>
      <p:grpSpPr>
        <a:xfrm>
          <a:off x="0" y="0"/>
          <a:ext cx="0" cy="0"/>
          <a:chOff x="0" y="0"/>
          <a:chExt cx="0" cy="0"/>
        </a:xfrm>
      </p:grpSpPr>
      <p:sp>
        <p:nvSpPr>
          <p:cNvPr id="135" name="Google Shape;135;p17"/>
          <p:cNvSpPr>
            <a:spLocks noGrp="1"/>
          </p:cNvSpPr>
          <p:nvPr>
            <p:ph type="pic" idx="2"/>
          </p:nvPr>
        </p:nvSpPr>
        <p:spPr>
          <a:xfrm>
            <a:off x="2" y="3203071"/>
            <a:ext cx="12192000" cy="3654930"/>
          </a:xfrm>
          <a:prstGeom prst="rect">
            <a:avLst/>
          </a:prstGeom>
          <a:noFill/>
          <a:ln>
            <a:noFill/>
          </a:ln>
        </p:spPr>
      </p:sp>
      <p:sp>
        <p:nvSpPr>
          <p:cNvPr id="136" name="Google Shape;136;p17"/>
          <p:cNvSpPr txBox="1">
            <a:spLocks noGrp="1"/>
          </p:cNvSpPr>
          <p:nvPr>
            <p:ph type="body" idx="1"/>
          </p:nvPr>
        </p:nvSpPr>
        <p:spPr>
          <a:xfrm>
            <a:off x="0" y="697078"/>
            <a:ext cx="12192000" cy="70831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4000"/>
              <a:buNone/>
              <a:defRPr sz="4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3"/>
          </p:nvPr>
        </p:nvSpPr>
        <p:spPr>
          <a:xfrm>
            <a:off x="0" y="1420135"/>
            <a:ext cx="12192000" cy="62674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000"/>
              <a:buNone/>
              <a:defRPr sz="20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7"/>
          <p:cNvSpPr txBox="1">
            <a:spLocks noGrp="1"/>
          </p:cNvSpPr>
          <p:nvPr>
            <p:ph type="body" idx="4"/>
          </p:nvPr>
        </p:nvSpPr>
        <p:spPr>
          <a:xfrm>
            <a:off x="0" y="2515750"/>
            <a:ext cx="12192000" cy="32788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E43794"/>
              </a:buClr>
              <a:buSzPts val="2000"/>
              <a:buNone/>
              <a:defRPr sz="20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7"/>
          <p:cNvGrpSpPr/>
          <p:nvPr/>
        </p:nvGrpSpPr>
        <p:grpSpPr>
          <a:xfrm>
            <a:off x="5333990" y="3125600"/>
            <a:ext cx="1457520" cy="373805"/>
            <a:chOff x="3244859" y="9754633"/>
            <a:chExt cx="1936439" cy="496630"/>
          </a:xfrm>
        </p:grpSpPr>
        <p:sp>
          <p:nvSpPr>
            <p:cNvPr id="140" name="Google Shape;140;p17"/>
            <p:cNvSpPr/>
            <p:nvPr/>
          </p:nvSpPr>
          <p:spPr>
            <a:xfrm>
              <a:off x="3244859" y="9797084"/>
              <a:ext cx="206694" cy="420436"/>
            </a:xfrm>
            <a:custGeom>
              <a:avLst/>
              <a:gdLst/>
              <a:ahLst/>
              <a:cxnLst/>
              <a:rect l="l" t="t" r="r" b="b"/>
              <a:pathLst>
                <a:path w="30" h="64" extrusionOk="0">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nvGrpSpPr>
            <p:cNvPr id="141" name="Google Shape;141;p17"/>
            <p:cNvGrpSpPr/>
            <p:nvPr/>
          </p:nvGrpSpPr>
          <p:grpSpPr>
            <a:xfrm>
              <a:off x="4439081" y="9754633"/>
              <a:ext cx="742217" cy="453319"/>
              <a:chOff x="89" y="268"/>
              <a:chExt cx="316" cy="193"/>
            </a:xfrm>
          </p:grpSpPr>
          <p:sp>
            <p:nvSpPr>
              <p:cNvPr id="142" name="Google Shape;142;p17"/>
              <p:cNvSpPr/>
              <p:nvPr/>
            </p:nvSpPr>
            <p:spPr>
              <a:xfrm>
                <a:off x="89" y="268"/>
                <a:ext cx="184" cy="168"/>
              </a:xfrm>
              <a:prstGeom prst="rect">
                <a:avLst/>
              </a:prstGeom>
              <a:no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sp>
            <p:nvSpPr>
              <p:cNvPr id="143" name="Google Shape;143;p17"/>
              <p:cNvSpPr/>
              <p:nvPr/>
            </p:nvSpPr>
            <p:spPr>
              <a:xfrm>
                <a:off x="227" y="290"/>
                <a:ext cx="178" cy="171"/>
              </a:xfrm>
              <a:custGeom>
                <a:avLst/>
                <a:gdLst/>
                <a:ahLst/>
                <a:cxnLst/>
                <a:rect l="l" t="t" r="r" b="b"/>
                <a:pathLst>
                  <a:path w="64" h="61" extrusionOk="0">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
          <p:nvSpPr>
            <p:cNvPr id="144" name="Google Shape;144;p17"/>
            <p:cNvSpPr/>
            <p:nvPr/>
          </p:nvSpPr>
          <p:spPr>
            <a:xfrm>
              <a:off x="3844999" y="9812041"/>
              <a:ext cx="521431" cy="439223"/>
            </a:xfrm>
            <a:custGeom>
              <a:avLst/>
              <a:gdLst/>
              <a:ahLst/>
              <a:cxnLst/>
              <a:rect l="l" t="t" r="r" b="b"/>
              <a:pathLst>
                <a:path w="64" h="53" extrusionOk="0">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solidFill>
              <a:srgbClr val="FBE000"/>
            </a:solidFill>
            <a:ln>
              <a:noFill/>
            </a:ln>
          </p:spPr>
          <p:txBody>
            <a:bodyPr spcFirstLastPara="1" wrap="square" lIns="145425" tIns="72700" rIns="145425" bIns="72700" anchor="t" anchorCtr="0">
              <a:noAutofit/>
            </a:bodyPr>
            <a:lstStyle/>
            <a:p>
              <a:pPr marL="0" marR="0" lvl="0" indent="0" algn="l" rtl="0">
                <a:lnSpc>
                  <a:spcPct val="100000"/>
                </a:lnSpc>
                <a:spcBef>
                  <a:spcPts val="0"/>
                </a:spcBef>
                <a:spcAft>
                  <a:spcPts val="0"/>
                </a:spcAft>
                <a:buClr>
                  <a:srgbClr val="000000"/>
                </a:buClr>
                <a:buSzPts val="4294"/>
                <a:buFont typeface="Arial"/>
                <a:buNone/>
              </a:pPr>
              <a:endParaRPr sz="4294"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9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79577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6909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46670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4886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59"/>
        <p:cNvGrpSpPr/>
        <p:nvPr/>
      </p:nvGrpSpPr>
      <p:grpSpPr>
        <a:xfrm>
          <a:off x="0" y="0"/>
          <a:ext cx="0" cy="0"/>
          <a:chOff x="0" y="0"/>
          <a:chExt cx="0" cy="0"/>
        </a:xfrm>
      </p:grpSpPr>
      <p:sp>
        <p:nvSpPr>
          <p:cNvPr id="60" name="Google Shape;60;p7"/>
          <p:cNvSpPr>
            <a:spLocks noGrp="1"/>
          </p:cNvSpPr>
          <p:nvPr>
            <p:ph type="pic" idx="2"/>
          </p:nvPr>
        </p:nvSpPr>
        <p:spPr>
          <a:xfrm>
            <a:off x="0" y="3695700"/>
            <a:ext cx="3886199" cy="3162300"/>
          </a:xfrm>
          <a:prstGeom prst="rect">
            <a:avLst/>
          </a:prstGeom>
          <a:noFill/>
          <a:ln>
            <a:noFill/>
          </a:ln>
        </p:spPr>
      </p:sp>
      <p:sp>
        <p:nvSpPr>
          <p:cNvPr id="61" name="Google Shape;61;p7"/>
          <p:cNvSpPr>
            <a:spLocks noGrp="1"/>
          </p:cNvSpPr>
          <p:nvPr>
            <p:ph type="pic" idx="3"/>
          </p:nvPr>
        </p:nvSpPr>
        <p:spPr>
          <a:xfrm>
            <a:off x="4165600" y="4170099"/>
            <a:ext cx="3886199" cy="2687902"/>
          </a:xfrm>
          <a:prstGeom prst="rect">
            <a:avLst/>
          </a:prstGeom>
          <a:noFill/>
          <a:ln>
            <a:noFill/>
          </a:ln>
        </p:spPr>
      </p:sp>
      <p:sp>
        <p:nvSpPr>
          <p:cNvPr id="62" name="Google Shape;62;p7"/>
          <p:cNvSpPr>
            <a:spLocks noGrp="1"/>
          </p:cNvSpPr>
          <p:nvPr>
            <p:ph type="pic" idx="4"/>
          </p:nvPr>
        </p:nvSpPr>
        <p:spPr>
          <a:xfrm>
            <a:off x="8305801" y="3695700"/>
            <a:ext cx="3886199" cy="3162300"/>
          </a:xfrm>
          <a:prstGeom prst="rect">
            <a:avLst/>
          </a:prstGeom>
          <a:noFill/>
          <a:ln>
            <a:noFill/>
          </a:ln>
        </p:spPr>
      </p:sp>
      <p:sp>
        <p:nvSpPr>
          <p:cNvPr id="63" name="Google Shape;63;p7"/>
          <p:cNvSpPr txBox="1">
            <a:spLocks noGrp="1"/>
          </p:cNvSpPr>
          <p:nvPr>
            <p:ph type="body" idx="1"/>
          </p:nvPr>
        </p:nvSpPr>
        <p:spPr>
          <a:xfrm>
            <a:off x="-2" y="735521"/>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body" idx="5"/>
          </p:nvPr>
        </p:nvSpPr>
        <p:spPr>
          <a:xfrm>
            <a:off x="-1" y="1498690"/>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1" y="1"/>
            <a:ext cx="12192000" cy="3136685"/>
          </a:xfrm>
          <a:prstGeom prst="rect">
            <a:avLst/>
          </a:prstGeom>
          <a:noFill/>
          <a:ln>
            <a:noFill/>
          </a:ln>
        </p:spPr>
      </p:sp>
      <p:sp>
        <p:nvSpPr>
          <p:cNvPr id="67" name="Google Shape;67;p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uropean Map Slide">
  <p:cSld name="European Map Slide">
    <p:spTree>
      <p:nvGrpSpPr>
        <p:cNvPr id="1" name="Shape 70"/>
        <p:cNvGrpSpPr/>
        <p:nvPr/>
      </p:nvGrpSpPr>
      <p:grpSpPr>
        <a:xfrm>
          <a:off x="0" y="0"/>
          <a:ext cx="0" cy="0"/>
          <a:chOff x="0" y="0"/>
          <a:chExt cx="0" cy="0"/>
        </a:xfrm>
      </p:grpSpPr>
      <p:sp>
        <p:nvSpPr>
          <p:cNvPr id="71" name="Google Shape;71;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9"/>
          <p:cNvSpPr txBox="1">
            <a:spLocks noGrp="1"/>
          </p:cNvSpPr>
          <p:nvPr>
            <p:ph type="body" idx="1"/>
          </p:nvPr>
        </p:nvSpPr>
        <p:spPr>
          <a:xfrm>
            <a:off x="491065" y="6550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body" idx="2"/>
          </p:nvPr>
        </p:nvSpPr>
        <p:spPr>
          <a:xfrm>
            <a:off x="491067" y="1428292"/>
            <a:ext cx="11260666" cy="166361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97"/>
        <p:cNvGrpSpPr/>
        <p:nvPr/>
      </p:nvGrpSpPr>
      <p:grpSpPr>
        <a:xfrm>
          <a:off x="0" y="0"/>
          <a:ext cx="0" cy="0"/>
          <a:chOff x="0" y="0"/>
          <a:chExt cx="0" cy="0"/>
        </a:xfrm>
      </p:grpSpPr>
      <p:sp>
        <p:nvSpPr>
          <p:cNvPr id="98" name="Google Shape;98;p1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1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00" name="Google Shape;100;p11"/>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1"/>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2" name="Google Shape;102;p1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103"/>
        <p:cNvGrpSpPr/>
        <p:nvPr/>
      </p:nvGrpSpPr>
      <p:grpSpPr>
        <a:xfrm>
          <a:off x="0" y="0"/>
          <a:ext cx="0" cy="0"/>
          <a:chOff x="0" y="0"/>
          <a:chExt cx="0" cy="0"/>
        </a:xfrm>
      </p:grpSpPr>
      <p:sp>
        <p:nvSpPr>
          <p:cNvPr id="104" name="Google Shape;104;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2"/>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pic>
        <p:nvPicPr>
          <p:cNvPr id="106" name="Google Shape;106;p12"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107" name="Google Shape;107;p12"/>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Slide - Pink Heading">
  <p:cSld name="One Column Slide - Pink Heading">
    <p:spTree>
      <p:nvGrpSpPr>
        <p:cNvPr id="1" name="Shape 109"/>
        <p:cNvGrpSpPr/>
        <p:nvPr/>
      </p:nvGrpSpPr>
      <p:grpSpPr>
        <a:xfrm>
          <a:off x="0" y="0"/>
          <a:ext cx="0" cy="0"/>
          <a:chOff x="0" y="0"/>
          <a:chExt cx="0" cy="0"/>
        </a:xfrm>
      </p:grpSpPr>
      <p:sp>
        <p:nvSpPr>
          <p:cNvPr id="110" name="Google Shape;110;p13"/>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1" name="Google Shape;111;p1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3"/>
          <p:cNvSpPr txBox="1">
            <a:spLocks noGrp="1"/>
          </p:cNvSpPr>
          <p:nvPr>
            <p:ph type="body" idx="1"/>
          </p:nvPr>
        </p:nvSpPr>
        <p:spPr>
          <a:xfrm>
            <a:off x="465666" y="440268"/>
            <a:ext cx="11260668" cy="128275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3"/>
          <p:cNvSpPr txBox="1">
            <a:spLocks noGrp="1"/>
          </p:cNvSpPr>
          <p:nvPr>
            <p:ph type="body" idx="2"/>
          </p:nvPr>
        </p:nvSpPr>
        <p:spPr>
          <a:xfrm>
            <a:off x="465668" y="20874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 name="Google Shape;114;p13"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Slide - Pink Heading">
  <p:cSld name="Two Column Slide - Pink Heading">
    <p:spTree>
      <p:nvGrpSpPr>
        <p:cNvPr id="1" name="Shape 115"/>
        <p:cNvGrpSpPr/>
        <p:nvPr/>
      </p:nvGrpSpPr>
      <p:grpSpPr>
        <a:xfrm>
          <a:off x="0" y="0"/>
          <a:ext cx="0" cy="0"/>
          <a:chOff x="0" y="0"/>
          <a:chExt cx="0" cy="0"/>
        </a:xfrm>
      </p:grpSpPr>
      <p:sp>
        <p:nvSpPr>
          <p:cNvPr id="116" name="Google Shape;116;p14"/>
          <p:cNvSpPr/>
          <p:nvPr/>
        </p:nvSpPr>
        <p:spPr>
          <a:xfrm>
            <a:off x="-1" y="1"/>
            <a:ext cx="12192000" cy="1889435"/>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17" name="Google Shape;117;p14"/>
          <p:cNvSpPr txBox="1">
            <a:spLocks noGrp="1"/>
          </p:cNvSpPr>
          <p:nvPr>
            <p:ph type="body" idx="1"/>
          </p:nvPr>
        </p:nvSpPr>
        <p:spPr>
          <a:xfrm>
            <a:off x="465666" y="440268"/>
            <a:ext cx="11260668" cy="1205652"/>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4"/>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9" name="Google Shape;119;p14" descr="Logo&#10;&#10;Description automatically generated"/>
          <p:cNvPicPr preferRelativeResize="0"/>
          <p:nvPr/>
        </p:nvPicPr>
        <p:blipFill rotWithShape="1">
          <a:blip r:embed="rId2">
            <a:alphaModFix/>
          </a:blip>
          <a:srcRect l="25070" r="24004" b="52268"/>
          <a:stretch/>
        </p:blipFill>
        <p:spPr>
          <a:xfrm>
            <a:off x="11184467" y="1296816"/>
            <a:ext cx="685800" cy="5868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120"/>
        <p:cNvGrpSpPr/>
        <p:nvPr/>
      </p:nvGrpSpPr>
      <p:grpSpPr>
        <a:xfrm>
          <a:off x="0" y="0"/>
          <a:ext cx="0" cy="0"/>
          <a:chOff x="0" y="0"/>
          <a:chExt cx="0" cy="0"/>
        </a:xfrm>
      </p:grpSpPr>
      <p:sp>
        <p:nvSpPr>
          <p:cNvPr id="121" name="Google Shape;121;p15"/>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32"/>
              <a:buFont typeface="Arial"/>
              <a:buNone/>
            </a:pPr>
            <a:endParaRPr sz="1132" b="0" i="0" u="none" strike="noStrike" cap="none">
              <a:solidFill>
                <a:schemeClr val="lt1"/>
              </a:solidFill>
              <a:latin typeface="Calibri"/>
              <a:ea typeface="Calibri"/>
              <a:cs typeface="Calibri"/>
              <a:sym typeface="Calibri"/>
            </a:endParaRPr>
          </a:p>
        </p:txBody>
      </p:sp>
      <p:pic>
        <p:nvPicPr>
          <p:cNvPr id="122" name="Google Shape;122;p15"/>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123" name="Google Shape;123;p15"/>
          <p:cNvSpPr>
            <a:spLocks noGrp="1"/>
          </p:cNvSpPr>
          <p:nvPr>
            <p:ph type="pic" idx="2"/>
          </p:nvPr>
        </p:nvSpPr>
        <p:spPr>
          <a:xfrm>
            <a:off x="7020057" y="3028280"/>
            <a:ext cx="3691822" cy="3829719"/>
          </a:xfrm>
          <a:prstGeom prst="rect">
            <a:avLst/>
          </a:prstGeom>
          <a:noFill/>
          <a:ln>
            <a:noFill/>
          </a:ln>
        </p:spPr>
      </p:sp>
      <p:sp>
        <p:nvSpPr>
          <p:cNvPr id="124" name="Google Shape;124;p15"/>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5"/>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66" r:id="rId13"/>
    <p:sldLayoutId id="2147483667" r:id="rId14"/>
    <p:sldLayoutId id="2147483668" r:id="rId15"/>
    <p:sldLayoutId id="214748366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izi.travel/en"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servicedesigntools.org/tools/ecosystem-map"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jingculturecommerce.com/sanxingdui-museum-tencent-ip-partnership/" TargetMode="External"/><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ternationaleonline.org/" TargetMode="External"/><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jingculturecommerce.com/valentine-museum-artglass-monument-avenue-ar-tour/" TargetMode="External"/><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www.miro.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hyperlink" Target="https://www.internationaleonline.org/" TargetMode="External"/><Relationship Id="rId3" Type="http://schemas.openxmlformats.org/officeDocument/2006/relationships/hyperlink" Target="https://cutt.ly/sEuwzH0" TargetMode="External"/><Relationship Id="rId7" Type="http://schemas.openxmlformats.org/officeDocument/2006/relationships/hyperlink" Target="https://cutt.ly/7WzKssj" TargetMode="External"/><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hyperlink" Target="https://cutt.ly/1RLbR4x" TargetMode="External"/><Relationship Id="rId5" Type="http://schemas.openxmlformats.org/officeDocument/2006/relationships/hyperlink" Target="https://cutt.ly/EnTxXXB" TargetMode="External"/><Relationship Id="rId10" Type="http://schemas.openxmlformats.org/officeDocument/2006/relationships/hyperlink" Target="https://www.miro.com/" TargetMode="External"/><Relationship Id="rId4" Type="http://schemas.openxmlformats.org/officeDocument/2006/relationships/hyperlink" Target="https://cutt.ly/ZEuo94l" TargetMode="External"/><Relationship Id="rId9" Type="http://schemas.openxmlformats.org/officeDocument/2006/relationships/hyperlink" Target="https://cutt.ly/7Wz6mz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knightfoundation.org/reports/digital-readiness-and-innovation-in-museu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27" y="906514"/>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9" y="374341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Module 6</a:t>
            </a:r>
            <a:endParaRPr lang="en-US" sz="5400" dirty="0">
              <a:solidFill>
                <a:schemeClr val="bg1"/>
              </a:solidFill>
            </a:endParaRPr>
          </a:p>
        </p:txBody>
      </p:sp>
      <p:sp>
        <p:nvSpPr>
          <p:cNvPr id="7" name="Google Shape;153;p18">
            <a:extLst>
              <a:ext uri="{FF2B5EF4-FFF2-40B4-BE49-F238E27FC236}">
                <a16:creationId xmlns:a16="http://schemas.microsoft.com/office/drawing/2014/main" id="{ABFC28A1-491C-0546-A253-1F9B4F93B941}"/>
              </a:ext>
            </a:extLst>
          </p:cNvPr>
          <p:cNvSpPr txBox="1"/>
          <p:nvPr/>
        </p:nvSpPr>
        <p:spPr>
          <a:xfrm>
            <a:off x="0" y="4645966"/>
            <a:ext cx="12192000" cy="11527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dirty="0">
                <a:solidFill>
                  <a:schemeClr val="lt1"/>
                </a:solidFill>
                <a:latin typeface="Avenir"/>
                <a:ea typeface="Avenir"/>
                <a:cs typeface="Avenir"/>
                <a:sym typeface="Avenir"/>
              </a:rPr>
              <a:t>Collaborating with others to protect, preserve and promote Cultural Heritage at Destination level</a:t>
            </a:r>
            <a:endParaRPr sz="36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1100"/>
              <a:buFont typeface="Arial"/>
              <a:buNone/>
            </a:pPr>
            <a:endParaRPr sz="3600"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chemeClr val="lt1"/>
              </a:buClr>
              <a:buSzPts val="3600"/>
              <a:buFont typeface="Arial"/>
              <a:buNone/>
            </a:pPr>
            <a:endParaRPr sz="3600"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 name="Rettangolo 2">
            <a:extLst>
              <a:ext uri="{FF2B5EF4-FFF2-40B4-BE49-F238E27FC236}">
                <a16:creationId xmlns:a16="http://schemas.microsoft.com/office/drawing/2014/main" id="{4A7F8234-5D8D-1047-9DA7-E673F121D96E}"/>
              </a:ext>
            </a:extLst>
          </p:cNvPr>
          <p:cNvSpPr/>
          <p:nvPr/>
        </p:nvSpPr>
        <p:spPr>
          <a:xfrm>
            <a:off x="1435100" y="1455866"/>
            <a:ext cx="4102100" cy="540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7" name="Google Shape;297;p34"/>
          <p:cNvSpPr txBox="1">
            <a:spLocks noGrp="1"/>
          </p:cNvSpPr>
          <p:nvPr>
            <p:ph type="body" idx="1"/>
          </p:nvPr>
        </p:nvSpPr>
        <p:spPr>
          <a:xfrm>
            <a:off x="6096000" y="761961"/>
            <a:ext cx="5339109"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latin typeface="Calibri" panose="020F0502020204030204" pitchFamily="34" charset="0"/>
                <a:cs typeface="Calibri" panose="020F0502020204030204" pitchFamily="34" charset="0"/>
              </a:rPr>
              <a:t>Case study</a:t>
            </a:r>
            <a:endParaRPr lang="it-IT" dirty="0">
              <a:latin typeface="Calibri" panose="020F0502020204030204" pitchFamily="34" charset="0"/>
              <a:cs typeface="Calibri" panose="020F0502020204030204" pitchFamily="34" charset="0"/>
            </a:endParaRPr>
          </a:p>
        </p:txBody>
      </p:sp>
      <p:pic>
        <p:nvPicPr>
          <p:cNvPr id="2" name="Immagine 2">
            <a:hlinkClick r:id="rId3"/>
            <a:extLst>
              <a:ext uri="{FF2B5EF4-FFF2-40B4-BE49-F238E27FC236}">
                <a16:creationId xmlns:a16="http://schemas.microsoft.com/office/drawing/2014/main" id="{7CD3EB61-8149-4BCA-B6F8-2AFF38913E4D}"/>
              </a:ext>
            </a:extLst>
          </p:cNvPr>
          <p:cNvPicPr>
            <a:picLocks noChangeAspect="1"/>
          </p:cNvPicPr>
          <p:nvPr/>
        </p:nvPicPr>
        <p:blipFill>
          <a:blip r:embed="rId4"/>
          <a:stretch>
            <a:fillRect/>
          </a:stretch>
        </p:blipFill>
        <p:spPr>
          <a:xfrm>
            <a:off x="1551379" y="2083658"/>
            <a:ext cx="3869541" cy="3869541"/>
          </a:xfrm>
          <a:prstGeom prst="rect">
            <a:avLst/>
          </a:prstGeom>
        </p:spPr>
      </p:pic>
      <p:sp>
        <p:nvSpPr>
          <p:cNvPr id="5" name="Google Shape;207;p24">
            <a:extLst>
              <a:ext uri="{FF2B5EF4-FFF2-40B4-BE49-F238E27FC236}">
                <a16:creationId xmlns:a16="http://schemas.microsoft.com/office/drawing/2014/main" id="{1D8BFD94-3BA6-5342-A4A7-FDFD2CEFF9F6}"/>
              </a:ext>
            </a:extLst>
          </p:cNvPr>
          <p:cNvSpPr txBox="1">
            <a:spLocks/>
          </p:cNvSpPr>
          <p:nvPr/>
        </p:nvSpPr>
        <p:spPr>
          <a:xfrm>
            <a:off x="6096000" y="1606848"/>
            <a:ext cx="5867400" cy="4823162"/>
          </a:xfrm>
          <a:prstGeom prst="rect">
            <a:avLst/>
          </a:prstGeom>
          <a:noFill/>
          <a:ln>
            <a:noFill/>
          </a:ln>
        </p:spPr>
        <p:txBody>
          <a:bodyPr spcFirstLastPara="1" wrap="square" lIns="91425" tIns="45700" rIns="91425" bIns="45700" anchor="t" anchorCtr="0">
            <a:noAutofit/>
          </a:bodyPr>
          <a:lstStyle/>
          <a:p>
            <a:r>
              <a:rPr lang="en-US" sz="2400" dirty="0" err="1">
                <a:solidFill>
                  <a:srgbClr val="7F7F7F"/>
                </a:solidFill>
                <a:latin typeface="Calibri" panose="020F0502020204030204" pitchFamily="34" charset="0"/>
                <a:cs typeface="Calibri" panose="020F0502020204030204" pitchFamily="34" charset="0"/>
              </a:rPr>
              <a:t>Izi.TRAVEL</a:t>
            </a:r>
            <a:r>
              <a:rPr lang="en-US" sz="2400" dirty="0">
                <a:solidFill>
                  <a:srgbClr val="7F7F7F"/>
                </a:solidFill>
                <a:latin typeface="Calibri" panose="020F0502020204030204" pitchFamily="34" charset="0"/>
                <a:cs typeface="Calibri" panose="020F0502020204030204" pitchFamily="34" charset="0"/>
              </a:rPr>
              <a:t> is an </a:t>
            </a:r>
            <a:r>
              <a:rPr lang="en-US" sz="2400" dirty="0">
                <a:solidFill>
                  <a:srgbClr val="E43794"/>
                </a:solidFill>
                <a:latin typeface="Calibri" panose="020F0502020204030204" pitchFamily="34" charset="0"/>
                <a:cs typeface="Calibri" panose="020F0502020204030204" pitchFamily="34" charset="0"/>
              </a:rPr>
              <a:t>open and free storytelling platform </a:t>
            </a:r>
            <a:r>
              <a:rPr lang="en-US" sz="2400" dirty="0">
                <a:solidFill>
                  <a:srgbClr val="7F7F7F"/>
                </a:solidFill>
                <a:latin typeface="Calibri" panose="020F0502020204030204" pitchFamily="34" charset="0"/>
                <a:cs typeface="Calibri" panose="020F0502020204030204" pitchFamily="34" charset="0"/>
              </a:rPr>
              <a:t>born in 2011 with the aim to connect cities, museums and their stories with travelers. </a:t>
            </a:r>
          </a:p>
          <a:p>
            <a:r>
              <a:rPr lang="en-US" sz="2400" dirty="0">
                <a:solidFill>
                  <a:srgbClr val="7F7F7F"/>
                </a:solidFill>
                <a:latin typeface="Calibri" panose="020F0502020204030204" pitchFamily="34" charset="0"/>
                <a:cs typeface="Calibri" panose="020F0502020204030204" pitchFamily="34" charset="0"/>
              </a:rPr>
              <a:t>The platform created a dynamic hub where thousands of content providers can easily create multimedia guides for millions of travelers. This collaborative approach </a:t>
            </a:r>
            <a:r>
              <a:rPr lang="en-US" sz="2400" dirty="0">
                <a:solidFill>
                  <a:srgbClr val="E43794"/>
                </a:solidFill>
                <a:latin typeface="Calibri" panose="020F0502020204030204" pitchFamily="34" charset="0"/>
                <a:cs typeface="Calibri" panose="020F0502020204030204" pitchFamily="34" charset="0"/>
              </a:rPr>
              <a:t>allows everyone to create content for museums and cities, providing engaging contents to visitors and enabling the fast growth</a:t>
            </a:r>
            <a:r>
              <a:rPr lang="en-US" sz="2400" dirty="0">
                <a:solidFill>
                  <a:srgbClr val="7F7F7F"/>
                </a:solidFill>
                <a:latin typeface="Calibri" panose="020F0502020204030204" pitchFamily="34" charset="0"/>
                <a:cs typeface="Calibri" panose="020F0502020204030204" pitchFamily="34" charset="0"/>
              </a:rPr>
              <a:t> of the platform.</a:t>
            </a:r>
          </a:p>
        </p:txBody>
      </p:sp>
      <p:sp>
        <p:nvSpPr>
          <p:cNvPr id="8" name="Google Shape;224;p26">
            <a:extLst>
              <a:ext uri="{FF2B5EF4-FFF2-40B4-BE49-F238E27FC236}">
                <a16:creationId xmlns:a16="http://schemas.microsoft.com/office/drawing/2014/main" id="{E04771A6-0D23-924C-8592-A560688A00C8}"/>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10</a:t>
            </a:fld>
            <a:endParaRPr lang="en-US" dirty="0"/>
          </a:p>
        </p:txBody>
      </p:sp>
    </p:spTree>
    <p:extLst>
      <p:ext uri="{BB962C8B-B14F-4D97-AF65-F5344CB8AC3E}">
        <p14:creationId xmlns:p14="http://schemas.microsoft.com/office/powerpoint/2010/main" val="330354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Involving your</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stakeholders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42064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INVOLVE AND COLLABORATE</a:t>
            </a:r>
            <a:endParaRPr dirty="0">
              <a:latin typeface="Calibri" panose="020F0502020204030204" pitchFamily="34" charset="0"/>
              <a:cs typeface="Calibri" panose="020F0502020204030204" pitchFamily="34" charset="0"/>
            </a:endParaRPr>
          </a:p>
        </p:txBody>
      </p:sp>
      <p:sp>
        <p:nvSpPr>
          <p:cNvPr id="224" name="Google Shape;224;p26"/>
          <p:cNvSpPr txBox="1">
            <a:spLocks noGrp="1"/>
          </p:cNvSpPr>
          <p:nvPr>
            <p:ph type="sldNum" idx="4294967295"/>
          </p:nvPr>
        </p:nvSpPr>
        <p:spPr>
          <a:xfrm>
            <a:off x="7889875" y="6561138"/>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6" name="Google Shape;226;p26"/>
          <p:cNvSpPr txBox="1">
            <a:spLocks noGrp="1"/>
          </p:cNvSpPr>
          <p:nvPr>
            <p:ph type="body" idx="2"/>
          </p:nvPr>
        </p:nvSpPr>
        <p:spPr>
          <a:xfrm>
            <a:off x="465402" y="2517252"/>
            <a:ext cx="11260800" cy="3793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7F7F7F"/>
              </a:buClr>
              <a:buSzPts val="2400"/>
              <a:buNone/>
            </a:pPr>
            <a:r>
              <a:rPr lang="en-US" dirty="0">
                <a:latin typeface="Calibri" panose="020F0502020204030204" pitchFamily="34" charset="0"/>
                <a:cs typeface="Calibri" panose="020F0502020204030204" pitchFamily="34" charset="0"/>
              </a:rPr>
              <a:t>Projects of immersive tourism experiences are encompassing very different fields and so they often </a:t>
            </a:r>
            <a:r>
              <a:rPr lang="en-US" dirty="0">
                <a:solidFill>
                  <a:srgbClr val="E43794"/>
                </a:solidFill>
                <a:latin typeface="Calibri" panose="020F0502020204030204" pitchFamily="34" charset="0"/>
                <a:cs typeface="Calibri" panose="020F0502020204030204" pitchFamily="34" charset="0"/>
              </a:rPr>
              <a:t>involve different professions, institutions, skills and viewpoints, </a:t>
            </a:r>
            <a:r>
              <a:rPr lang="en-US" dirty="0">
                <a:latin typeface="Calibri" panose="020F0502020204030204" pitchFamily="34" charset="0"/>
                <a:cs typeface="Calibri" panose="020F0502020204030204" pitchFamily="34" charset="0"/>
              </a:rPr>
              <a:t>demanding the creation of collaborations that </a:t>
            </a:r>
            <a:r>
              <a:rPr lang="en-US" dirty="0">
                <a:solidFill>
                  <a:srgbClr val="E43794"/>
                </a:solidFill>
                <a:latin typeface="Calibri" panose="020F0502020204030204" pitchFamily="34" charset="0"/>
                <a:cs typeface="Calibri" panose="020F0502020204030204" pitchFamily="34" charset="0"/>
              </a:rPr>
              <a:t>require preparation, argumentation and consensus building.</a:t>
            </a:r>
            <a:endParaRPr dirty="0">
              <a:solidFill>
                <a:srgbClr val="E43794"/>
              </a:solidFill>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rgbClr val="7F7F7F"/>
              </a:buClr>
              <a:buSzPts val="2400"/>
              <a:buNone/>
            </a:pPr>
            <a:endParaRPr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Clr>
                <a:srgbClr val="7F7F7F"/>
              </a:buClr>
              <a:buSzPts val="1200"/>
              <a:buNone/>
            </a:pPr>
            <a:r>
              <a:rPr lang="en-US" dirty="0">
                <a:latin typeface="Calibri" panose="020F0502020204030204" pitchFamily="34" charset="0"/>
                <a:cs typeface="Calibri" panose="020F0502020204030204" pitchFamily="34" charset="0"/>
              </a:rPr>
              <a:t>There is no catch-all recipe for working in interdisciplinary groups but, as initiators of a project, we should </a:t>
            </a:r>
            <a:r>
              <a:rPr lang="en-US" dirty="0">
                <a:solidFill>
                  <a:srgbClr val="E43794"/>
                </a:solidFill>
                <a:latin typeface="Calibri" panose="020F0502020204030204" pitchFamily="34" charset="0"/>
                <a:cs typeface="Calibri" panose="020F0502020204030204" pitchFamily="34" charset="0"/>
              </a:rPr>
              <a:t>at the very start inform and involve all stakeholders </a:t>
            </a:r>
            <a:r>
              <a:rPr lang="en-US" dirty="0">
                <a:latin typeface="Calibri" panose="020F0502020204030204" pitchFamily="34" charset="0"/>
                <a:cs typeface="Calibri" panose="020F0502020204030204" pitchFamily="34" charset="0"/>
              </a:rPr>
              <a:t>i</a:t>
            </a:r>
            <a:r>
              <a:rPr lang="en-US" dirty="0">
                <a:solidFill>
                  <a:srgbClr val="7F7F7F"/>
                </a:solidFill>
                <a:latin typeface="Calibri" panose="020F0502020204030204" pitchFamily="34" charset="0"/>
                <a:cs typeface="Calibri" panose="020F0502020204030204" pitchFamily="34" charset="0"/>
              </a:rPr>
              <a:t>n </a:t>
            </a:r>
            <a:r>
              <a:rPr lang="en-US" dirty="0">
                <a:latin typeface="Calibri" panose="020F0502020204030204" pitchFamily="34" charset="0"/>
                <a:cs typeface="Calibri" panose="020F0502020204030204" pitchFamily="34" charset="0"/>
              </a:rPr>
              <a:t>our interests, plans and timelines in order to set the frameworks for collaborations and potential involvement. </a:t>
            </a:r>
            <a:r>
              <a:rPr lang="en-US" dirty="0">
                <a:solidFill>
                  <a:srgbClr val="E43794"/>
                </a:solidFill>
                <a:latin typeface="Calibri" panose="020F0502020204030204" pitchFamily="34" charset="0"/>
                <a:cs typeface="Calibri" panose="020F0502020204030204" pitchFamily="34" charset="0"/>
              </a:rPr>
              <a:t>Transparent communication</a:t>
            </a:r>
            <a:r>
              <a:rPr lang="en-US" dirty="0">
                <a:latin typeface="Calibri" panose="020F0502020204030204" pitchFamily="34" charset="0"/>
                <a:cs typeface="Calibri" panose="020F0502020204030204" pitchFamily="34" charset="0"/>
              </a:rPr>
              <a:t> ensures an honest opportunity for stakeholders to take part.</a:t>
            </a:r>
            <a:endParaRPr dirty="0">
              <a:solidFill>
                <a:srgbClr val="E43794"/>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26"/>
          <p:cNvSpPr txBox="1">
            <a:spLocks noGrp="1"/>
          </p:cNvSpPr>
          <p:nvPr>
            <p:ph type="sldNum" idx="4294967295"/>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dirty="0"/>
          </a:p>
        </p:txBody>
      </p:sp>
      <p:pic>
        <p:nvPicPr>
          <p:cNvPr id="225" name="Google Shape;225;p26"/>
          <p:cNvPicPr preferRelativeResize="0"/>
          <p:nvPr/>
        </p:nvPicPr>
        <p:blipFill>
          <a:blip r:embed="rId3">
            <a:alphaModFix/>
          </a:blip>
          <a:stretch>
            <a:fillRect/>
          </a:stretch>
        </p:blipFill>
        <p:spPr>
          <a:xfrm>
            <a:off x="8195437" y="4444593"/>
            <a:ext cx="3690999" cy="2190001"/>
          </a:xfrm>
          <a:prstGeom prst="rect">
            <a:avLst/>
          </a:prstGeom>
          <a:noFill/>
          <a:ln>
            <a:noFill/>
          </a:ln>
        </p:spPr>
      </p:pic>
      <p:sp>
        <p:nvSpPr>
          <p:cNvPr id="227" name="Google Shape;227;p26"/>
          <p:cNvSpPr txBox="1">
            <a:spLocks noGrp="1"/>
          </p:cNvSpPr>
          <p:nvPr>
            <p:ph type="body" idx="2"/>
          </p:nvPr>
        </p:nvSpPr>
        <p:spPr>
          <a:xfrm>
            <a:off x="465533" y="3472964"/>
            <a:ext cx="8638273" cy="3202474"/>
          </a:xfrm>
          <a:prstGeom prst="rect">
            <a:avLst/>
          </a:prstGeom>
          <a:noFill/>
          <a:ln>
            <a:noFill/>
          </a:ln>
        </p:spPr>
        <p:txBody>
          <a:bodyPr spcFirstLastPara="1" wrap="square" lIns="91425" tIns="45700" rIns="91425" bIns="45700" anchor="t" anchorCtr="0">
            <a:noAutofit/>
          </a:bodyPr>
          <a:lstStyle/>
          <a:p>
            <a:pPr marL="0" indent="0" algn="l">
              <a:buSzPts val="1200"/>
            </a:pPr>
            <a:r>
              <a:rPr lang="en-US" b="1" dirty="0">
                <a:solidFill>
                  <a:srgbClr val="7F7F7F"/>
                </a:solidFill>
                <a:highlight>
                  <a:srgbClr val="FBE000"/>
                </a:highlight>
                <a:latin typeface="Calibri" panose="020F0502020204030204" pitchFamily="34" charset="0"/>
                <a:cs typeface="Calibri" panose="020F0502020204030204" pitchFamily="34" charset="0"/>
              </a:rPr>
              <a:t>A tip!</a:t>
            </a:r>
            <a:r>
              <a:rPr lang="en-US" dirty="0">
                <a:latin typeface="Calibri" panose="020F0502020204030204" pitchFamily="34" charset="0"/>
                <a:cs typeface="Calibri" panose="020F0502020204030204" pitchFamily="34" charset="0"/>
              </a:rPr>
              <a:t> Gather as much information as you can about the cultural heritage in question. The more material (graphic, audio…) gathered, the more opportunities it gives to collaborate with creative and cultural industries such as: </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graphic and multimedia designers;</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artists;</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architects;</a:t>
            </a:r>
          </a:p>
          <a:p>
            <a:pPr indent="-342900">
              <a:buClr>
                <a:srgbClr val="FBE000"/>
              </a:buClr>
              <a:buSzPts val="1800"/>
              <a:buFont typeface="Arial"/>
              <a:buChar char="●"/>
            </a:pPr>
            <a:r>
              <a:rPr lang="en-US" dirty="0">
                <a:solidFill>
                  <a:srgbClr val="E43794"/>
                </a:solidFill>
                <a:latin typeface="Calibri" panose="020F0502020204030204" pitchFamily="34" charset="0"/>
                <a:cs typeface="Calibri" panose="020F0502020204030204" pitchFamily="34" charset="0"/>
              </a:rPr>
              <a:t>programmers </a:t>
            </a:r>
            <a:r>
              <a:rPr lang="en-US" dirty="0">
                <a:solidFill>
                  <a:schemeClr val="bg1">
                    <a:lumMod val="50000"/>
                  </a:schemeClr>
                </a:solidFill>
                <a:latin typeface="Calibri" panose="020F0502020204030204" pitchFamily="34" charset="0"/>
                <a:cs typeface="Calibri" panose="020F0502020204030204" pitchFamily="34" charset="0"/>
              </a:rPr>
              <a:t>and others.</a:t>
            </a:r>
            <a:endParaRPr dirty="0">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rgbClr val="7F7F7F"/>
              </a:buClr>
              <a:buSzPts val="2400"/>
              <a:buNone/>
            </a:pPr>
            <a:endParaRPr dirty="0">
              <a:solidFill>
                <a:srgbClr val="E43794"/>
              </a:solidFill>
              <a:latin typeface="Calibri" panose="020F0502020204030204" pitchFamily="34" charset="0"/>
              <a:cs typeface="Calibri" panose="020F0502020204030204" pitchFamily="34" charset="0"/>
            </a:endParaRPr>
          </a:p>
        </p:txBody>
      </p:sp>
      <p:sp>
        <p:nvSpPr>
          <p:cNvPr id="12" name="Google Shape;223;p26">
            <a:extLst>
              <a:ext uri="{FF2B5EF4-FFF2-40B4-BE49-F238E27FC236}">
                <a16:creationId xmlns:a16="http://schemas.microsoft.com/office/drawing/2014/main" id="{7C68DB9C-10BE-F845-836E-8046B5791828}"/>
              </a:ext>
            </a:extLst>
          </p:cNvPr>
          <p:cNvSpPr txBox="1">
            <a:spLocks noGrp="1"/>
          </p:cNvSpPr>
          <p:nvPr>
            <p:ph type="body" idx="1"/>
          </p:nvPr>
        </p:nvSpPr>
        <p:spPr>
          <a:xfrm>
            <a:off x="465534" y="546948"/>
            <a:ext cx="11260668"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INVOLVE AND COLLABORATE</a:t>
            </a:r>
            <a:endParaRPr dirty="0">
              <a:latin typeface="Calibri" panose="020F0502020204030204" pitchFamily="34" charset="0"/>
              <a:cs typeface="Calibri" panose="020F0502020204030204" pitchFamily="34" charset="0"/>
            </a:endParaRPr>
          </a:p>
        </p:txBody>
      </p:sp>
      <p:sp>
        <p:nvSpPr>
          <p:cNvPr id="13" name="Google Shape;227;p26">
            <a:extLst>
              <a:ext uri="{FF2B5EF4-FFF2-40B4-BE49-F238E27FC236}">
                <a16:creationId xmlns:a16="http://schemas.microsoft.com/office/drawing/2014/main" id="{4BBD0222-20B7-4341-9F94-B11792EB30FC}"/>
              </a:ext>
            </a:extLst>
          </p:cNvPr>
          <p:cNvSpPr txBox="1">
            <a:spLocks/>
          </p:cNvSpPr>
          <p:nvPr/>
        </p:nvSpPr>
        <p:spPr>
          <a:xfrm>
            <a:off x="465534" y="2167969"/>
            <a:ext cx="11260668" cy="14192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buSzPts val="1200"/>
            </a:pPr>
            <a:r>
              <a:rPr lang="en-US" dirty="0">
                <a:solidFill>
                  <a:srgbClr val="E43794"/>
                </a:solidFill>
                <a:latin typeface="Calibri" panose="020F0502020204030204" pitchFamily="34" charset="0"/>
                <a:cs typeface="Calibri" panose="020F0502020204030204" pitchFamily="34" charset="0"/>
              </a:rPr>
              <a:t>Collaboration should be seen as an opportunity for better results </a:t>
            </a:r>
            <a:r>
              <a:rPr lang="en-US" dirty="0">
                <a:latin typeface="Calibri" panose="020F0502020204030204" pitchFamily="34" charset="0"/>
                <a:cs typeface="Calibri" panose="020F0502020204030204" pitchFamily="34" charset="0"/>
              </a:rPr>
              <a:t>- opening up the process to different stakeholders can massively increase the skills you have access to and the results that you get.  </a:t>
            </a:r>
            <a:endParaRPr lang="en-US" dirty="0">
              <a:solidFill>
                <a:srgbClr val="E4379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716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7"/>
          <p:cNvPicPr preferRelativeResize="0">
            <a:picLocks noGrp="1"/>
          </p:cNvPicPr>
          <p:nvPr>
            <p:ph type="pic" idx="2"/>
          </p:nvPr>
        </p:nvPicPr>
        <p:blipFill rotWithShape="1">
          <a:blip r:embed="rId3"/>
          <a:srcRect t="17294" b="-4234"/>
          <a:stretch/>
        </p:blipFill>
        <p:spPr>
          <a:xfrm>
            <a:off x="7134852" y="3104480"/>
            <a:ext cx="3548388" cy="3780000"/>
          </a:xfrm>
          <a:prstGeom prst="rect">
            <a:avLst/>
          </a:prstGeom>
          <a:noFill/>
          <a:ln>
            <a:noFill/>
          </a:ln>
        </p:spPr>
      </p:pic>
      <p:sp>
        <p:nvSpPr>
          <p:cNvPr id="233" name="Google Shape;233;p27"/>
          <p:cNvSpPr txBox="1">
            <a:spLocks noGrp="1"/>
          </p:cNvSpPr>
          <p:nvPr>
            <p:ph type="body" idx="1"/>
          </p:nvPr>
        </p:nvSpPr>
        <p:spPr>
          <a:xfrm>
            <a:off x="481124" y="543668"/>
            <a:ext cx="5614800" cy="63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Stakeholders’ involvement</a:t>
            </a:r>
            <a:endParaRPr dirty="0">
              <a:latin typeface="Calibri" panose="020F0502020204030204" pitchFamily="34" charset="0"/>
              <a:cs typeface="Calibri" panose="020F0502020204030204" pitchFamily="34" charset="0"/>
            </a:endParaRPr>
          </a:p>
        </p:txBody>
      </p:sp>
      <p:sp>
        <p:nvSpPr>
          <p:cNvPr id="234" name="Google Shape;234;p27"/>
          <p:cNvSpPr txBox="1">
            <a:spLocks noGrp="1"/>
          </p:cNvSpPr>
          <p:nvPr>
            <p:ph type="body" idx="3"/>
          </p:nvPr>
        </p:nvSpPr>
        <p:spPr>
          <a:xfrm>
            <a:off x="481124" y="1374600"/>
            <a:ext cx="6087316" cy="51633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dirty="0">
                <a:solidFill>
                  <a:srgbClr val="7F7F7F"/>
                </a:solidFill>
                <a:latin typeface="Calibri" panose="020F0502020204030204" pitchFamily="34" charset="0"/>
                <a:cs typeface="Calibri" panose="020F0502020204030204" pitchFamily="34" charset="0"/>
              </a:rPr>
              <a:t>Many professions and interest groups have a stake in immersive tourism experiences and could contribute with valuable insights. </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Yet not everyone should be involved into everything. </a:t>
            </a:r>
            <a:r>
              <a:rPr lang="en-US" dirty="0">
                <a:solidFill>
                  <a:srgbClr val="E43794"/>
                </a:solidFill>
                <a:latin typeface="Calibri" panose="020F0502020204030204" pitchFamily="34" charset="0"/>
                <a:cs typeface="Calibri" panose="020F0502020204030204" pitchFamily="34" charset="0"/>
              </a:rPr>
              <a:t>An important aspect of stakeholder involvement are competencies!</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Font typeface="Arial"/>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Stakeholder involvement should always take into consideration knowledge, background and aspirations of stakeholders – keep that in mind </a:t>
            </a:r>
            <a:r>
              <a:rPr lang="en-US" dirty="0">
                <a:solidFill>
                  <a:srgbClr val="E43794"/>
                </a:solidFill>
                <a:latin typeface="Calibri" panose="020F0502020204030204" pitchFamily="34" charset="0"/>
                <a:cs typeface="Calibri" panose="020F0502020204030204" pitchFamily="34" charset="0"/>
              </a:rPr>
              <a:t>to get the most constructive feedback and insights</a:t>
            </a:r>
            <a:r>
              <a:rPr lang="en-US" dirty="0">
                <a:latin typeface="Calibri" panose="020F0502020204030204" pitchFamily="34" charset="0"/>
                <a:cs typeface="Calibri" panose="020F0502020204030204" pitchFamily="34" charset="0"/>
              </a:rPr>
              <a:t> out of stakeholders’ involvement.</a:t>
            </a:r>
            <a:endParaRPr dirty="0">
              <a:latin typeface="Calibri" panose="020F0502020204030204" pitchFamily="34" charset="0"/>
              <a:cs typeface="Calibri" panose="020F0502020204030204" pitchFamily="34" charset="0"/>
            </a:endParaRPr>
          </a:p>
        </p:txBody>
      </p:sp>
      <p:sp>
        <p:nvSpPr>
          <p:cNvPr id="5" name="Google Shape;224;p26">
            <a:extLst>
              <a:ext uri="{FF2B5EF4-FFF2-40B4-BE49-F238E27FC236}">
                <a16:creationId xmlns:a16="http://schemas.microsoft.com/office/drawing/2014/main" id="{4B935B7A-CD35-A945-A4F1-93E0B604825D}"/>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14</a:t>
            </a:fld>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body" idx="1"/>
          </p:nvPr>
        </p:nvSpPr>
        <p:spPr>
          <a:xfrm>
            <a:off x="297450" y="313565"/>
            <a:ext cx="11597100" cy="631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100"/>
              <a:buNone/>
            </a:pPr>
            <a:r>
              <a:rPr lang="en-US" sz="3800" dirty="0">
                <a:latin typeface="Calibri" panose="020F0502020204030204" pitchFamily="34" charset="0"/>
                <a:cs typeface="Calibri" panose="020F0502020204030204" pitchFamily="34" charset="0"/>
              </a:rPr>
              <a:t>Expertise of the cultural heritage key stakeholders </a:t>
            </a:r>
            <a:endParaRPr sz="3800" dirty="0">
              <a:latin typeface="Calibri" panose="020F0502020204030204" pitchFamily="34" charset="0"/>
              <a:cs typeface="Calibri" panose="020F0502020204030204" pitchFamily="34" charset="0"/>
            </a:endParaRPr>
          </a:p>
        </p:txBody>
      </p:sp>
      <p:sp>
        <p:nvSpPr>
          <p:cNvPr id="240" name="Google Shape;240;p28"/>
          <p:cNvSpPr txBox="1">
            <a:spLocks noGrp="1"/>
          </p:cNvSpPr>
          <p:nvPr>
            <p:ph type="body" idx="5"/>
          </p:nvPr>
        </p:nvSpPr>
        <p:spPr>
          <a:xfrm>
            <a:off x="609764" y="873349"/>
            <a:ext cx="10972470" cy="80508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Here is a summary of the categories of stakeholders to be involved and the stages at which they most likely will need to be involved. </a:t>
            </a:r>
            <a:endParaRPr dirty="0">
              <a:latin typeface="Calibri" panose="020F0502020204030204" pitchFamily="34" charset="0"/>
              <a:cs typeface="Calibri" panose="020F0502020204030204" pitchFamily="34" charset="0"/>
            </a:endParaRPr>
          </a:p>
        </p:txBody>
      </p:sp>
      <p:graphicFrame>
        <p:nvGraphicFramePr>
          <p:cNvPr id="241" name="Google Shape;241;p28"/>
          <p:cNvGraphicFramePr/>
          <p:nvPr>
            <p:extLst>
              <p:ext uri="{D42A27DB-BD31-4B8C-83A1-F6EECF244321}">
                <p14:modId xmlns:p14="http://schemas.microsoft.com/office/powerpoint/2010/main" val="3209307412"/>
              </p:ext>
            </p:extLst>
          </p:nvPr>
        </p:nvGraphicFramePr>
        <p:xfrm>
          <a:off x="487927" y="1781535"/>
          <a:ext cx="10972469" cy="4970367"/>
        </p:xfrm>
        <a:graphic>
          <a:graphicData uri="http://schemas.openxmlformats.org/drawingml/2006/table">
            <a:tbl>
              <a:tblPr bandRow="1">
                <a:noFill/>
                <a:tableStyleId>{35E8D7CE-3278-4515-8369-591D1D3D2F60}</a:tableStyleId>
              </a:tblPr>
              <a:tblGrid>
                <a:gridCol w="2309061">
                  <a:extLst>
                    <a:ext uri="{9D8B030D-6E8A-4147-A177-3AD203B41FA5}">
                      <a16:colId xmlns:a16="http://schemas.microsoft.com/office/drawing/2014/main" val="20000"/>
                    </a:ext>
                  </a:extLst>
                </a:gridCol>
                <a:gridCol w="1167696">
                  <a:extLst>
                    <a:ext uri="{9D8B030D-6E8A-4147-A177-3AD203B41FA5}">
                      <a16:colId xmlns:a16="http://schemas.microsoft.com/office/drawing/2014/main" val="20001"/>
                    </a:ext>
                  </a:extLst>
                </a:gridCol>
                <a:gridCol w="1647273">
                  <a:extLst>
                    <a:ext uri="{9D8B030D-6E8A-4147-A177-3AD203B41FA5}">
                      <a16:colId xmlns:a16="http://schemas.microsoft.com/office/drawing/2014/main" val="20002"/>
                    </a:ext>
                  </a:extLst>
                </a:gridCol>
                <a:gridCol w="1443320">
                  <a:extLst>
                    <a:ext uri="{9D8B030D-6E8A-4147-A177-3AD203B41FA5}">
                      <a16:colId xmlns:a16="http://schemas.microsoft.com/office/drawing/2014/main" val="20003"/>
                    </a:ext>
                  </a:extLst>
                </a:gridCol>
                <a:gridCol w="1159420">
                  <a:extLst>
                    <a:ext uri="{9D8B030D-6E8A-4147-A177-3AD203B41FA5}">
                      <a16:colId xmlns:a16="http://schemas.microsoft.com/office/drawing/2014/main" val="20004"/>
                    </a:ext>
                  </a:extLst>
                </a:gridCol>
                <a:gridCol w="1323750">
                  <a:extLst>
                    <a:ext uri="{9D8B030D-6E8A-4147-A177-3AD203B41FA5}">
                      <a16:colId xmlns:a16="http://schemas.microsoft.com/office/drawing/2014/main" val="20005"/>
                    </a:ext>
                  </a:extLst>
                </a:gridCol>
                <a:gridCol w="1921949">
                  <a:extLst>
                    <a:ext uri="{9D8B030D-6E8A-4147-A177-3AD203B41FA5}">
                      <a16:colId xmlns:a16="http://schemas.microsoft.com/office/drawing/2014/main" val="20006"/>
                    </a:ext>
                  </a:extLst>
                </a:gridCol>
              </a:tblGrid>
              <a:tr h="551979">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Permits</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Professional Guidance </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Materials</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Ideas</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Testing </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tc>
                  <a:txBody>
                    <a:bodyPr/>
                    <a:lstStyle/>
                    <a:p>
                      <a:pPr marL="0" lvl="0" indent="0" algn="l" rtl="0">
                        <a:spcBef>
                          <a:spcPts val="0"/>
                        </a:spcBef>
                        <a:spcAft>
                          <a:spcPts val="0"/>
                        </a:spcAft>
                        <a:buNone/>
                      </a:pPr>
                      <a:r>
                        <a:rPr lang="en-US" sz="1400" b="1" dirty="0">
                          <a:latin typeface="Calibri" panose="020F0502020204030204" pitchFamily="34" charset="0"/>
                          <a:ea typeface="Avenir"/>
                          <a:cs typeface="Calibri" panose="020F0502020204030204" pitchFamily="34" charset="0"/>
                          <a:sym typeface="Avenir"/>
                        </a:rPr>
                        <a:t>Implementation And Support</a:t>
                      </a:r>
                      <a:endParaRPr sz="1400" b="1" dirty="0">
                        <a:latin typeface="Calibri" panose="020F0502020204030204" pitchFamily="34" charset="0"/>
                        <a:ea typeface="Avenir"/>
                        <a:cs typeface="Calibri" panose="020F0502020204030204" pitchFamily="34" charset="0"/>
                        <a:sym typeface="Avenir"/>
                      </a:endParaRPr>
                    </a:p>
                  </a:txBody>
                  <a:tcPr marL="68575" marR="68575" marT="91425" marB="91425">
                    <a:solidFill>
                      <a:srgbClr val="FBE000"/>
                    </a:solidFill>
                  </a:tcPr>
                </a:tc>
                <a:extLst>
                  <a:ext uri="{0D108BD9-81ED-4DB2-BD59-A6C34878D82A}">
                    <a16:rowId xmlns:a16="http://schemas.microsoft.com/office/drawing/2014/main" val="10000"/>
                  </a:ext>
                </a:extLst>
              </a:tr>
              <a:tr h="383332">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Museum Experts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1"/>
                  </a:ext>
                </a:extLst>
              </a:tr>
              <a:tr h="576849">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Museum, Folklore, Etc. Cultural Heritage NGOs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2"/>
                  </a:ext>
                </a:extLst>
              </a:tr>
              <a:tr h="501477">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Artists And Other Creators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3"/>
                  </a:ext>
                </a:extLst>
              </a:tr>
              <a:tr h="730570">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Other Experts (E.G. Architects, Machinists, Historians, Ethnologists)  </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4"/>
                  </a:ext>
                </a:extLst>
              </a:tr>
              <a:tr h="383332">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Universities &amp; Schools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5"/>
                  </a:ext>
                </a:extLst>
              </a:tr>
              <a:tr h="551979">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Youth Org. And Other Cultural </a:t>
                      </a:r>
                      <a:r>
                        <a:rPr lang="en-US" sz="1400" b="1" dirty="0" err="1">
                          <a:solidFill>
                            <a:srgbClr val="FFFFFF"/>
                          </a:solidFill>
                          <a:latin typeface="Calibri" panose="020F0502020204030204" pitchFamily="34" charset="0"/>
                          <a:ea typeface="Avenir"/>
                          <a:cs typeface="Calibri" panose="020F0502020204030204" pitchFamily="34" charset="0"/>
                          <a:sym typeface="Avenir"/>
                        </a:rPr>
                        <a:t>Ngos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0" algn="l" rtl="0">
                        <a:lnSpc>
                          <a:spcPct val="107916"/>
                        </a:lnSpc>
                        <a:spcBef>
                          <a:spcPts val="0"/>
                        </a:spcBef>
                        <a:spcAft>
                          <a:spcPts val="80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6"/>
                  </a:ext>
                </a:extLst>
              </a:tr>
              <a:tr h="383332">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Tech. Companies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7"/>
                  </a:ext>
                </a:extLst>
              </a:tr>
              <a:tr h="551979">
                <a:tc>
                  <a:txBody>
                    <a:bodyPr/>
                    <a:lstStyle/>
                    <a:p>
                      <a:pPr marL="0" lvl="0" indent="0" algn="l" rtl="0">
                        <a:spcBef>
                          <a:spcPts val="0"/>
                        </a:spcBef>
                        <a:spcAft>
                          <a:spcPts val="0"/>
                        </a:spcAft>
                        <a:buNone/>
                      </a:pPr>
                      <a:r>
                        <a:rPr lang="en-US" sz="1400" b="1" dirty="0">
                          <a:solidFill>
                            <a:srgbClr val="FFFFFF"/>
                          </a:solidFill>
                          <a:latin typeface="Calibri" panose="020F0502020204030204" pitchFamily="34" charset="0"/>
                          <a:ea typeface="Avenir"/>
                          <a:cs typeface="Calibri" panose="020F0502020204030204" pitchFamily="34" charset="0"/>
                          <a:sym typeface="Avenir"/>
                        </a:rPr>
                        <a:t>Tourism Companies And Support </a:t>
                      </a:r>
                      <a:r>
                        <a:rPr lang="en-US" sz="1400" b="1" dirty="0" err="1">
                          <a:solidFill>
                            <a:srgbClr val="FFFFFF"/>
                          </a:solidFill>
                          <a:latin typeface="Calibri" panose="020F0502020204030204" pitchFamily="34" charset="0"/>
                          <a:ea typeface="Avenir"/>
                          <a:cs typeface="Calibri" panose="020F0502020204030204" pitchFamily="34" charset="0"/>
                          <a:sym typeface="Avenir"/>
                        </a:rPr>
                        <a:t>Organisations</a:t>
                      </a:r>
                      <a:endParaRPr sz="1400" b="1" dirty="0">
                        <a:solidFill>
                          <a:srgbClr val="FFFFFF"/>
                        </a:solidFill>
                        <a:latin typeface="Calibri" panose="020F0502020204030204" pitchFamily="34" charset="0"/>
                        <a:ea typeface="Avenir"/>
                        <a:cs typeface="Calibri" panose="020F0502020204030204" pitchFamily="34" charset="0"/>
                        <a:sym typeface="Avenir"/>
                      </a:endParaRPr>
                    </a:p>
                  </a:txBody>
                  <a:tcPr marL="68575" marR="68575" marT="91425" marB="91425">
                    <a:solidFill>
                      <a:srgbClr val="E43794"/>
                    </a:solidFill>
                  </a:tcPr>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0" lvl="0" indent="0" algn="l" rtl="0">
                        <a:spcBef>
                          <a:spcPts val="0"/>
                        </a:spcBef>
                        <a:spcAft>
                          <a:spcPts val="0"/>
                        </a:spcAft>
                        <a:buNone/>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a:latin typeface="Calibri" panose="020F0502020204030204" pitchFamily="34" charset="0"/>
                        <a:ea typeface="Avenir"/>
                        <a:cs typeface="Calibri" panose="020F0502020204030204" pitchFamily="34" charset="0"/>
                        <a:sym typeface="Avenir"/>
                      </a:endParaRPr>
                    </a:p>
                  </a:txBody>
                  <a:tcPr marL="68575" marR="68575" marT="91425" marB="91425"/>
                </a:tc>
                <a:tc>
                  <a:txBody>
                    <a:bodyPr/>
                    <a:lstStyle/>
                    <a:p>
                      <a:pPr marL="457200" lvl="0" indent="-298450" algn="l" rtl="0">
                        <a:lnSpc>
                          <a:spcPct val="107916"/>
                        </a:lnSpc>
                        <a:spcBef>
                          <a:spcPts val="0"/>
                        </a:spcBef>
                        <a:spcAft>
                          <a:spcPts val="800"/>
                        </a:spcAft>
                        <a:buSzPts val="1100"/>
                        <a:buFont typeface="Avenir"/>
                        <a:buChar char="✔"/>
                      </a:pPr>
                      <a:endParaRPr sz="1400" dirty="0">
                        <a:latin typeface="Calibri" panose="020F0502020204030204" pitchFamily="34" charset="0"/>
                        <a:ea typeface="Avenir"/>
                        <a:cs typeface="Calibri" panose="020F0502020204030204" pitchFamily="34" charset="0"/>
                        <a:sym typeface="Avenir"/>
                      </a:endParaRPr>
                    </a:p>
                  </a:txBody>
                  <a:tcPr marL="68575" marR="68575" marT="91425" marB="91425"/>
                </a:tc>
                <a:extLst>
                  <a:ext uri="{0D108BD9-81ED-4DB2-BD59-A6C34878D82A}">
                    <a16:rowId xmlns:a16="http://schemas.microsoft.com/office/drawing/2014/main" val="10008"/>
                  </a:ext>
                </a:extLst>
              </a:tr>
            </a:tbl>
          </a:graphicData>
        </a:graphic>
      </p:graphicFrame>
      <p:sp>
        <p:nvSpPr>
          <p:cNvPr id="6" name="Google Shape;224;p26">
            <a:extLst>
              <a:ext uri="{FF2B5EF4-FFF2-40B4-BE49-F238E27FC236}">
                <a16:creationId xmlns:a16="http://schemas.microsoft.com/office/drawing/2014/main" id="{46B59E99-FE95-8343-9FBE-4CD773CBAAEE}"/>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Collaborative </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strategies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34134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57" name="Google Shape;257;p30"/>
          <p:cNvSpPr txBox="1">
            <a:spLocks noGrp="1"/>
          </p:cNvSpPr>
          <p:nvPr>
            <p:ph type="body" idx="2"/>
          </p:nvPr>
        </p:nvSpPr>
        <p:spPr>
          <a:xfrm>
            <a:off x="465600" y="2225990"/>
            <a:ext cx="11260800" cy="4161262"/>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7F7F7F"/>
              </a:buClr>
              <a:buSzPts val="1200"/>
              <a:buNone/>
            </a:pPr>
            <a:r>
              <a:rPr lang="en-US" dirty="0">
                <a:latin typeface="Calibri" panose="020F0502020204030204" pitchFamily="34" charset="0"/>
                <a:cs typeface="Calibri" panose="020F0502020204030204" pitchFamily="34" charset="0"/>
              </a:rPr>
              <a:t>Starting a collaboration may seem hard at the beginning, some of the most common mistakes made by organizations engaging in partnerships (and that you should therefore be careful to avoid) are: </a:t>
            </a:r>
            <a:endParaRPr dirty="0">
              <a:latin typeface="Calibri" panose="020F0502020204030204" pitchFamily="34" charset="0"/>
              <a:cs typeface="Calibri" panose="020F0502020204030204" pitchFamily="34" charset="0"/>
            </a:endParaRPr>
          </a:p>
          <a:p>
            <a:pPr marL="114300" lvl="0" indent="0" algn="just" rtl="0">
              <a:spcBef>
                <a:spcPts val="0"/>
              </a:spcBef>
              <a:spcAft>
                <a:spcPts val="0"/>
              </a:spcAft>
              <a:buClr>
                <a:srgbClr val="E43794"/>
              </a:buClr>
              <a:buSzPts val="1800"/>
            </a:pPr>
            <a:endParaRPr lang="en-US"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MISTAKING</a:t>
            </a:r>
            <a:r>
              <a:rPr lang="en-US" dirty="0">
                <a:solidFill>
                  <a:srgbClr val="E43794"/>
                </a:solidFill>
                <a:latin typeface="Calibri" panose="020F0502020204030204" pitchFamily="34" charset="0"/>
                <a:cs typeface="Calibri" panose="020F0502020204030204" pitchFamily="34" charset="0"/>
              </a:rPr>
              <a:t> </a:t>
            </a:r>
            <a:r>
              <a:rPr lang="en-US" b="1" dirty="0">
                <a:solidFill>
                  <a:srgbClr val="E43794"/>
                </a:solidFill>
                <a:latin typeface="Calibri" panose="020F0502020204030204" pitchFamily="34" charset="0"/>
                <a:cs typeface="Calibri" panose="020F0502020204030204" pitchFamily="34" charset="0"/>
              </a:rPr>
              <a:t>COLLABORATORS FOR SUPPLIERS: </a:t>
            </a:r>
            <a:r>
              <a:rPr lang="en-US" dirty="0">
                <a:latin typeface="Calibri" panose="020F0502020204030204" pitchFamily="34" charset="0"/>
                <a:cs typeface="Calibri" panose="020F0502020204030204" pitchFamily="34" charset="0"/>
              </a:rPr>
              <a:t>it is important not to adopt a client-supplier perspective when interacting with your partners, they are your peers! </a:t>
            </a:r>
          </a:p>
          <a:p>
            <a:pPr marL="114300" indent="0">
              <a:buClr>
                <a:srgbClr val="FBE000"/>
              </a:buClr>
              <a:buSzPts val="1800"/>
            </a:pPr>
            <a:endParaRPr lang="en-US"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NOT DEDICATING ENOUGH TIME OR RESOURCES: </a:t>
            </a:r>
            <a:r>
              <a:rPr lang="en-US" dirty="0">
                <a:latin typeface="Calibri" panose="020F0502020204030204" pitchFamily="34" charset="0"/>
                <a:cs typeface="Calibri" panose="020F0502020204030204" pitchFamily="34" charset="0"/>
              </a:rPr>
              <a:t>creating a partnership is an investment, be honest about the amount of time and resources that you can dedicate and be consistent with it.  </a:t>
            </a: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BUILDING AN EFFECTIVE PARTNERSHIP</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sldNum" idx="4294967295"/>
          </p:nvPr>
        </p:nvSpPr>
        <p:spPr>
          <a:xfrm>
            <a:off x="7889875" y="6561138"/>
            <a:ext cx="4302000" cy="22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57" name="Google Shape;257;p30"/>
          <p:cNvSpPr txBox="1">
            <a:spLocks noGrp="1"/>
          </p:cNvSpPr>
          <p:nvPr>
            <p:ph type="body" idx="2"/>
          </p:nvPr>
        </p:nvSpPr>
        <p:spPr>
          <a:xfrm>
            <a:off x="465600" y="2580004"/>
            <a:ext cx="11260800" cy="2757490"/>
          </a:xfrm>
          <a:prstGeom prst="rect">
            <a:avLst/>
          </a:prstGeom>
          <a:noFill/>
          <a:ln>
            <a:noFill/>
          </a:ln>
        </p:spPr>
        <p:txBody>
          <a:bodyPr spcFirstLastPara="1" wrap="square" lIns="91425" tIns="45700" rIns="91425" bIns="45700" anchor="t" anchorCtr="0">
            <a:noAutofit/>
          </a:bodyPr>
          <a:lstStyle/>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NOT HAVING THE SAME LONG-TERM OBJECTIVES: </a:t>
            </a:r>
            <a:r>
              <a:rPr lang="en-US" dirty="0">
                <a:latin typeface="Calibri" panose="020F0502020204030204" pitchFamily="34" charset="0"/>
                <a:cs typeface="Calibri" panose="020F0502020204030204" pitchFamily="34" charset="0"/>
              </a:rPr>
              <a:t>it is important to define with your partners a balance between immediate goals and the long term cultural impact the you seek to create.</a:t>
            </a:r>
          </a:p>
          <a:p>
            <a:pPr indent="-342900">
              <a:buClr>
                <a:srgbClr val="FBE000"/>
              </a:buClr>
              <a:buSzPts val="1800"/>
              <a:buFont typeface="Arial"/>
              <a:buChar char="●"/>
            </a:pPr>
            <a:endParaRPr lang="en-US" dirty="0">
              <a:latin typeface="Calibri" panose="020F0502020204030204" pitchFamily="34" charset="0"/>
              <a:cs typeface="Calibri" panose="020F0502020204030204" pitchFamily="34" charset="0"/>
            </a:endParaRPr>
          </a:p>
          <a:p>
            <a:pPr indent="-342900">
              <a:buClr>
                <a:srgbClr val="FBE000"/>
              </a:buClr>
              <a:buSzPts val="1800"/>
              <a:buFont typeface="Arial"/>
              <a:buChar char="●"/>
            </a:pPr>
            <a:r>
              <a:rPr lang="en-US" b="1" dirty="0">
                <a:solidFill>
                  <a:srgbClr val="E43794"/>
                </a:solidFill>
                <a:latin typeface="Calibri" panose="020F0502020204030204" pitchFamily="34" charset="0"/>
                <a:cs typeface="Calibri" panose="020F0502020204030204" pitchFamily="34" charset="0"/>
              </a:rPr>
              <a:t>NOT LEVERAGING CORE ASSETS: </a:t>
            </a:r>
            <a:r>
              <a:rPr lang="en-US" dirty="0">
                <a:latin typeface="Calibri" panose="020F0502020204030204" pitchFamily="34" charset="0"/>
                <a:cs typeface="Calibri" panose="020F0502020204030204" pitchFamily="34" charset="0"/>
              </a:rPr>
              <a:t>find partners that have competencies complementary to yours and that share with you the same mission, strategy and activities to make a real change!</a:t>
            </a:r>
            <a:endParaRPr dirty="0">
              <a:latin typeface="Calibri" panose="020F0502020204030204" pitchFamily="34" charset="0"/>
              <a:cs typeface="Calibri" panose="020F0502020204030204" pitchFamily="34" charset="0"/>
            </a:endParaRPr>
          </a:p>
          <a:p>
            <a:pPr marL="0" lvl="0" indent="0" algn="just" rtl="0">
              <a:spcBef>
                <a:spcPts val="400"/>
              </a:spcBef>
              <a:spcAft>
                <a:spcPts val="0"/>
              </a:spcAft>
              <a:buClr>
                <a:srgbClr val="7F7F7F"/>
              </a:buClr>
              <a:buSzPts val="2400"/>
              <a:buFont typeface="Arial"/>
              <a:buNone/>
            </a:pPr>
            <a:endParaRPr b="1" dirty="0">
              <a:solidFill>
                <a:srgbClr val="E43794"/>
              </a:solidFill>
              <a:latin typeface="Calibri" panose="020F0502020204030204" pitchFamily="34" charset="0"/>
              <a:cs typeface="Calibri" panose="020F0502020204030204" pitchFamily="34" charset="0"/>
            </a:endParaRPr>
          </a:p>
          <a:p>
            <a:pPr marL="0" lvl="0" indent="0" algn="just" rtl="0">
              <a:spcBef>
                <a:spcPts val="0"/>
              </a:spcBef>
              <a:spcAft>
                <a:spcPts val="0"/>
              </a:spcAft>
              <a:buClr>
                <a:srgbClr val="7F7F7F"/>
              </a:buClr>
              <a:buSzPts val="1200"/>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rgbClr val="7F7F7F"/>
              </a:buClr>
              <a:buSzPts val="1200"/>
              <a:buNone/>
            </a:pPr>
            <a:endParaRPr b="1" dirty="0">
              <a:latin typeface="Calibri" panose="020F0502020204030204" pitchFamily="34" charset="0"/>
              <a:cs typeface="Calibri" panose="020F0502020204030204" pitchFamily="34" charset="0"/>
            </a:endParaRPr>
          </a:p>
        </p:txBody>
      </p:sp>
      <p:sp>
        <p:nvSpPr>
          <p:cNvPr id="258" name="Google Shape;258;p30"/>
          <p:cNvSpPr txBox="1">
            <a:spLocks noGrp="1"/>
          </p:cNvSpPr>
          <p:nvPr>
            <p:ph type="body" idx="1"/>
          </p:nvPr>
        </p:nvSpPr>
        <p:spPr>
          <a:xfrm>
            <a:off x="465600" y="592668"/>
            <a:ext cx="11260800" cy="7636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100"/>
              <a:buFont typeface="Arial"/>
              <a:buNone/>
            </a:pPr>
            <a:r>
              <a:rPr lang="en-US" dirty="0">
                <a:latin typeface="Calibri" panose="020F0502020204030204" pitchFamily="34" charset="0"/>
                <a:cs typeface="Calibri" panose="020F0502020204030204" pitchFamily="34" charset="0"/>
              </a:rPr>
              <a:t>BUILDING AN EFFECTIVE PARTNERSHIP</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6632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19</a:t>
            </a:fld>
            <a:endParaRPr lang="en-US" dirty="0"/>
          </a:p>
        </p:txBody>
      </p:sp>
      <p:sp>
        <p:nvSpPr>
          <p:cNvPr id="9" name="Google Shape;266;p31">
            <a:extLst>
              <a:ext uri="{FF2B5EF4-FFF2-40B4-BE49-F238E27FC236}">
                <a16:creationId xmlns:a16="http://schemas.microsoft.com/office/drawing/2014/main" id="{6082FD7E-800D-F547-8EF9-E64BB159A28D}"/>
              </a:ext>
            </a:extLst>
          </p:cNvPr>
          <p:cNvSpPr txBox="1">
            <a:spLocks noGrp="1"/>
          </p:cNvSpPr>
          <p:nvPr>
            <p:ph type="body" idx="2"/>
          </p:nvPr>
        </p:nvSpPr>
        <p:spPr>
          <a:xfrm>
            <a:off x="6381835" y="3002279"/>
            <a:ext cx="5048165" cy="2119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In the following slides there are 4 key steps to join forces effectively and accelerate positive change within the organizations involved and towards the external environment.</a:t>
            </a:r>
            <a:endParaRPr dirty="0">
              <a:latin typeface="Calibri" panose="020F0502020204030204" pitchFamily="34" charset="0"/>
              <a:cs typeface="Calibri" panose="020F0502020204030204" pitchFamily="34" charset="0"/>
            </a:endParaRPr>
          </a:p>
        </p:txBody>
      </p:sp>
      <p:sp>
        <p:nvSpPr>
          <p:cNvPr id="12" name="Google Shape;265;p31">
            <a:extLst>
              <a:ext uri="{FF2B5EF4-FFF2-40B4-BE49-F238E27FC236}">
                <a16:creationId xmlns:a16="http://schemas.microsoft.com/office/drawing/2014/main" id="{AC9CC9D7-11E7-3247-8481-7B05428C584A}"/>
              </a:ext>
            </a:extLst>
          </p:cNvPr>
          <p:cNvSpPr txBox="1">
            <a:spLocks/>
          </p:cNvSpPr>
          <p:nvPr/>
        </p:nvSpPr>
        <p:spPr>
          <a:xfrm>
            <a:off x="6381835" y="1056811"/>
            <a:ext cx="4853094" cy="141886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E43794"/>
              </a:buClr>
              <a:buSzPts val="3600"/>
              <a:buFont typeface="Arial"/>
              <a:buNone/>
              <a:defRPr sz="3600" b="1" i="0" u="none" strike="noStrike" cap="none">
                <a:solidFill>
                  <a:srgbClr val="E43794"/>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dk1"/>
              </a:buClr>
              <a:buSzPts val="1100"/>
            </a:pPr>
            <a:r>
              <a:rPr lang="en-US" dirty="0">
                <a:latin typeface="Calibri" panose="020F0502020204030204" pitchFamily="34" charset="0"/>
                <a:cs typeface="Calibri" panose="020F0502020204030204" pitchFamily="34" charset="0"/>
              </a:rPr>
              <a:t>4 key steps to design your next partnership</a:t>
            </a:r>
          </a:p>
        </p:txBody>
      </p:sp>
      <p:pic>
        <p:nvPicPr>
          <p:cNvPr id="10" name="Immagine 9" descr="Immagine che contiene persona, folla&#10;&#10;Descrizione generata automaticamente">
            <a:extLst>
              <a:ext uri="{FF2B5EF4-FFF2-40B4-BE49-F238E27FC236}">
                <a16:creationId xmlns:a16="http://schemas.microsoft.com/office/drawing/2014/main" id="{CD93B9D5-9E5A-7644-BF8D-1DD1FC385145}"/>
              </a:ext>
            </a:extLst>
          </p:cNvPr>
          <p:cNvPicPr>
            <a:picLocks noChangeAspect="1"/>
          </p:cNvPicPr>
          <p:nvPr/>
        </p:nvPicPr>
        <p:blipFill rotWithShape="1">
          <a:blip r:embed="rId3"/>
          <a:srcRect l="-2" t="6694" r="10235" b="15092"/>
          <a:stretch/>
        </p:blipFill>
        <p:spPr>
          <a:xfrm>
            <a:off x="1417320" y="1524000"/>
            <a:ext cx="4104000" cy="5334000"/>
          </a:xfrm>
          <a:prstGeom prst="rect">
            <a:avLst/>
          </a:prstGeom>
        </p:spPr>
      </p:pic>
    </p:spTree>
    <p:extLst>
      <p:ext uri="{BB962C8B-B14F-4D97-AF65-F5344CB8AC3E}">
        <p14:creationId xmlns:p14="http://schemas.microsoft.com/office/powerpoint/2010/main" val="416647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en-US" dirty="0"/>
              <a:t>TABLE OF CONTENTS</a:t>
            </a:r>
            <a:endParaRPr dirty="0"/>
          </a:p>
        </p:txBody>
      </p:sp>
      <p:sp>
        <p:nvSpPr>
          <p:cNvPr id="159" name="Google Shape;159;p19"/>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01</a:t>
            </a:r>
            <a:endParaRPr dirty="0"/>
          </a:p>
        </p:txBody>
      </p:sp>
      <p:sp>
        <p:nvSpPr>
          <p:cNvPr id="161" name="Google Shape;161;p19"/>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02</a:t>
            </a:r>
            <a:endParaRPr dirty="0"/>
          </a:p>
        </p:txBody>
      </p:sp>
      <p:sp>
        <p:nvSpPr>
          <p:cNvPr id="162" name="Google Shape;162;p19"/>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03</a:t>
            </a:r>
            <a:endParaRPr dirty="0"/>
          </a:p>
        </p:txBody>
      </p:sp>
      <p:sp>
        <p:nvSpPr>
          <p:cNvPr id="163" name="Google Shape;163;p19"/>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dirty="0"/>
              <a:t>04</a:t>
            </a:r>
            <a:endParaRPr dirty="0"/>
          </a:p>
        </p:txBody>
      </p:sp>
      <p:sp>
        <p:nvSpPr>
          <p:cNvPr id="164" name="Google Shape;164;p19"/>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US"/>
              <a:t>05</a:t>
            </a:r>
            <a:endParaRPr/>
          </a:p>
        </p:txBody>
      </p:sp>
      <p:sp>
        <p:nvSpPr>
          <p:cNvPr id="165" name="Google Shape;165;p19"/>
          <p:cNvSpPr txBox="1"/>
          <p:nvPr/>
        </p:nvSpPr>
        <p:spPr>
          <a:xfrm>
            <a:off x="1146290" y="277217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Involving your stakeholders</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6" name="Google Shape;166;p19"/>
          <p:cNvSpPr txBox="1"/>
          <p:nvPr/>
        </p:nvSpPr>
        <p:spPr>
          <a:xfrm>
            <a:off x="1146290" y="3643937"/>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Collaborative strategies</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7" name="Google Shape;167;p19"/>
          <p:cNvSpPr txBox="1"/>
          <p:nvPr/>
        </p:nvSpPr>
        <p:spPr>
          <a:xfrm>
            <a:off x="1146290" y="1877600"/>
            <a:ext cx="5745164"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Introduction to collaborative processes</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8" name="Google Shape;168;p19"/>
          <p:cNvSpPr txBox="1"/>
          <p:nvPr/>
        </p:nvSpPr>
        <p:spPr>
          <a:xfrm>
            <a:off x="1146300" y="542900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References</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69" name="Google Shape;169;p19"/>
          <p:cNvSpPr txBox="1"/>
          <p:nvPr/>
        </p:nvSpPr>
        <p:spPr>
          <a:xfrm>
            <a:off x="1146300" y="4520123"/>
            <a:ext cx="5018400" cy="58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dirty="0">
                <a:solidFill>
                  <a:srgbClr val="7F7F7F"/>
                </a:solidFill>
                <a:latin typeface="Calibri" panose="020F0502020204030204" pitchFamily="34" charset="0"/>
                <a:ea typeface="Avenir"/>
                <a:cs typeface="Calibri" panose="020F0502020204030204" pitchFamily="34" charset="0"/>
                <a:sym typeface="Avenir"/>
              </a:rPr>
              <a:t>Case studies and useful tools</a:t>
            </a:r>
            <a:endParaRPr sz="240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4" name="Google Shape;224;p26">
            <a:extLst>
              <a:ext uri="{FF2B5EF4-FFF2-40B4-BE49-F238E27FC236}">
                <a16:creationId xmlns:a16="http://schemas.microsoft.com/office/drawing/2014/main" id="{739CD247-9A66-3949-9BE1-F2407CD3D004}"/>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2</a:t>
            </a:fld>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319772" y="1171926"/>
            <a:ext cx="11552456" cy="5013721"/>
          </a:xfrm>
          <a:prstGeom prst="rect">
            <a:avLst/>
          </a:prstGeom>
          <a:noFill/>
          <a:ln>
            <a:noFill/>
          </a:ln>
        </p:spPr>
        <p:txBody>
          <a:bodyPr spcFirstLastPara="1" wrap="square" lIns="91425" tIns="45700" rIns="91425" bIns="45700" anchor="t" anchorCtr="0">
            <a:noAutofit/>
          </a:bodyPr>
          <a:lstStyle/>
          <a:p>
            <a:pPr marL="558800" lvl="0" indent="-457200">
              <a:buClr>
                <a:srgbClr val="E43794"/>
              </a:buClr>
              <a:buSzPts val="2000"/>
              <a:buFont typeface="+mj-lt"/>
              <a:buAutoNum type="arabicPeriod"/>
            </a:pPr>
            <a:r>
              <a:rPr lang="en-US" dirty="0">
                <a:highlight>
                  <a:srgbClr val="FBE000"/>
                </a:highlight>
                <a:latin typeface="Calibri" panose="020F0502020204030204" pitchFamily="34" charset="0"/>
                <a:cs typeface="Calibri" panose="020F0502020204030204" pitchFamily="34" charset="0"/>
              </a:rPr>
              <a:t>Understand the ecosystem</a:t>
            </a:r>
            <a:r>
              <a:rPr lang="en-US" dirty="0">
                <a:latin typeface="Calibri" panose="020F0502020204030204" pitchFamily="34" charset="0"/>
                <a:cs typeface="Calibri" panose="020F0502020204030204" pitchFamily="34" charset="0"/>
              </a:rPr>
              <a:t>: look at the bigger context and map your stakeholders, the forces at stake and the improvement areas in order to plan your strategy accordingly.</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How:</a:t>
            </a:r>
            <a:r>
              <a:rPr lang="en-US" dirty="0">
                <a:latin typeface="Calibri" panose="020F0502020204030204" pitchFamily="34" charset="0"/>
                <a:cs typeface="Calibri" panose="020F0502020204030204" pitchFamily="34" charset="0"/>
              </a:rPr>
              <a:t> organize a meeting with your colleagues and use a canvas to write down all the stakeholders involved by your cultural organization. Here you can find an example of canvas to be used: </a:t>
            </a:r>
            <a:r>
              <a:rPr lang="en-US" dirty="0">
                <a:latin typeface="Calibri" panose="020F0502020204030204" pitchFamily="34" charset="0"/>
                <a:cs typeface="Calibri" panose="020F0502020204030204" pitchFamily="34" charset="0"/>
                <a:hlinkClick r:id="rId3"/>
              </a:rPr>
              <a:t>servicedesigntools.org/tools/ecosystem-map</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p>
          <a:p>
            <a:pPr marL="558800" lvl="0" indent="-457200">
              <a:buClr>
                <a:srgbClr val="E43794"/>
              </a:buClr>
              <a:buSzPts val="2000"/>
              <a:buFont typeface="+mj-lt"/>
              <a:buAutoNum type="arabicPeriod"/>
            </a:pPr>
            <a:endParaRPr dirty="0">
              <a:highlight>
                <a:srgbClr val="FBE000"/>
              </a:highlight>
              <a:latin typeface="Calibri" panose="020F0502020204030204" pitchFamily="34" charset="0"/>
              <a:cs typeface="Calibri" panose="020F0502020204030204" pitchFamily="34" charset="0"/>
            </a:endParaRPr>
          </a:p>
          <a:p>
            <a:pPr lvl="0" indent="-355600">
              <a:buClr>
                <a:srgbClr val="E43794"/>
              </a:buClr>
              <a:buSzPts val="2000"/>
              <a:buAutoNum type="arabicPeriod"/>
            </a:pPr>
            <a:r>
              <a:rPr lang="en-US" dirty="0">
                <a:highlight>
                  <a:srgbClr val="FBE000"/>
                </a:highlight>
                <a:latin typeface="Calibri" panose="020F0502020204030204" pitchFamily="34" charset="0"/>
                <a:cs typeface="Calibri" panose="020F0502020204030204" pitchFamily="34" charset="0"/>
              </a:rPr>
              <a:t>Scope your objectives</a:t>
            </a:r>
            <a:r>
              <a:rPr lang="en-US" dirty="0">
                <a:latin typeface="Calibri" panose="020F0502020204030204" pitchFamily="34" charset="0"/>
                <a:cs typeface="Calibri" panose="020F0502020204030204" pitchFamily="34" charset="0"/>
              </a:rPr>
              <a:t>: set a clear vision of the long term objectives that you want to achieve through the creation of the partnership and define the role that you will have throughout the journey.</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How:</a:t>
            </a:r>
            <a:r>
              <a:rPr lang="en-US" dirty="0">
                <a:latin typeface="Calibri" panose="020F0502020204030204" pitchFamily="34" charset="0"/>
                <a:cs typeface="Calibri" panose="020F0502020204030204" pitchFamily="34" charset="0"/>
              </a:rPr>
              <a:t> list the 3 main objectives that you want to achieve within the next 5 years and outline a strategy for each of them trying to understand if you can do it by yourself or if you need partners, and if so, who.</a:t>
            </a: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p:nvPr/>
        </p:nvSpPr>
        <p:spPr>
          <a:xfrm>
            <a:off x="3651634" y="1"/>
            <a:ext cx="4888800" cy="681900"/>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266" name="Google Shape;266;p31"/>
          <p:cNvSpPr txBox="1">
            <a:spLocks noGrp="1"/>
          </p:cNvSpPr>
          <p:nvPr>
            <p:ph type="body" idx="2"/>
          </p:nvPr>
        </p:nvSpPr>
        <p:spPr>
          <a:xfrm>
            <a:off x="133777" y="721932"/>
            <a:ext cx="11924445" cy="5632286"/>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Clr>
                <a:srgbClr val="E43794"/>
              </a:buClr>
              <a:buSzPts val="2000"/>
            </a:pPr>
            <a:endParaRPr lang="en-US" dirty="0">
              <a:latin typeface="Calibri" panose="020F0502020204030204" pitchFamily="34" charset="0"/>
              <a:cs typeface="Calibri" panose="020F0502020204030204" pitchFamily="34" charset="0"/>
            </a:endParaRPr>
          </a:p>
          <a:p>
            <a:pPr marL="558800" lvl="0" indent="-457200">
              <a:buClr>
                <a:srgbClr val="E43794"/>
              </a:buClr>
              <a:buSzPts val="2000"/>
              <a:buFont typeface="+mj-lt"/>
              <a:buAutoNum type="arabicPeriod" startAt="3"/>
            </a:pPr>
            <a:r>
              <a:rPr lang="en-US" dirty="0">
                <a:highlight>
                  <a:srgbClr val="FBE000"/>
                </a:highlight>
                <a:latin typeface="Calibri" panose="020F0502020204030204" pitchFamily="34" charset="0"/>
                <a:cs typeface="Calibri" panose="020F0502020204030204" pitchFamily="34" charset="0"/>
              </a:rPr>
              <a:t>Define your approach</a:t>
            </a:r>
            <a:r>
              <a:rPr lang="en-US" dirty="0">
                <a:latin typeface="Calibri" panose="020F0502020204030204" pitchFamily="34" charset="0"/>
                <a:cs typeface="Calibri" panose="020F0502020204030204" pitchFamily="34" charset="0"/>
              </a:rPr>
              <a:t>: determine with your partners how you plan to achieve your objectives, tackle problems and generate added value to ease collaborative processes. </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How:</a:t>
            </a:r>
            <a:r>
              <a:rPr lang="en-US" dirty="0">
                <a:latin typeface="Calibri" panose="020F0502020204030204" pitchFamily="34" charset="0"/>
                <a:cs typeface="Calibri" panose="020F0502020204030204" pitchFamily="34" charset="0"/>
              </a:rPr>
              <a:t> once you’ve defined which objectives require partners, get in touch with them to define a shared strategy. Organize a brief introductory meeting followed by a co-creation session during which everyone writes down their point of view, then discuss them collaboratively to define a shared approach.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0" indent="-355600">
              <a:buClr>
                <a:srgbClr val="E43794"/>
              </a:buClr>
              <a:buSzPts val="2000"/>
              <a:buAutoNum type="arabicPeriod" startAt="3"/>
            </a:pPr>
            <a:r>
              <a:rPr lang="en-US" dirty="0">
                <a:highlight>
                  <a:srgbClr val="FBE000"/>
                </a:highlight>
                <a:latin typeface="Calibri" panose="020F0502020204030204" pitchFamily="34" charset="0"/>
                <a:cs typeface="Calibri" panose="020F0502020204030204" pitchFamily="34" charset="0"/>
              </a:rPr>
              <a:t>Design your partnership</a:t>
            </a:r>
            <a:r>
              <a:rPr lang="en-US" dirty="0">
                <a:latin typeface="Calibri" panose="020F0502020204030204" pitchFamily="34" charset="0"/>
                <a:cs typeface="Calibri" panose="020F0502020204030204" pitchFamily="34" charset="0"/>
              </a:rPr>
              <a:t>: what business model will you adopt? How will the activities be divided between the partners? What is the work-flow? Be sure to answer all these questions at the beginning of the collaboration. </a:t>
            </a:r>
            <a:br>
              <a:rPr lang="en-US" dirty="0">
                <a:latin typeface="Calibri" panose="020F0502020204030204" pitchFamily="34" charset="0"/>
                <a:cs typeface="Calibri" panose="020F0502020204030204" pitchFamily="34" charset="0"/>
              </a:rPr>
            </a:br>
            <a:r>
              <a:rPr lang="en-US" dirty="0">
                <a:solidFill>
                  <a:srgbClr val="D41A6A"/>
                </a:solidFill>
                <a:latin typeface="Calibri" panose="020F0502020204030204" pitchFamily="34" charset="0"/>
                <a:cs typeface="Calibri" panose="020F0502020204030204" pitchFamily="34" charset="0"/>
              </a:rPr>
              <a:t>How:</a:t>
            </a:r>
            <a:r>
              <a:rPr lang="en-US" dirty="0">
                <a:latin typeface="Calibri" panose="020F0502020204030204" pitchFamily="34" charset="0"/>
                <a:cs typeface="Calibri" panose="020F0502020204030204" pitchFamily="34" charset="0"/>
              </a:rPr>
              <a:t> now it’s time to define a precise plan to put your strategy into practice! Set clear intermediate objectives and appoint a responsible person for each of them, organize periodic meetings to be sure that everyone is on track and to keep an open dialogue with your partners.</a:t>
            </a:r>
            <a:endParaRPr lang="en-US" dirty="0">
              <a:highlight>
                <a:srgbClr val="FBE000"/>
              </a:highlight>
              <a:latin typeface="Calibri" panose="020F0502020204030204" pitchFamily="34" charset="0"/>
              <a:cs typeface="Calibri" panose="020F0502020204030204" pitchFamily="34" charset="0"/>
            </a:endParaRPr>
          </a:p>
          <a:p>
            <a:pPr marL="457200" lvl="0" indent="-355600" algn="l" rtl="0">
              <a:spcBef>
                <a:spcPts val="0"/>
              </a:spcBef>
              <a:spcAft>
                <a:spcPts val="0"/>
              </a:spcAft>
              <a:buClr>
                <a:srgbClr val="E43794"/>
              </a:buClr>
              <a:buSzPts val="2000"/>
              <a:buAutoNum type="arabicPeriod" startAt="3"/>
            </a:pPr>
            <a:endParaRPr dirty="0">
              <a:latin typeface="Calibri" panose="020F0502020204030204" pitchFamily="34" charset="0"/>
              <a:cs typeface="Calibri" panose="020F0502020204030204" pitchFamily="34" charset="0"/>
            </a:endParaRPr>
          </a:p>
        </p:txBody>
      </p:sp>
      <p:sp>
        <p:nvSpPr>
          <p:cNvPr id="6" name="Google Shape;224;p26">
            <a:extLst>
              <a:ext uri="{FF2B5EF4-FFF2-40B4-BE49-F238E27FC236}">
                <a16:creationId xmlns:a16="http://schemas.microsoft.com/office/drawing/2014/main" id="{0C3AD34D-F0E4-0D4F-A56A-62AA5EBBB013}"/>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21</a:t>
            </a:fld>
            <a:endParaRPr lang="en-US" dirty="0"/>
          </a:p>
        </p:txBody>
      </p:sp>
    </p:spTree>
    <p:extLst>
      <p:ext uri="{BB962C8B-B14F-4D97-AF65-F5344CB8AC3E}">
        <p14:creationId xmlns:p14="http://schemas.microsoft.com/office/powerpoint/2010/main" val="18661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325511"/>
            <a:ext cx="7735886" cy="1710874"/>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Case studies </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and useful tools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02410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latin typeface="Calibri" panose="020F0502020204030204" pitchFamily="34" charset="0"/>
                <a:cs typeface="Calibri" panose="020F0502020204030204" pitchFamily="34" charset="0"/>
              </a:rPr>
              <a:t>Get Inspired…</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rotWithShape="1">
          <a:blip r:embed="rId2"/>
          <a:srcRect t="45268" b="34132"/>
          <a:stretch/>
        </p:blipFill>
        <p:spPr>
          <a:xfrm>
            <a:off x="2" y="4176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82355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The Sanxingdui Museum and Tencent, China</a:t>
            </a: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The Sanxingdui Museum established a collaboration with Tencent to reach younger generations and to become more internationally renowned, harnessing the power of digital technology through a strategic collaboration.</a:t>
            </a:r>
          </a:p>
          <a:p>
            <a:pPr>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latin typeface="Calibri" panose="020F0502020204030204" pitchFamily="34" charset="0"/>
                <a:cs typeface="Calibri" panose="020F0502020204030204" pitchFamily="34" charset="0"/>
              </a:rPr>
              <a:t>Get Inspired…</a:t>
            </a:r>
          </a:p>
        </p:txBody>
      </p:sp>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49161" b="19817"/>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8406233"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Calibri" panose="020F0502020204030204" pitchFamily="34" charset="0"/>
                <a:cs typeface="Calibri" panose="020F0502020204030204" pitchFamily="34" charset="0"/>
              </a:rPr>
              <a:t>L’Internationale</a:t>
            </a:r>
            <a:r>
              <a:rPr lang="en-US" sz="3600" b="1" dirty="0">
                <a:solidFill>
                  <a:srgbClr val="E43794"/>
                </a:solidFill>
                <a:latin typeface="Calibri" panose="020F0502020204030204" pitchFamily="34" charset="0"/>
                <a:cs typeface="Calibri" panose="020F0502020204030204" pitchFamily="34" charset="0"/>
              </a:rPr>
              <a:t>, Europe</a:t>
            </a: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en-US" sz="2400" dirty="0" err="1">
                <a:solidFill>
                  <a:schemeClr val="bg1">
                    <a:lumMod val="50000"/>
                  </a:schemeClr>
                </a:solidFill>
                <a:latin typeface="Calibri" panose="020F0502020204030204" pitchFamily="34" charset="0"/>
                <a:cs typeface="Calibri" panose="020F0502020204030204" pitchFamily="34" charset="0"/>
              </a:rPr>
              <a:t>L’Internationale</a:t>
            </a:r>
            <a:r>
              <a:rPr lang="en-US" sz="2400" dirty="0">
                <a:solidFill>
                  <a:schemeClr val="bg1">
                    <a:lumMod val="50000"/>
                  </a:schemeClr>
                </a:solidFill>
                <a:latin typeface="Calibri" panose="020F0502020204030204" pitchFamily="34" charset="0"/>
                <a:cs typeface="Calibri" panose="020F0502020204030204" pitchFamily="34" charset="0"/>
              </a:rPr>
              <a:t> is a consortium of seven European modern art museums that joined their forces to produce a common program of exhibitions, debates and online projects.</a:t>
            </a:r>
          </a:p>
          <a:p>
            <a:pPr lvl="0">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marL="0" indent="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40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n-GB" dirty="0">
                <a:latin typeface="Calibri" panose="020F0502020204030204" pitchFamily="34" charset="0"/>
                <a:cs typeface="Calibri" panose="020F0502020204030204" pitchFamily="34" charset="0"/>
              </a:rPr>
              <a:t>Get Inspired…</a:t>
            </a:r>
          </a:p>
        </p:txBody>
      </p:sp>
      <p:pic>
        <p:nvPicPr>
          <p:cNvPr id="5" name="Picture Placeholder 16">
            <a:extLst>
              <a:ext uri="{FF2B5EF4-FFF2-40B4-BE49-F238E27FC236}">
                <a16:creationId xmlns:a16="http://schemas.microsoft.com/office/drawing/2014/main" id="{CE6E8E6F-4287-45F6-B494-DB0123BE7017}"/>
              </a:ext>
            </a:extLst>
          </p:cNvPr>
          <p:cNvPicPr preferRelativeResize="0">
            <a:picLocks noGrp="1" noChangeAspect="1"/>
          </p:cNvPicPr>
          <p:nvPr>
            <p:ph type="pic" sz="quarter" idx="13"/>
          </p:nvPr>
        </p:nvPicPr>
        <p:blipFill rotWithShape="1">
          <a:blip r:embed="rId2"/>
          <a:srcRect t="14528" b="47430"/>
          <a:stretch/>
        </p:blipFill>
        <p:spPr>
          <a:xfrm>
            <a:off x="2" y="4212000"/>
            <a:ext cx="12191998" cy="2664000"/>
          </a:xfrm>
          <a:no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753006" y="1329431"/>
            <a:ext cx="9168234"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Calibri" panose="020F0502020204030204" pitchFamily="34" charset="0"/>
                <a:cs typeface="Calibri" panose="020F0502020204030204" pitchFamily="34" charset="0"/>
              </a:rPr>
              <a:t>The Valentine Museum and </a:t>
            </a:r>
            <a:r>
              <a:rPr lang="en-US" sz="3600" b="1" dirty="0" err="1">
                <a:solidFill>
                  <a:srgbClr val="E43794"/>
                </a:solidFill>
                <a:latin typeface="Calibri" panose="020F0502020204030204" pitchFamily="34" charset="0"/>
                <a:cs typeface="Calibri" panose="020F0502020204030204" pitchFamily="34" charset="0"/>
              </a:rPr>
              <a:t>ARtGlass</a:t>
            </a:r>
            <a:r>
              <a:rPr lang="en-US" sz="3600" b="1" dirty="0">
                <a:solidFill>
                  <a:srgbClr val="E43794"/>
                </a:solidFill>
                <a:latin typeface="Calibri" panose="020F0502020204030204" pitchFamily="34" charset="0"/>
                <a:cs typeface="Calibri" panose="020F0502020204030204" pitchFamily="34" charset="0"/>
              </a:rPr>
              <a:t>, USA</a:t>
            </a:r>
          </a:p>
          <a:p>
            <a:endParaRPr lang="en-US" sz="3600" b="1" dirty="0">
              <a:solidFill>
                <a:srgbClr val="E43794"/>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b="1" dirty="0">
              <a:solidFill>
                <a:srgbClr val="E43794"/>
              </a:solidFill>
              <a:latin typeface="Calibri" panose="020F0502020204030204" pitchFamily="34" charset="0"/>
              <a:ea typeface="Avenir"/>
              <a:cs typeface="Calibri" panose="020F0502020204030204" pitchFamily="34" charset="0"/>
              <a:sym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753006" y="2027181"/>
            <a:ext cx="8832953"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The Valentine museum launched an AR walking tour in partnership with </a:t>
            </a:r>
            <a:r>
              <a:rPr lang="en-US" sz="2400" dirty="0" err="1">
                <a:solidFill>
                  <a:schemeClr val="bg1">
                    <a:lumMod val="50000"/>
                  </a:schemeClr>
                </a:solidFill>
                <a:latin typeface="Calibri" panose="020F0502020204030204" pitchFamily="34" charset="0"/>
                <a:cs typeface="Calibri" panose="020F0502020204030204" pitchFamily="34" charset="0"/>
              </a:rPr>
              <a:t>ARtGlass</a:t>
            </a:r>
            <a:r>
              <a:rPr lang="en-US" sz="2400" dirty="0">
                <a:solidFill>
                  <a:schemeClr val="bg1">
                    <a:lumMod val="50000"/>
                  </a:schemeClr>
                </a:solidFill>
                <a:latin typeface="Calibri" panose="020F0502020204030204" pitchFamily="34" charset="0"/>
                <a:cs typeface="Calibri" panose="020F0502020204030204" pitchFamily="34" charset="0"/>
              </a:rPr>
              <a:t> to change the citizens’ and visitors’ perception of the city and of its public art monuments.</a:t>
            </a:r>
          </a:p>
          <a:p>
            <a:pPr lvl="0">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a:p>
            <a:pPr lvl="0">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US" sz="2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1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txBox="1">
            <a:spLocks noGrp="1"/>
          </p:cNvSpPr>
          <p:nvPr>
            <p:ph type="body" idx="2"/>
          </p:nvPr>
        </p:nvSpPr>
        <p:spPr>
          <a:xfrm>
            <a:off x="6095999" y="1535175"/>
            <a:ext cx="5775961" cy="4682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b="1" dirty="0">
                <a:latin typeface="Calibri" panose="020F0502020204030204" pitchFamily="34" charset="0"/>
                <a:cs typeface="Calibri" panose="020F0502020204030204" pitchFamily="34" charset="0"/>
              </a:rPr>
              <a:t>Miro</a:t>
            </a:r>
            <a:r>
              <a:rPr lang="en-US" dirty="0">
                <a:latin typeface="Calibri" panose="020F0502020204030204" pitchFamily="34" charset="0"/>
                <a:cs typeface="Calibri" panose="020F0502020204030204" pitchFamily="34" charset="0"/>
              </a:rPr>
              <a:t> is an online platform that allows teams of all dimensions to collaborate remotely and in a visually appealing way. </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It provides:</a:t>
            </a:r>
            <a:endParaRPr dirty="0">
              <a:latin typeface="Calibri" panose="020F0502020204030204" pitchFamily="34" charset="0"/>
              <a:cs typeface="Calibri" panose="020F0502020204030204" pitchFamily="34" charset="0"/>
            </a:endParaRPr>
          </a:p>
          <a:p>
            <a:pPr marL="457200" lvl="0" indent="-368300" algn="l" rtl="0">
              <a:lnSpc>
                <a:spcPct val="100000"/>
              </a:lnSpc>
              <a:spcBef>
                <a:spcPts val="0"/>
              </a:spcBef>
              <a:spcAft>
                <a:spcPts val="0"/>
              </a:spcAft>
              <a:buClr>
                <a:srgbClr val="E43794"/>
              </a:buClr>
              <a:buSzPts val="2200"/>
              <a:buChar char="●"/>
            </a:pPr>
            <a:r>
              <a:rPr lang="en-US" dirty="0">
                <a:latin typeface="Calibri" panose="020F0502020204030204" pitchFamily="34" charset="0"/>
                <a:cs typeface="Calibri" panose="020F0502020204030204" pitchFamily="34" charset="0"/>
              </a:rPr>
              <a:t>digital versatile whiteboards for brainstorming sessions, planning, etc. </a:t>
            </a:r>
            <a:endParaRPr dirty="0">
              <a:latin typeface="Calibri" panose="020F0502020204030204" pitchFamily="34" charset="0"/>
              <a:cs typeface="Calibri" panose="020F0502020204030204" pitchFamily="34" charset="0"/>
            </a:endParaRPr>
          </a:p>
          <a:p>
            <a:pPr marL="457200" lvl="0" indent="-368300" algn="l" rtl="0">
              <a:lnSpc>
                <a:spcPct val="100000"/>
              </a:lnSpc>
              <a:spcBef>
                <a:spcPts val="0"/>
              </a:spcBef>
              <a:spcAft>
                <a:spcPts val="0"/>
              </a:spcAft>
              <a:buClr>
                <a:srgbClr val="E43794"/>
              </a:buClr>
              <a:buSzPts val="2200"/>
              <a:buChar char="●"/>
            </a:pPr>
            <a:r>
              <a:rPr lang="en-US" dirty="0">
                <a:latin typeface="Calibri" panose="020F0502020204030204" pitchFamily="34" charset="0"/>
                <a:cs typeface="Calibri" panose="020F0502020204030204" pitchFamily="34" charset="0"/>
              </a:rPr>
              <a:t>a great range of canvas and templates to spark inspiration or to better organize partners’ contributions </a:t>
            </a:r>
            <a:endParaRPr dirty="0">
              <a:latin typeface="Calibri" panose="020F0502020204030204" pitchFamily="34" charset="0"/>
              <a:cs typeface="Calibri" panose="020F0502020204030204" pitchFamily="34" charset="0"/>
            </a:endParaRPr>
          </a:p>
          <a:p>
            <a:pPr marL="457200" lvl="0" indent="-368300" algn="l" rtl="0">
              <a:lnSpc>
                <a:spcPct val="100000"/>
              </a:lnSpc>
              <a:spcBef>
                <a:spcPts val="0"/>
              </a:spcBef>
              <a:spcAft>
                <a:spcPts val="0"/>
              </a:spcAft>
              <a:buClr>
                <a:srgbClr val="E43794"/>
              </a:buClr>
              <a:buSzPts val="2200"/>
              <a:buChar char="●"/>
            </a:pPr>
            <a:r>
              <a:rPr lang="en-US" dirty="0">
                <a:latin typeface="Calibri" panose="020F0502020204030204" pitchFamily="34" charset="0"/>
                <a:cs typeface="Calibri" panose="020F0502020204030204" pitchFamily="34" charset="0"/>
              </a:rPr>
              <a:t>multiple features (e.g. post-its and drawings) to express and share ideas</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
        <p:nvSpPr>
          <p:cNvPr id="297" name="Google Shape;297;p34"/>
          <p:cNvSpPr txBox="1">
            <a:spLocks noGrp="1"/>
          </p:cNvSpPr>
          <p:nvPr>
            <p:ph type="body" idx="1"/>
          </p:nvPr>
        </p:nvSpPr>
        <p:spPr>
          <a:xfrm>
            <a:off x="6095999" y="742254"/>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US" dirty="0">
                <a:latin typeface="Calibri" panose="020F0502020204030204" pitchFamily="34" charset="0"/>
                <a:cs typeface="Calibri" panose="020F0502020204030204" pitchFamily="34" charset="0"/>
              </a:rPr>
              <a:t>Useful tool</a:t>
            </a:r>
            <a:endParaRPr dirty="0">
              <a:latin typeface="Calibri" panose="020F0502020204030204" pitchFamily="34" charset="0"/>
              <a:cs typeface="Calibri" panose="020F0502020204030204" pitchFamily="34" charset="0"/>
            </a:endParaRPr>
          </a:p>
        </p:txBody>
      </p:sp>
      <p:pic>
        <p:nvPicPr>
          <p:cNvPr id="298" name="Google Shape;298;p34">
            <a:hlinkClick r:id="rId3"/>
          </p:cNvPr>
          <p:cNvPicPr preferRelativeResize="0"/>
          <p:nvPr/>
        </p:nvPicPr>
        <p:blipFill rotWithShape="1">
          <a:blip r:embed="rId4">
            <a:alphaModFix/>
          </a:blip>
          <a:srcRect t="643" b="-1267"/>
          <a:stretch/>
        </p:blipFill>
        <p:spPr>
          <a:xfrm>
            <a:off x="1451075" y="1535175"/>
            <a:ext cx="4064625" cy="5387700"/>
          </a:xfrm>
          <a:prstGeom prst="rect">
            <a:avLst/>
          </a:prstGeom>
          <a:noFill/>
          <a:ln>
            <a:noFill/>
          </a:ln>
        </p:spPr>
      </p:pic>
      <p:sp>
        <p:nvSpPr>
          <p:cNvPr id="5" name="Google Shape;224;p26">
            <a:extLst>
              <a:ext uri="{FF2B5EF4-FFF2-40B4-BE49-F238E27FC236}">
                <a16:creationId xmlns:a16="http://schemas.microsoft.com/office/drawing/2014/main" id="{20D0A8CA-2843-724E-8D6F-D6D8FA66E19F}"/>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320040" y="2919885"/>
            <a:ext cx="2819401" cy="631527"/>
          </a:xfrm>
        </p:spPr>
        <p:txBody>
          <a:bodyPr/>
          <a:lstStyle/>
          <a:p>
            <a:r>
              <a:rPr lang="en-US" dirty="0">
                <a:latin typeface="Calibri" panose="020F0502020204030204" pitchFamily="34" charset="0"/>
                <a:cs typeface="Calibri" panose="020F0502020204030204" pitchFamily="34" charset="0"/>
              </a:rPr>
              <a:t>References</a:t>
            </a:r>
          </a:p>
          <a:p>
            <a:endParaRPr lang="el-GR" dirty="0">
              <a:latin typeface="Calibri" panose="020F0502020204030204" pitchFamily="34" charset="0"/>
              <a:cs typeface="Calibri" panose="020F0502020204030204" pitchFamily="34" charset="0"/>
            </a:endParaRPr>
          </a:p>
        </p:txBody>
      </p:sp>
      <p:sp>
        <p:nvSpPr>
          <p:cNvPr id="6" name="Google Shape;388;p34">
            <a:extLst>
              <a:ext uri="{FF2B5EF4-FFF2-40B4-BE49-F238E27FC236}">
                <a16:creationId xmlns:a16="http://schemas.microsoft.com/office/drawing/2014/main" id="{DB4830C5-01E5-1848-94BE-34565410745A}"/>
              </a:ext>
            </a:extLst>
          </p:cNvPr>
          <p:cNvSpPr txBox="1">
            <a:spLocks/>
          </p:cNvSpPr>
          <p:nvPr/>
        </p:nvSpPr>
        <p:spPr>
          <a:xfrm>
            <a:off x="430678" y="3673823"/>
            <a:ext cx="11330644" cy="2642154"/>
          </a:xfrm>
          <a:prstGeom prst="rect">
            <a:avLst/>
          </a:prstGeom>
          <a:noFill/>
          <a:ln>
            <a:noFill/>
          </a:ln>
        </p:spPr>
        <p:txBody>
          <a:bodyPr spcFirstLastPara="1" wrap="square" lIns="57482" tIns="28733" rIns="57482" bIns="287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91628">
              <a:lnSpc>
                <a:spcPct val="150000"/>
              </a:lnSpc>
              <a:buClr>
                <a:srgbClr val="FBE000"/>
              </a:buClr>
              <a:buFont typeface="Arial"/>
              <a:buChar char="●"/>
            </a:pPr>
            <a:r>
              <a:rPr lang="en-US" dirty="0" err="1">
                <a:solidFill>
                  <a:schemeClr val="tx1"/>
                </a:solidFill>
                <a:latin typeface="Calibri" panose="020F0502020204030204" pitchFamily="34" charset="0"/>
                <a:cs typeface="Calibri" panose="020F0502020204030204" pitchFamily="34" charset="0"/>
              </a:rPr>
              <a:t>Povoledo</a:t>
            </a:r>
            <a:r>
              <a:rPr lang="en-US" dirty="0">
                <a:solidFill>
                  <a:schemeClr val="tx1"/>
                </a:solidFill>
                <a:latin typeface="Calibri" panose="020F0502020204030204" pitchFamily="34" charset="0"/>
                <a:cs typeface="Calibri" panose="020F0502020204030204" pitchFamily="34" charset="0"/>
              </a:rPr>
              <a:t> (2021), Vaccination Can Be Relaxing. Just Ask These Museum Visitors, accessible at: </a:t>
            </a:r>
            <a:r>
              <a:rPr lang="en-US" u="sng" dirty="0">
                <a:solidFill>
                  <a:schemeClr val="hlink"/>
                </a:solidFill>
                <a:latin typeface="Calibri" panose="020F0502020204030204" pitchFamily="34" charset="0"/>
                <a:cs typeface="Calibri" panose="020F0502020204030204" pitchFamily="34" charset="0"/>
                <a:hlinkClick r:id="rId3"/>
              </a:rPr>
              <a:t>https://cutt.ly/sEuwzH0</a:t>
            </a:r>
            <a:r>
              <a:rPr lang="en-US" dirty="0">
                <a:solidFill>
                  <a:schemeClr val="hlink"/>
                </a:solidFill>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Knight Foundation (2020), Digital Readiness and Innovation in Museums, accessible at</a:t>
            </a:r>
            <a:r>
              <a:rPr lang="en-US" dirty="0">
                <a:solidFill>
                  <a:schemeClr val="hlink"/>
                </a:solidFill>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4"/>
              </a:rPr>
              <a:t>https://cutt.ly/ZEuo94l</a:t>
            </a:r>
            <a:r>
              <a:rPr lang="en-US" dirty="0">
                <a:solidFill>
                  <a:schemeClr val="hlink"/>
                </a:solidFill>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Min Chen (2021), How </a:t>
            </a:r>
            <a:r>
              <a:rPr lang="en-US" dirty="0">
                <a:latin typeface="Calibri" panose="020F0502020204030204" pitchFamily="34" charset="0"/>
                <a:cs typeface="Calibri" panose="020F0502020204030204" pitchFamily="34" charset="0"/>
              </a:rPr>
              <a:t>Digital Asset Management Supports Museums’ Missions, accessible at: </a:t>
            </a:r>
            <a:r>
              <a:rPr lang="en-US" u="sng" dirty="0">
                <a:solidFill>
                  <a:schemeClr val="hlink"/>
                </a:solidFill>
                <a:latin typeface="Calibri" panose="020F0502020204030204" pitchFamily="34" charset="0"/>
                <a:cs typeface="Calibri" panose="020F0502020204030204" pitchFamily="34" charset="0"/>
                <a:hlinkClick r:id="rId5"/>
              </a:rPr>
              <a:t>https://cutt.ly/EnTxXXB</a:t>
            </a:r>
            <a:r>
              <a:rPr lang="en-US" dirty="0">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a:latin typeface="Calibri" panose="020F0502020204030204" pitchFamily="34" charset="0"/>
                <a:cs typeface="Calibri" panose="020F0502020204030204" pitchFamily="34" charset="0"/>
              </a:rPr>
              <a:t>Board of Innovation (2021), The Comprehensive Guide to Impact Partnerships</a:t>
            </a:r>
            <a:r>
              <a:rPr lang="en-US" dirty="0">
                <a:solidFill>
                  <a:schemeClr val="hlink"/>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accessible at: </a:t>
            </a:r>
            <a:r>
              <a:rPr lang="en-US" u="sng" dirty="0">
                <a:solidFill>
                  <a:schemeClr val="hlink"/>
                </a:solidFill>
                <a:latin typeface="Calibri" panose="020F0502020204030204" pitchFamily="34" charset="0"/>
                <a:cs typeface="Calibri" panose="020F0502020204030204" pitchFamily="34" charset="0"/>
                <a:hlinkClick r:id="rId6"/>
              </a:rPr>
              <a:t>https://cutt.ly/1RLbR4x</a:t>
            </a:r>
            <a:r>
              <a:rPr lang="en-US" dirty="0">
                <a:solidFill>
                  <a:schemeClr val="hlink"/>
                </a:solidFill>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indent="-191628">
              <a:lnSpc>
                <a:spcPct val="150000"/>
              </a:lnSpc>
              <a:buClr>
                <a:srgbClr val="FBE000"/>
              </a:buClr>
              <a:buFont typeface="Arial"/>
              <a:buChar char="●"/>
            </a:pPr>
            <a:r>
              <a:rPr lang="en-US" dirty="0" err="1">
                <a:latin typeface="Calibri" panose="020F0502020204030204" pitchFamily="34" charset="0"/>
                <a:cs typeface="Calibri" panose="020F0502020204030204" pitchFamily="34" charset="0"/>
              </a:rPr>
              <a:t>Whiddington</a:t>
            </a:r>
            <a:r>
              <a:rPr lang="en-US" dirty="0">
                <a:latin typeface="Calibri" panose="020F0502020204030204" pitchFamily="34" charset="0"/>
                <a:cs typeface="Calibri" panose="020F0502020204030204" pitchFamily="34" charset="0"/>
              </a:rPr>
              <a:t> (2021), With A Tencent Partnership, Sanxingdui Museum Goes All In On Its Cultural IP, accessible at: </a:t>
            </a:r>
            <a:r>
              <a:rPr lang="en-US" u="sng" dirty="0">
                <a:solidFill>
                  <a:schemeClr val="hlink"/>
                </a:solidFill>
                <a:latin typeface="Calibri" panose="020F0502020204030204" pitchFamily="34" charset="0"/>
                <a:cs typeface="Calibri" panose="020F0502020204030204" pitchFamily="34" charset="0"/>
                <a:hlinkClick r:id="rId7"/>
              </a:rPr>
              <a:t>https://cutt.ly/7WzKssj</a:t>
            </a:r>
            <a:r>
              <a:rPr lang="en-US" dirty="0">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err="1">
                <a:latin typeface="Calibri" panose="020F0502020204030204" pitchFamily="34" charset="0"/>
                <a:cs typeface="Calibri" panose="020F0502020204030204" pitchFamily="34" charset="0"/>
              </a:rPr>
              <a:t>L’Internationale</a:t>
            </a:r>
            <a:r>
              <a:rPr lang="en-US" dirty="0">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8"/>
              </a:rPr>
              <a:t>https://www.internationaleonline.org/</a:t>
            </a:r>
            <a:r>
              <a:rPr lang="en-US" dirty="0">
                <a:latin typeface="Calibri" panose="020F0502020204030204" pitchFamily="34" charset="0"/>
                <a:cs typeface="Calibri" panose="020F0502020204030204" pitchFamily="34" charset="0"/>
              </a:rPr>
              <a:t> </a:t>
            </a:r>
          </a:p>
          <a:p>
            <a:pPr indent="-191628">
              <a:lnSpc>
                <a:spcPct val="150000"/>
              </a:lnSpc>
              <a:buClr>
                <a:srgbClr val="FBE000"/>
              </a:buClr>
              <a:buFont typeface="Arial"/>
              <a:buChar char="●"/>
            </a:pPr>
            <a:r>
              <a:rPr lang="en-US" dirty="0" err="1">
                <a:solidFill>
                  <a:schemeClr val="tx1"/>
                </a:solidFill>
                <a:latin typeface="Calibri" panose="020F0502020204030204" pitchFamily="34" charset="0"/>
                <a:cs typeface="Calibri" panose="020F0502020204030204" pitchFamily="34" charset="0"/>
              </a:rPr>
              <a:t>Whiddington</a:t>
            </a:r>
            <a:r>
              <a:rPr lang="en-US" dirty="0">
                <a:solidFill>
                  <a:schemeClr val="tx1"/>
                </a:solidFill>
                <a:latin typeface="Calibri" panose="020F0502020204030204" pitchFamily="34" charset="0"/>
                <a:cs typeface="Calibri" panose="020F0502020204030204" pitchFamily="34" charset="0"/>
              </a:rPr>
              <a:t> (2021), Inside The Valentine Museum’s AR Tour That’s Recontextualizing Historical Sites: </a:t>
            </a:r>
            <a:r>
              <a:rPr lang="en-US" u="sng" dirty="0">
                <a:solidFill>
                  <a:schemeClr val="hlink"/>
                </a:solidFill>
                <a:latin typeface="Calibri" panose="020F0502020204030204" pitchFamily="34" charset="0"/>
                <a:cs typeface="Calibri" panose="020F0502020204030204" pitchFamily="34" charset="0"/>
                <a:hlinkClick r:id="rId9"/>
              </a:rPr>
              <a:t>https://cutt.ly/7Wz6mzy</a:t>
            </a:r>
            <a:endParaRPr lang="en-US" dirty="0">
              <a:solidFill>
                <a:schemeClr val="hlink"/>
              </a:solidFill>
              <a:latin typeface="Calibri" panose="020F0502020204030204" pitchFamily="34" charset="0"/>
              <a:cs typeface="Calibri" panose="020F0502020204030204" pitchFamily="34" charset="0"/>
            </a:endParaRPr>
          </a:p>
          <a:p>
            <a:pPr indent="-191628">
              <a:lnSpc>
                <a:spcPct val="150000"/>
              </a:lnSpc>
              <a:buClr>
                <a:srgbClr val="FBE000"/>
              </a:buClr>
              <a:buFont typeface="Arial"/>
              <a:buChar char="●"/>
            </a:pPr>
            <a:r>
              <a:rPr lang="en-US" dirty="0">
                <a:solidFill>
                  <a:schemeClr val="tx1"/>
                </a:solidFill>
                <a:latin typeface="Calibri" panose="020F0502020204030204" pitchFamily="34" charset="0"/>
                <a:cs typeface="Calibri" panose="020F0502020204030204" pitchFamily="34" charset="0"/>
              </a:rPr>
              <a:t>Miro</a:t>
            </a:r>
            <a:r>
              <a:rPr lang="en-US" dirty="0">
                <a:solidFill>
                  <a:schemeClr val="hlink"/>
                </a:solidFill>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10"/>
              </a:rPr>
              <a:t>https://www.miro.com/</a:t>
            </a:r>
            <a:r>
              <a:rPr lang="en-US" dirty="0">
                <a:solidFill>
                  <a:schemeClr val="hlin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5" descr="A picture containing building, outdoor&#10;&#10;Description automatically generated"/>
          <p:cNvPicPr preferRelativeResize="0">
            <a:picLocks noGrp="1"/>
          </p:cNvPicPr>
          <p:nvPr>
            <p:ph type="pic" idx="2"/>
          </p:nvPr>
        </p:nvPicPr>
        <p:blipFill rotWithShape="1">
          <a:blip r:embed="rId3">
            <a:alphaModFix/>
          </a:blip>
          <a:srcRect t="20420" b="20420"/>
          <a:stretch/>
        </p:blipFill>
        <p:spPr>
          <a:xfrm>
            <a:off x="2" y="3203071"/>
            <a:ext cx="12191998" cy="3654930"/>
          </a:xfrm>
          <a:prstGeom prst="rect">
            <a:avLst/>
          </a:prstGeom>
          <a:solidFill>
            <a:srgbClr val="E43794"/>
          </a:solidFill>
          <a:ln>
            <a:noFill/>
          </a:ln>
        </p:spPr>
      </p:pic>
      <p:sp>
        <p:nvSpPr>
          <p:cNvPr id="304" name="Google Shape;304;p35"/>
          <p:cNvSpPr txBox="1">
            <a:spLocks noGrp="1"/>
          </p:cNvSpPr>
          <p:nvPr>
            <p:ph type="body" idx="1"/>
          </p:nvPr>
        </p:nvSpPr>
        <p:spPr>
          <a:xfrm>
            <a:off x="0" y="849478"/>
            <a:ext cx="12192000" cy="708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4000"/>
              <a:buNone/>
            </a:pPr>
            <a:r>
              <a:rPr lang="en-US" dirty="0">
                <a:latin typeface="Calibri" panose="020F0502020204030204" pitchFamily="34" charset="0"/>
                <a:cs typeface="Calibri" panose="020F0502020204030204" pitchFamily="34" charset="0"/>
              </a:rPr>
              <a:t>Thank you for your attention!</a:t>
            </a:r>
            <a:endParaRPr dirty="0">
              <a:latin typeface="Calibri" panose="020F0502020204030204" pitchFamily="34" charset="0"/>
              <a:cs typeface="Calibri" panose="020F0502020204030204" pitchFamily="34" charset="0"/>
            </a:endParaRPr>
          </a:p>
        </p:txBody>
      </p:sp>
      <p:pic>
        <p:nvPicPr>
          <p:cNvPr id="305" name="Google Shape;305;p35" descr="Logo&#10;&#10;Description automatically generated"/>
          <p:cNvPicPr preferRelativeResize="0"/>
          <p:nvPr/>
        </p:nvPicPr>
        <p:blipFill rotWithShape="1">
          <a:blip r:embed="rId4">
            <a:alphaModFix/>
          </a:blip>
          <a:srcRect/>
          <a:stretch/>
        </p:blipFill>
        <p:spPr>
          <a:xfrm>
            <a:off x="9708832" y="4641305"/>
            <a:ext cx="2109154" cy="1925749"/>
          </a:xfrm>
          <a:prstGeom prst="rect">
            <a:avLst/>
          </a:prstGeom>
          <a:noFill/>
          <a:ln>
            <a:noFill/>
          </a:ln>
        </p:spPr>
      </p:pic>
      <p:sp>
        <p:nvSpPr>
          <p:cNvPr id="306" name="Google Shape;306;p35"/>
          <p:cNvSpPr txBox="1">
            <a:spLocks noGrp="1"/>
          </p:cNvSpPr>
          <p:nvPr>
            <p:ph type="body" idx="3"/>
          </p:nvPr>
        </p:nvSpPr>
        <p:spPr>
          <a:xfrm>
            <a:off x="0" y="1572535"/>
            <a:ext cx="12192000" cy="626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7F7F7F"/>
              </a:buClr>
              <a:buSzPts val="2000"/>
              <a:buNone/>
            </a:pPr>
            <a:r>
              <a:rPr lang="en-US" sz="3000" dirty="0">
                <a:latin typeface="Calibri" panose="020F0502020204030204" pitchFamily="34" charset="0"/>
                <a:cs typeface="Calibri" panose="020F0502020204030204" pitchFamily="34" charset="0"/>
              </a:rPr>
              <a:t>Any questions? </a:t>
            </a:r>
            <a:endParaRPr sz="30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6" name="Google Shape;177;p20">
            <a:extLst>
              <a:ext uri="{FF2B5EF4-FFF2-40B4-BE49-F238E27FC236}">
                <a16:creationId xmlns:a16="http://schemas.microsoft.com/office/drawing/2014/main" id="{F75AB7F5-35A4-2E43-AADC-9B0810C1EDD3}"/>
              </a:ext>
            </a:extLst>
          </p:cNvPr>
          <p:cNvSpPr txBox="1"/>
          <p:nvPr/>
        </p:nvSpPr>
        <p:spPr>
          <a:xfrm>
            <a:off x="5193991" y="515294"/>
            <a:ext cx="467868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43794"/>
                </a:solidFill>
                <a:latin typeface="Calibri" panose="020F0502020204030204" pitchFamily="34" charset="0"/>
                <a:ea typeface="Avenir"/>
                <a:cs typeface="Calibri" panose="020F0502020204030204" pitchFamily="34" charset="0"/>
                <a:sym typeface="Avenir"/>
              </a:rPr>
              <a:t>“When you need to innovate, you need collaboration.”</a:t>
            </a:r>
            <a:endParaRPr sz="2400" b="1" dirty="0">
              <a:solidFill>
                <a:srgbClr val="E43794"/>
              </a:solidFill>
              <a:latin typeface="Calibri" panose="020F0502020204030204" pitchFamily="34" charset="0"/>
              <a:ea typeface="Avenir"/>
              <a:cs typeface="Calibri" panose="020F0502020204030204" pitchFamily="34" charset="0"/>
              <a:sym typeface="Avenir"/>
            </a:endParaRPr>
          </a:p>
        </p:txBody>
      </p:sp>
      <p:sp>
        <p:nvSpPr>
          <p:cNvPr id="7" name="Google Shape;176;p20">
            <a:extLst>
              <a:ext uri="{FF2B5EF4-FFF2-40B4-BE49-F238E27FC236}">
                <a16:creationId xmlns:a16="http://schemas.microsoft.com/office/drawing/2014/main" id="{70ACA61D-C3EC-BE46-9DED-B58218E546FD}"/>
              </a:ext>
            </a:extLst>
          </p:cNvPr>
          <p:cNvSpPr txBox="1"/>
          <p:nvPr/>
        </p:nvSpPr>
        <p:spPr>
          <a:xfrm>
            <a:off x="6506615" y="1438593"/>
            <a:ext cx="2879100" cy="446400"/>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1700" i="1" dirty="0">
                <a:solidFill>
                  <a:srgbClr val="E43794"/>
                </a:solidFill>
                <a:latin typeface="Avenir"/>
                <a:ea typeface="Avenir"/>
                <a:cs typeface="Avenir"/>
                <a:sym typeface="Avenir"/>
              </a:rPr>
              <a:t>Marissa Mayer</a:t>
            </a:r>
            <a:endParaRPr sz="1700" i="1" dirty="0">
              <a:solidFill>
                <a:srgbClr val="E43794"/>
              </a:solidFill>
              <a:latin typeface="Avenir"/>
              <a:ea typeface="Avenir"/>
              <a:cs typeface="Avenir"/>
              <a:sym typeface="Avenir"/>
            </a:endParaRPr>
          </a:p>
        </p:txBody>
      </p:sp>
      <p:sp>
        <p:nvSpPr>
          <p:cNvPr id="8" name="Google Shape;224;p26">
            <a:extLst>
              <a:ext uri="{FF2B5EF4-FFF2-40B4-BE49-F238E27FC236}">
                <a16:creationId xmlns:a16="http://schemas.microsoft.com/office/drawing/2014/main" id="{69F6A017-9F61-DF45-8502-C41A95681E72}"/>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3</a:t>
            </a:fld>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1"/>
          <p:cNvSpPr txBox="1">
            <a:spLocks noGrp="1"/>
          </p:cNvSpPr>
          <p:nvPr>
            <p:ph type="body" idx="1"/>
          </p:nvPr>
        </p:nvSpPr>
        <p:spPr>
          <a:xfrm>
            <a:off x="465675" y="626397"/>
            <a:ext cx="11260800" cy="77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sz="4000" dirty="0"/>
              <a:t>LEARNING OBJECTIVES</a:t>
            </a:r>
            <a:endParaRPr sz="4000" dirty="0"/>
          </a:p>
        </p:txBody>
      </p:sp>
      <p:sp>
        <p:nvSpPr>
          <p:cNvPr id="184" name="Google Shape;184;p21"/>
          <p:cNvSpPr txBox="1">
            <a:spLocks noGrp="1"/>
          </p:cNvSpPr>
          <p:nvPr>
            <p:ph type="body" idx="2"/>
          </p:nvPr>
        </p:nvSpPr>
        <p:spPr>
          <a:xfrm>
            <a:off x="566159" y="2311336"/>
            <a:ext cx="11341138" cy="4108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None/>
            </a:pPr>
            <a:r>
              <a:rPr lang="en-US" sz="3200" dirty="0">
                <a:latin typeface="Calibri" panose="020F0502020204030204" pitchFamily="34" charset="0"/>
                <a:cs typeface="Calibri" panose="020F0502020204030204" pitchFamily="34" charset="0"/>
              </a:rPr>
              <a:t>When you complete this module you will be able to:</a:t>
            </a:r>
            <a:endParaRPr sz="3200" dirty="0">
              <a:latin typeface="Calibri" panose="020F0502020204030204" pitchFamily="34" charset="0"/>
              <a:cs typeface="Calibri" panose="020F0502020204030204" pitchFamily="34" charset="0"/>
            </a:endParaRPr>
          </a:p>
          <a:p>
            <a:pPr marL="457200" marR="0" lvl="0" indent="-304800" algn="l" rtl="0">
              <a:lnSpc>
                <a:spcPct val="100000"/>
              </a:lnSpc>
              <a:spcBef>
                <a:spcPts val="1000"/>
              </a:spcBef>
              <a:spcAft>
                <a:spcPts val="0"/>
              </a:spcAft>
              <a:buClr>
                <a:srgbClr val="D41A6A"/>
              </a:buClr>
              <a:buSzPct val="100000"/>
              <a:buFont typeface="Avenir"/>
              <a:buChar char="●"/>
            </a:pPr>
            <a:r>
              <a:rPr lang="en-US" sz="2800" u="none" strike="noStrike" cap="none" dirty="0">
                <a:latin typeface="Avenir"/>
                <a:ea typeface="Avenir"/>
                <a:cs typeface="Avenir"/>
              </a:rPr>
              <a:t>Define the key categories of collaborators for a digital cultural heritage project</a:t>
            </a:r>
          </a:p>
          <a:p>
            <a:pPr marL="457200" marR="0" lvl="0" indent="-304800" algn="l">
              <a:lnSpc>
                <a:spcPct val="100000"/>
              </a:lnSpc>
              <a:spcBef>
                <a:spcPts val="1000"/>
              </a:spcBef>
              <a:spcAft>
                <a:spcPts val="0"/>
              </a:spcAft>
              <a:buClr>
                <a:srgbClr val="D41A6A"/>
              </a:buClr>
              <a:buSzPct val="100000"/>
              <a:buFont typeface="Avenir"/>
              <a:buChar char="●"/>
            </a:pPr>
            <a:r>
              <a:rPr lang="en-US" sz="2800" u="none" strike="noStrike" cap="none" dirty="0">
                <a:latin typeface="Avenir"/>
                <a:ea typeface="Avenir"/>
                <a:cs typeface="Avenir"/>
              </a:rPr>
              <a:t>Describe 4 common mistakes when dealing with partners and collaborators</a:t>
            </a:r>
            <a:endParaRPr lang="en-US" sz="2800" dirty="0">
              <a:latin typeface="Avenir"/>
            </a:endParaRPr>
          </a:p>
          <a:p>
            <a:pPr marL="457200" marR="0" lvl="0" indent="-304800" algn="l">
              <a:lnSpc>
                <a:spcPct val="100000"/>
              </a:lnSpc>
              <a:spcBef>
                <a:spcPts val="1000"/>
              </a:spcBef>
              <a:spcAft>
                <a:spcPts val="0"/>
              </a:spcAft>
              <a:buClr>
                <a:srgbClr val="D41A6A"/>
              </a:buClr>
              <a:buSzPct val="100000"/>
              <a:buFont typeface="Avenir"/>
              <a:buChar char="●"/>
            </a:pPr>
            <a:r>
              <a:rPr lang="en-US" sz="2800" dirty="0">
                <a:latin typeface="Avenir"/>
              </a:rPr>
              <a:t>Describe 4 key steps in designing a partnership</a:t>
            </a:r>
          </a:p>
        </p:txBody>
      </p:sp>
      <p:sp>
        <p:nvSpPr>
          <p:cNvPr id="5" name="Google Shape;224;p26">
            <a:extLst>
              <a:ext uri="{FF2B5EF4-FFF2-40B4-BE49-F238E27FC236}">
                <a16:creationId xmlns:a16="http://schemas.microsoft.com/office/drawing/2014/main" id="{446E12EC-D295-C546-ABAA-1E1223571C6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644206"/>
            <a:ext cx="7735886" cy="1277729"/>
          </a:xfrm>
        </p:spPr>
        <p:txBody>
          <a:bodyPr/>
          <a:lstStyle/>
          <a:p>
            <a:pPr lvl="0">
              <a:spcBef>
                <a:spcPts val="0"/>
              </a:spcBef>
              <a:buClr>
                <a:schemeClr val="lt1"/>
              </a:buClr>
              <a:buSzPts val="4000"/>
            </a:pPr>
            <a:r>
              <a:rPr lang="en-US" sz="4000" dirty="0">
                <a:latin typeface="Calibri" panose="020F0502020204030204" pitchFamily="34" charset="0"/>
                <a:cs typeface="Calibri" panose="020F0502020204030204" pitchFamily="34" charset="0"/>
              </a:rPr>
              <a:t>Introduction to </a:t>
            </a:r>
          </a:p>
          <a:p>
            <a:pPr lvl="0">
              <a:spcBef>
                <a:spcPts val="0"/>
              </a:spcBef>
              <a:buClr>
                <a:schemeClr val="lt1"/>
              </a:buClr>
              <a:buSzPts val="4000"/>
            </a:pPr>
            <a:r>
              <a:rPr lang="en-US" sz="4000" dirty="0">
                <a:latin typeface="Calibri" panose="020F0502020204030204" pitchFamily="34" charset="0"/>
                <a:cs typeface="Calibri" panose="020F0502020204030204" pitchFamily="34" charset="0"/>
              </a:rPr>
              <a:t>collaborative processes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4958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body" idx="1"/>
          </p:nvPr>
        </p:nvSpPr>
        <p:spPr>
          <a:xfrm>
            <a:off x="347423" y="1011480"/>
            <a:ext cx="5614878" cy="11542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US" dirty="0">
                <a:latin typeface="Calibri" panose="020F0502020204030204" pitchFamily="34" charset="0"/>
                <a:cs typeface="Calibri" panose="020F0502020204030204" pitchFamily="34" charset="0"/>
              </a:rPr>
              <a:t>Collaborations in the cultural sector</a:t>
            </a:r>
            <a:endParaRPr dirty="0">
              <a:latin typeface="Calibri" panose="020F0502020204030204" pitchFamily="34" charset="0"/>
              <a:cs typeface="Calibri" panose="020F0502020204030204" pitchFamily="34" charset="0"/>
            </a:endParaRPr>
          </a:p>
        </p:txBody>
      </p:sp>
      <p:pic>
        <p:nvPicPr>
          <p:cNvPr id="200" name="Google Shape;200;p23"/>
          <p:cNvPicPr preferRelativeResize="0"/>
          <p:nvPr/>
        </p:nvPicPr>
        <p:blipFill rotWithShape="1">
          <a:blip r:embed="rId3">
            <a:alphaModFix/>
          </a:blip>
          <a:srcRect t="8906" b="15226"/>
          <a:stretch/>
        </p:blipFill>
        <p:spPr>
          <a:xfrm>
            <a:off x="7088435" y="2980350"/>
            <a:ext cx="3652301" cy="3877650"/>
          </a:xfrm>
          <a:prstGeom prst="rect">
            <a:avLst/>
          </a:prstGeom>
          <a:noFill/>
          <a:ln>
            <a:noFill/>
          </a:ln>
        </p:spPr>
      </p:pic>
      <p:sp>
        <p:nvSpPr>
          <p:cNvPr id="201" name="Google Shape;201;p23"/>
          <p:cNvSpPr txBox="1">
            <a:spLocks noGrp="1"/>
          </p:cNvSpPr>
          <p:nvPr>
            <p:ph type="body" idx="3"/>
          </p:nvPr>
        </p:nvSpPr>
        <p:spPr>
          <a:xfrm>
            <a:off x="347423" y="2336861"/>
            <a:ext cx="6086829" cy="38776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None/>
            </a:pPr>
            <a:r>
              <a:rPr lang="en-US" dirty="0">
                <a:latin typeface="Calibri" panose="020F0502020204030204" pitchFamily="34" charset="0"/>
                <a:cs typeface="Calibri" panose="020F0502020204030204" pitchFamily="34" charset="0"/>
              </a:rPr>
              <a:t>One key characteristic of the cultural sector is that there are no real competitors: all cultural institutions pursue an </a:t>
            </a:r>
            <a:r>
              <a:rPr lang="en-US" dirty="0">
                <a:solidFill>
                  <a:srgbClr val="E43794"/>
                </a:solidFill>
                <a:latin typeface="Calibri" panose="020F0502020204030204" pitchFamily="34" charset="0"/>
                <a:cs typeface="Calibri" panose="020F0502020204030204" pitchFamily="34" charset="0"/>
              </a:rPr>
              <a:t>underlying common mission</a:t>
            </a:r>
            <a:r>
              <a:rPr lang="en-US" dirty="0">
                <a:latin typeface="Calibri" panose="020F0502020204030204" pitchFamily="34" charset="0"/>
                <a:cs typeface="Calibri" panose="020F0502020204030204" pitchFamily="34" charset="0"/>
              </a:rPr>
              <a:t> to preserve and promote cultural heritage, to educate citizens and visitors and to share and foster knowledge. For this reason, it is particularly important to create partnerships and collaborations that will make it easier to achieve these common objectives.</a:t>
            </a:r>
            <a:endParaRPr dirty="0">
              <a:latin typeface="Calibri" panose="020F0502020204030204" pitchFamily="34" charset="0"/>
              <a:cs typeface="Calibri" panose="020F0502020204030204" pitchFamily="34" charset="0"/>
            </a:endParaRPr>
          </a:p>
        </p:txBody>
      </p:sp>
      <p:sp>
        <p:nvSpPr>
          <p:cNvPr id="5" name="Google Shape;224;p26">
            <a:extLst>
              <a:ext uri="{FF2B5EF4-FFF2-40B4-BE49-F238E27FC236}">
                <a16:creationId xmlns:a16="http://schemas.microsoft.com/office/drawing/2014/main" id="{0857E31A-0E8E-C54A-BDEA-F2A685B73421}"/>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solidFill>
                  <a:schemeClr val="bg1"/>
                </a:solidFill>
              </a:rPr>
              <a:pPr/>
              <a:t>6</a:t>
            </a:fld>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9" name="Google Shape;199;p23">
            <a:extLst>
              <a:ext uri="{FF2B5EF4-FFF2-40B4-BE49-F238E27FC236}">
                <a16:creationId xmlns:a16="http://schemas.microsoft.com/office/drawing/2014/main" id="{02DBFCF0-8888-7546-8FFF-EACF4C481771}"/>
              </a:ext>
            </a:extLst>
          </p:cNvPr>
          <p:cNvSpPr txBox="1">
            <a:spLocks noGrp="1"/>
          </p:cNvSpPr>
          <p:nvPr>
            <p:ph type="body" idx="1"/>
          </p:nvPr>
        </p:nvSpPr>
        <p:spPr>
          <a:xfrm>
            <a:off x="6211401" y="1084749"/>
            <a:ext cx="5614878" cy="11542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US" dirty="0">
                <a:latin typeface="Calibri" panose="020F0502020204030204" pitchFamily="34" charset="0"/>
                <a:cs typeface="Calibri" panose="020F0502020204030204" pitchFamily="34" charset="0"/>
              </a:rPr>
              <a:t>Collaborations in the cultural sector</a:t>
            </a:r>
            <a:endParaRPr dirty="0">
              <a:latin typeface="Calibri" panose="020F0502020204030204" pitchFamily="34" charset="0"/>
              <a:cs typeface="Calibri" panose="020F0502020204030204" pitchFamily="34" charset="0"/>
            </a:endParaRPr>
          </a:p>
        </p:txBody>
      </p:sp>
      <p:sp>
        <p:nvSpPr>
          <p:cNvPr id="10" name="Google Shape;201;p23">
            <a:extLst>
              <a:ext uri="{FF2B5EF4-FFF2-40B4-BE49-F238E27FC236}">
                <a16:creationId xmlns:a16="http://schemas.microsoft.com/office/drawing/2014/main" id="{32C9D7D5-3AA1-424C-8DC8-86206F7E1E61}"/>
              </a:ext>
            </a:extLst>
          </p:cNvPr>
          <p:cNvSpPr txBox="1">
            <a:spLocks/>
          </p:cNvSpPr>
          <p:nvPr/>
        </p:nvSpPr>
        <p:spPr>
          <a:xfrm>
            <a:off x="6211401" y="2589018"/>
            <a:ext cx="5614800" cy="3219899"/>
          </a:xfrm>
          <a:prstGeom prst="rect">
            <a:avLst/>
          </a:prstGeom>
          <a:noFill/>
          <a:ln>
            <a:noFill/>
          </a:ln>
        </p:spPr>
        <p:txBody>
          <a:bodyPr spcFirstLastPara="1" wrap="square" lIns="91425" tIns="45700" rIns="91425" bIns="45700" anchor="t" anchorCtr="0">
            <a:noAutofit/>
          </a:bodyPr>
          <a:lstStyle/>
          <a:p>
            <a:pPr algn="just" rtl="0">
              <a:buClr>
                <a:schemeClr val="dk1"/>
              </a:buClr>
              <a:buSzPts val="1100"/>
              <a:buFontTx/>
            </a:pPr>
            <a:r>
              <a:rPr lang="en-US" sz="2400" dirty="0">
                <a:solidFill>
                  <a:srgbClr val="E43794"/>
                </a:solidFill>
                <a:latin typeface="Calibri" panose="020F0502020204030204" pitchFamily="34" charset="0"/>
                <a:cs typeface="Calibri" panose="020F0502020204030204" pitchFamily="34" charset="0"/>
              </a:rPr>
              <a:t>Collaboration can happen at all levels: </a:t>
            </a:r>
          </a:p>
          <a:p>
            <a:pPr algn="just" rtl="0">
              <a:buClr>
                <a:schemeClr val="dk1"/>
              </a:buClr>
              <a:buSzPts val="1100"/>
              <a:buFontTx/>
            </a:pPr>
            <a:endParaRPr lang="en-US" sz="2400" dirty="0">
              <a:solidFill>
                <a:schemeClr val="bg1">
                  <a:lumMod val="50000"/>
                </a:schemeClr>
              </a:solidFill>
              <a:latin typeface="Calibri" panose="020F0502020204030204" pitchFamily="34" charset="0"/>
              <a:cs typeface="Calibri" panose="020F0502020204030204" pitchFamily="34" charset="0"/>
            </a:endParaRPr>
          </a:p>
          <a:p>
            <a:pPr marL="457200" indent="-342900" rtl="0">
              <a:buClr>
                <a:srgbClr val="FBE000"/>
              </a:buClr>
              <a:buSzPts val="1800"/>
              <a:buFontTx/>
              <a:buChar char="●"/>
            </a:pPr>
            <a:r>
              <a:rPr lang="en-US" sz="2400" dirty="0">
                <a:solidFill>
                  <a:schemeClr val="bg1">
                    <a:lumMod val="50000"/>
                  </a:schemeClr>
                </a:solidFill>
                <a:latin typeface="Calibri" panose="020F0502020204030204" pitchFamily="34" charset="0"/>
                <a:cs typeface="Calibri" panose="020F0502020204030204" pitchFamily="34" charset="0"/>
              </a:rPr>
              <a:t>between different cultural organizations</a:t>
            </a:r>
          </a:p>
          <a:p>
            <a:pPr marL="457200" indent="-342900" rtl="0">
              <a:buClr>
                <a:srgbClr val="FBE000"/>
              </a:buClr>
              <a:buSzPts val="1800"/>
              <a:buFontTx/>
              <a:buChar char="●"/>
            </a:pPr>
            <a:r>
              <a:rPr lang="en-US" sz="2400" dirty="0">
                <a:solidFill>
                  <a:schemeClr val="bg1">
                    <a:lumMod val="50000"/>
                  </a:schemeClr>
                </a:solidFill>
                <a:latin typeface="Calibri" panose="020F0502020204030204" pitchFamily="34" charset="0"/>
                <a:cs typeface="Calibri" panose="020F0502020204030204" pitchFamily="34" charset="0"/>
              </a:rPr>
              <a:t>between cultural institutions and organizations from different sectors</a:t>
            </a:r>
          </a:p>
          <a:p>
            <a:pPr marL="457200" indent="-342900" rtl="0">
              <a:buClr>
                <a:srgbClr val="FBE000"/>
              </a:buClr>
              <a:buSzPts val="1800"/>
              <a:buFontTx/>
              <a:buChar char="●"/>
            </a:pPr>
            <a:r>
              <a:rPr lang="en-US" sz="2400" dirty="0">
                <a:solidFill>
                  <a:schemeClr val="bg1">
                    <a:lumMod val="50000"/>
                  </a:schemeClr>
                </a:solidFill>
                <a:latin typeface="Calibri" panose="020F0502020204030204" pitchFamily="34" charset="0"/>
                <a:cs typeface="Calibri" panose="020F0502020204030204" pitchFamily="34" charset="0"/>
              </a:rPr>
              <a:t>between cultural institutions and local communities</a:t>
            </a:r>
          </a:p>
          <a:p>
            <a:pPr algn="just" rtl="0">
              <a:buClr>
                <a:schemeClr val="dk1"/>
              </a:buClr>
              <a:buSzPts val="1100"/>
              <a:buFontTx/>
            </a:pPr>
            <a:endParaRPr lang="en-US" sz="2400" dirty="0">
              <a:solidFill>
                <a:schemeClr val="bg1">
                  <a:lumMod val="50000"/>
                </a:schemeClr>
              </a:solidFill>
              <a:latin typeface="Calibri" panose="020F0502020204030204" pitchFamily="34" charset="0"/>
              <a:cs typeface="Calibri" panose="020F0502020204030204" pitchFamily="34" charset="0"/>
            </a:endParaRPr>
          </a:p>
          <a:p>
            <a:pPr algn="just" rtl="0">
              <a:buClr>
                <a:schemeClr val="dk1"/>
              </a:buClr>
              <a:buSzPts val="1100"/>
              <a:buFont typeface="Arial"/>
              <a:buNone/>
            </a:pPr>
            <a:endParaRPr lang="en-US" sz="2400" dirty="0">
              <a:solidFill>
                <a:sysClr val="windowText" lastClr="000000"/>
              </a:solidFill>
              <a:latin typeface="Calibri" panose="020F0502020204030204" pitchFamily="34" charset="0"/>
              <a:cs typeface="Calibri" panose="020F0502020204030204" pitchFamily="34" charset="0"/>
            </a:endParaRPr>
          </a:p>
        </p:txBody>
      </p:sp>
      <p:pic>
        <p:nvPicPr>
          <p:cNvPr id="7" name="Immagine 6" descr="Immagine che contiene persona, interni&#10;&#10;Descrizione generata automaticamente">
            <a:extLst>
              <a:ext uri="{FF2B5EF4-FFF2-40B4-BE49-F238E27FC236}">
                <a16:creationId xmlns:a16="http://schemas.microsoft.com/office/drawing/2014/main" id="{4423FE08-6406-B643-B38E-5B74932F8DE2}"/>
              </a:ext>
            </a:extLst>
          </p:cNvPr>
          <p:cNvPicPr>
            <a:picLocks noChangeAspect="1"/>
          </p:cNvPicPr>
          <p:nvPr/>
        </p:nvPicPr>
        <p:blipFill rotWithShape="1">
          <a:blip r:embed="rId3"/>
          <a:srcRect l="18427" r="30154"/>
          <a:stretch/>
        </p:blipFill>
        <p:spPr>
          <a:xfrm>
            <a:off x="1402080" y="1539936"/>
            <a:ext cx="4104000" cy="5318064"/>
          </a:xfrm>
          <a:prstGeom prst="rect">
            <a:avLst/>
          </a:prstGeom>
        </p:spPr>
      </p:pic>
      <p:sp>
        <p:nvSpPr>
          <p:cNvPr id="14" name="Google Shape;224;p26">
            <a:extLst>
              <a:ext uri="{FF2B5EF4-FFF2-40B4-BE49-F238E27FC236}">
                <a16:creationId xmlns:a16="http://schemas.microsoft.com/office/drawing/2014/main" id="{F50459B5-CD37-E746-8B49-F70DBC46A0F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7</a:t>
            </a:fld>
            <a:endParaRPr lang="en-US" dirty="0"/>
          </a:p>
        </p:txBody>
      </p:sp>
    </p:spTree>
    <p:extLst>
      <p:ext uri="{BB962C8B-B14F-4D97-AF65-F5344CB8AC3E}">
        <p14:creationId xmlns:p14="http://schemas.microsoft.com/office/powerpoint/2010/main" val="137247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l="2731" r="2731"/>
          <a:stretch/>
        </p:blipFill>
        <p:spPr>
          <a:xfrm>
            <a:off x="0" y="1"/>
            <a:ext cx="12204000" cy="3429000"/>
          </a:xfrm>
          <a:noFill/>
        </p:spPr>
      </p:pic>
      <p:sp>
        <p:nvSpPr>
          <p:cNvPr id="8" name="Google Shape;207;p24">
            <a:extLst>
              <a:ext uri="{FF2B5EF4-FFF2-40B4-BE49-F238E27FC236}">
                <a16:creationId xmlns:a16="http://schemas.microsoft.com/office/drawing/2014/main" id="{2A73C3EE-9EFA-0648-900F-D1A510B81A48}"/>
              </a:ext>
            </a:extLst>
          </p:cNvPr>
          <p:cNvSpPr txBox="1">
            <a:spLocks/>
          </p:cNvSpPr>
          <p:nvPr/>
        </p:nvSpPr>
        <p:spPr>
          <a:xfrm>
            <a:off x="440700" y="3785240"/>
            <a:ext cx="11310600" cy="27527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The importance of collaboration in the cultural sector is even more evident when designing and developing immersive digital cultural and tourism experiences due to their nature of </a:t>
            </a:r>
            <a:r>
              <a:rPr lang="en-US" sz="2400" dirty="0">
                <a:solidFill>
                  <a:srgbClr val="E43794"/>
                </a:solidFill>
                <a:latin typeface="Calibri" panose="020F0502020204030204" pitchFamily="34" charset="0"/>
                <a:cs typeface="Calibri" panose="020F0502020204030204" pitchFamily="34" charset="0"/>
              </a:rPr>
              <a:t>complex processes that involve a broad range of stakeholders. </a:t>
            </a:r>
          </a:p>
          <a:p>
            <a:pPr algn="just">
              <a:buClr>
                <a:schemeClr val="dk1"/>
              </a:buClr>
              <a:buSzPts val="1100"/>
            </a:pPr>
            <a:endParaRPr lang="en-US" sz="2400" dirty="0">
              <a:solidFill>
                <a:srgbClr val="E43794"/>
              </a:solidFill>
              <a:latin typeface="Calibri" panose="020F0502020204030204" pitchFamily="34" charset="0"/>
              <a:cs typeface="Calibri" panose="020F0502020204030204" pitchFamily="34" charset="0"/>
            </a:endParaRPr>
          </a:p>
          <a:p>
            <a:pPr algn="just">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According to a </a:t>
            </a:r>
            <a:r>
              <a:rPr lang="en-US" sz="2400" u="sng" dirty="0">
                <a:latin typeface="Calibri" panose="020F0502020204030204" pitchFamily="34" charset="0"/>
                <a:cs typeface="Calibri" panose="020F0502020204030204" pitchFamily="34" charset="0"/>
                <a:hlinkClick r:id="rId4"/>
              </a:rPr>
              <a:t>recent research</a:t>
            </a:r>
            <a:r>
              <a:rPr lang="en-US" sz="2400" dirty="0">
                <a:latin typeface="Calibri" panose="020F0502020204030204" pitchFamily="34" charset="0"/>
                <a:cs typeface="Calibri" panose="020F0502020204030204" pitchFamily="34" charset="0"/>
              </a:rPr>
              <a:t> </a:t>
            </a:r>
            <a:r>
              <a:rPr lang="en-US" sz="2400" dirty="0">
                <a:solidFill>
                  <a:schemeClr val="bg1">
                    <a:lumMod val="50000"/>
                  </a:schemeClr>
                </a:solidFill>
                <a:latin typeface="Calibri" panose="020F0502020204030204" pitchFamily="34" charset="0"/>
                <a:cs typeface="Calibri" panose="020F0502020204030204" pitchFamily="34" charset="0"/>
              </a:rPr>
              <a:t>on digital readiness and innovation in museums, </a:t>
            </a:r>
            <a:r>
              <a:rPr lang="en-US" sz="2400" dirty="0">
                <a:solidFill>
                  <a:srgbClr val="E43794"/>
                </a:solidFill>
                <a:latin typeface="Calibri" panose="020F0502020204030204" pitchFamily="34" charset="0"/>
                <a:cs typeface="Calibri" panose="020F0502020204030204" pitchFamily="34" charset="0"/>
              </a:rPr>
              <a:t>dedicated digital staffing is absent or very limited </a:t>
            </a:r>
            <a:r>
              <a:rPr lang="en-US" sz="2400" dirty="0">
                <a:solidFill>
                  <a:schemeClr val="bg1">
                    <a:lumMod val="50000"/>
                  </a:schemeClr>
                </a:solidFill>
                <a:latin typeface="Calibri" panose="020F0502020204030204" pitchFamily="34" charset="0"/>
                <a:cs typeface="Calibri" panose="020F0502020204030204" pitchFamily="34" charset="0"/>
              </a:rPr>
              <a:t>in half of the museums surveyed, especially in small-sized institutions. </a:t>
            </a:r>
            <a:endParaRPr lang="en-US" sz="1800" dirty="0">
              <a:solidFill>
                <a:schemeClr val="bg1">
                  <a:lumMod val="50000"/>
                </a:schemeClr>
              </a:solidFill>
              <a:latin typeface="Calibri" panose="020F0502020204030204" pitchFamily="34" charset="0"/>
              <a:cs typeface="Calibri" panose="020F0502020204030204" pitchFamily="34" charset="0"/>
            </a:endParaRPr>
          </a:p>
        </p:txBody>
      </p:sp>
      <p:sp>
        <p:nvSpPr>
          <p:cNvPr id="9" name="Google Shape;224;p26">
            <a:extLst>
              <a:ext uri="{FF2B5EF4-FFF2-40B4-BE49-F238E27FC236}">
                <a16:creationId xmlns:a16="http://schemas.microsoft.com/office/drawing/2014/main" id="{2145D3B4-9F26-E34E-A286-EC07CC81A199}"/>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a:srcRect t="28927" b="28927"/>
          <a:stretch/>
        </p:blipFill>
        <p:spPr>
          <a:xfrm>
            <a:off x="0" y="1"/>
            <a:ext cx="12204000" cy="3429000"/>
          </a:xfrm>
          <a:noFill/>
        </p:spPr>
      </p:pic>
      <p:sp>
        <p:nvSpPr>
          <p:cNvPr id="4" name="Google Shape;207;p24">
            <a:extLst>
              <a:ext uri="{FF2B5EF4-FFF2-40B4-BE49-F238E27FC236}">
                <a16:creationId xmlns:a16="http://schemas.microsoft.com/office/drawing/2014/main" id="{421577B8-E283-3F42-B75D-3C60F79DEE51}"/>
              </a:ext>
            </a:extLst>
          </p:cNvPr>
          <p:cNvSpPr txBox="1">
            <a:spLocks/>
          </p:cNvSpPr>
          <p:nvPr/>
        </p:nvSpPr>
        <p:spPr>
          <a:xfrm>
            <a:off x="440700" y="3688080"/>
            <a:ext cx="11310600" cy="2895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It is thus clear that, in order to develop successful digital experiences, cultural organizations need to involve and collaborate with: </a:t>
            </a:r>
          </a:p>
          <a:p>
            <a:pPr algn="just">
              <a:buClr>
                <a:schemeClr val="dk1"/>
              </a:buClr>
              <a:buSzPts val="1100"/>
            </a:pPr>
            <a:endParaRPr lang="en-US" dirty="0">
              <a:latin typeface="Calibri" panose="020F0502020204030204" pitchFamily="34" charset="0"/>
              <a:cs typeface="Calibri" panose="020F0502020204030204" pitchFamily="34" charset="0"/>
            </a:endParaRPr>
          </a:p>
          <a:p>
            <a:pPr marL="457200" indent="-342900" algn="just">
              <a:lnSpc>
                <a:spcPct val="150000"/>
              </a:lnSpc>
              <a:buClr>
                <a:srgbClr val="FBE000"/>
              </a:buClr>
              <a:buSzPts val="1800"/>
              <a:buFont typeface="Arial"/>
              <a:buChar char="●"/>
            </a:pPr>
            <a:r>
              <a:rPr lang="en-US" sz="2400" dirty="0">
                <a:solidFill>
                  <a:srgbClr val="E43794"/>
                </a:solidFill>
                <a:latin typeface="Calibri" panose="020F0502020204030204" pitchFamily="34" charset="0"/>
                <a:cs typeface="Calibri" panose="020F0502020204030204" pitchFamily="34" charset="0"/>
              </a:rPr>
              <a:t>businesses such as tech companies </a:t>
            </a:r>
            <a:r>
              <a:rPr lang="en-US" sz="2400" dirty="0">
                <a:solidFill>
                  <a:schemeClr val="bg1">
                    <a:lumMod val="50000"/>
                  </a:schemeClr>
                </a:solidFill>
                <a:latin typeface="Calibri" panose="020F0502020204030204" pitchFamily="34" charset="0"/>
                <a:cs typeface="Calibri" panose="020F0502020204030204" pitchFamily="34" charset="0"/>
              </a:rPr>
              <a:t>and</a:t>
            </a:r>
            <a:r>
              <a:rPr lang="en-US" sz="2400" dirty="0">
                <a:solidFill>
                  <a:srgbClr val="7F7F7F"/>
                </a:solidFill>
                <a:latin typeface="Calibri" panose="020F0502020204030204" pitchFamily="34" charset="0"/>
                <a:cs typeface="Calibri" panose="020F0502020204030204" pitchFamily="34" charset="0"/>
              </a:rPr>
              <a:t> </a:t>
            </a:r>
            <a:r>
              <a:rPr lang="en-US" sz="2400" dirty="0">
                <a:solidFill>
                  <a:srgbClr val="E43794"/>
                </a:solidFill>
                <a:latin typeface="Calibri" panose="020F0502020204030204" pitchFamily="34" charset="0"/>
                <a:cs typeface="Calibri" panose="020F0502020204030204" pitchFamily="34" charset="0"/>
              </a:rPr>
              <a:t>digital experts;</a:t>
            </a:r>
          </a:p>
          <a:p>
            <a:pPr marL="457200" indent="-342900" algn="just">
              <a:lnSpc>
                <a:spcPct val="150000"/>
              </a:lnSpc>
              <a:buClr>
                <a:srgbClr val="FBE000"/>
              </a:buClr>
              <a:buSzPts val="1800"/>
              <a:buFont typeface="Arial"/>
              <a:buChar char="●"/>
            </a:pPr>
            <a:r>
              <a:rPr lang="en-US" sz="2400" dirty="0">
                <a:solidFill>
                  <a:srgbClr val="E43794"/>
                </a:solidFill>
                <a:latin typeface="Calibri" panose="020F0502020204030204" pitchFamily="34" charset="0"/>
                <a:cs typeface="Calibri" panose="020F0502020204030204" pitchFamily="34" charset="0"/>
              </a:rPr>
              <a:t>other museums </a:t>
            </a:r>
            <a:r>
              <a:rPr lang="en-US" sz="2400" dirty="0">
                <a:solidFill>
                  <a:schemeClr val="bg1">
                    <a:lumMod val="50000"/>
                  </a:schemeClr>
                </a:solidFill>
                <a:latin typeface="Calibri" panose="020F0502020204030204" pitchFamily="34" charset="0"/>
                <a:cs typeface="Calibri" panose="020F0502020204030204" pitchFamily="34" charset="0"/>
              </a:rPr>
              <a:t>to join forces and develop shared services to support their digital innovation.</a:t>
            </a:r>
          </a:p>
        </p:txBody>
      </p:sp>
      <p:sp>
        <p:nvSpPr>
          <p:cNvPr id="6" name="Google Shape;224;p26">
            <a:extLst>
              <a:ext uri="{FF2B5EF4-FFF2-40B4-BE49-F238E27FC236}">
                <a16:creationId xmlns:a16="http://schemas.microsoft.com/office/drawing/2014/main" id="{96D38F28-D246-BC44-9A54-C3A9245B02C7}"/>
              </a:ext>
            </a:extLst>
          </p:cNvPr>
          <p:cNvSpPr txBox="1">
            <a:spLocks/>
          </p:cNvSpPr>
          <p:nvPr/>
        </p:nvSpPr>
        <p:spPr>
          <a:xfrm>
            <a:off x="7889111" y="6540716"/>
            <a:ext cx="4302125" cy="22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9</a:t>
            </a:fld>
            <a:endParaRPr lang="en-US" dirty="0"/>
          </a:p>
        </p:txBody>
      </p:sp>
    </p:spTree>
    <p:extLst>
      <p:ext uri="{BB962C8B-B14F-4D97-AF65-F5344CB8AC3E}">
        <p14:creationId xmlns:p14="http://schemas.microsoft.com/office/powerpoint/2010/main" val="88644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1859</TotalTime>
  <Words>1719</Words>
  <Application>Microsoft Office PowerPoint</Application>
  <PresentationFormat>Widescreen</PresentationFormat>
  <Paragraphs>155</Paragraphs>
  <Slides>28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Avenir</vt:lpstr>
      <vt:lpstr>Montserrat</vt:lpstr>
      <vt:lpstr>Noto Sans</vt:lpstr>
      <vt:lpstr>Avenir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Jernej Cucek</dc:creator>
  <cp:lastModifiedBy>Maire Gaffney</cp:lastModifiedBy>
  <cp:revision>112</cp:revision>
  <dcterms:modified xsi:type="dcterms:W3CDTF">2022-07-10T16:00:50Z</dcterms:modified>
</cp:coreProperties>
</file>