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1"/>
  </p:sldMasterIdLst>
  <p:notesMasterIdLst>
    <p:notesMasterId r:id="rId31"/>
  </p:notesMasterIdLst>
  <p:handoutMasterIdLst>
    <p:handoutMasterId r:id="rId32"/>
  </p:handoutMasterIdLst>
  <p:sldIdLst>
    <p:sldId id="1296" r:id="rId2"/>
    <p:sldId id="1306" r:id="rId3"/>
    <p:sldId id="1297" r:id="rId4"/>
    <p:sldId id="1341" r:id="rId5"/>
    <p:sldId id="1337" r:id="rId6"/>
    <p:sldId id="272" r:id="rId7"/>
    <p:sldId id="1329" r:id="rId8"/>
    <p:sldId id="1307" r:id="rId9"/>
    <p:sldId id="1321" r:id="rId10"/>
    <p:sldId id="1326" r:id="rId11"/>
    <p:sldId id="1342" r:id="rId12"/>
    <p:sldId id="1343" r:id="rId13"/>
    <p:sldId id="1344" r:id="rId14"/>
    <p:sldId id="1345" r:id="rId15"/>
    <p:sldId id="1346" r:id="rId16"/>
    <p:sldId id="1347" r:id="rId17"/>
    <p:sldId id="1348" r:id="rId18"/>
    <p:sldId id="1349" r:id="rId19"/>
    <p:sldId id="1350" r:id="rId20"/>
    <p:sldId id="1351" r:id="rId21"/>
    <p:sldId id="1352" r:id="rId22"/>
    <p:sldId id="1353" r:id="rId23"/>
    <p:sldId id="1354" r:id="rId24"/>
    <p:sldId id="1355" r:id="rId25"/>
    <p:sldId id="1356" r:id="rId26"/>
    <p:sldId id="1357" r:id="rId27"/>
    <p:sldId id="1358" r:id="rId28"/>
    <p:sldId id="1359" r:id="rId29"/>
    <p:sldId id="1360"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7219" userDrawn="1">
          <p15:clr>
            <a:srgbClr val="A4A3A4"/>
          </p15:clr>
        </p15:guide>
        <p15:guide id="4" orient="horz" pos="3906" userDrawn="1">
          <p15:clr>
            <a:srgbClr val="A4A3A4"/>
          </p15:clr>
        </p15:guide>
        <p15:guide id="5" pos="461" userDrawn="1">
          <p15:clr>
            <a:srgbClr val="A4A3A4"/>
          </p15:clr>
        </p15:guide>
        <p15:guide id="6" orient="horz" pos="5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ire Gaffney" initials="MG" lastIdx="1" clrIdx="0">
    <p:extLst>
      <p:ext uri="{19B8F6BF-5375-455C-9EA6-DF929625EA0E}">
        <p15:presenceInfo xmlns:p15="http://schemas.microsoft.com/office/powerpoint/2012/main" userId="S::maire@bdelonline.com::53deb49e-ea2b-4ef2-8af7-6a10eca33c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43794"/>
    <a:srgbClr val="21202E"/>
    <a:srgbClr val="FBE000"/>
    <a:srgbClr val="7F7F7F"/>
    <a:srgbClr val="70A8AF"/>
    <a:srgbClr val="B29E90"/>
    <a:srgbClr val="D3C0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A93048-1A7A-47EF-85D8-93FE8F0327D5}" v="23" dt="2022-06-07T08:43:40.098"/>
    <p1510:client id="{DF1CF480-2571-4B03-A4A8-E076349FD9B3}" v="59" dt="2022-07-18T15:15:09.1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293" autoAdjust="0"/>
    <p:restoredTop sz="95833" autoAdjust="0"/>
  </p:normalViewPr>
  <p:slideViewPr>
    <p:cSldViewPr snapToGrid="0" showGuides="1">
      <p:cViewPr varScale="1">
        <p:scale>
          <a:sx n="86" d="100"/>
          <a:sy n="86" d="100"/>
        </p:scale>
        <p:origin x="821" y="67"/>
      </p:cViewPr>
      <p:guideLst>
        <p:guide pos="3840"/>
        <p:guide pos="7219"/>
        <p:guide orient="horz" pos="3906"/>
        <p:guide pos="461"/>
        <p:guide orient="horz" pos="504"/>
      </p:guideLst>
    </p:cSldViewPr>
  </p:slideViewPr>
  <p:outlineViewPr>
    <p:cViewPr>
      <p:scale>
        <a:sx n="25" d="100"/>
        <a:sy n="25" d="100"/>
      </p:scale>
      <p:origin x="0" y="-8796"/>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74" d="100"/>
          <a:sy n="74" d="100"/>
        </p:scale>
        <p:origin x="2616" y="54"/>
      </p:cViewPr>
      <p:guideLst/>
    </p:cSldViewPr>
  </p:notesViewPr>
  <p:gridSpacing cx="75600" cy="756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KMI SA" userId="Crb7tdEM/EKsCEKt3gmI9DwrUJuSqJFln5I2YgLIaxE=" providerId="None" clId="Web-{DF1CF480-2571-4B03-A4A8-E076349FD9B3}"/>
    <pc:docChg chg="modSld">
      <pc:chgData name="AKMI SA" userId="Crb7tdEM/EKsCEKt3gmI9DwrUJuSqJFln5I2YgLIaxE=" providerId="None" clId="Web-{DF1CF480-2571-4B03-A4A8-E076349FD9B3}" dt="2022-07-18T15:15:08.330" v="48" actId="20577"/>
      <pc:docMkLst>
        <pc:docMk/>
      </pc:docMkLst>
      <pc:sldChg chg="modSp">
        <pc:chgData name="AKMI SA" userId="Crb7tdEM/EKsCEKt3gmI9DwrUJuSqJFln5I2YgLIaxE=" providerId="None" clId="Web-{DF1CF480-2571-4B03-A4A8-E076349FD9B3}" dt="2022-07-18T15:10:42.227" v="4" actId="20577"/>
        <pc:sldMkLst>
          <pc:docMk/>
          <pc:sldMk cId="4281396052" sldId="272"/>
        </pc:sldMkLst>
        <pc:spChg chg="mod">
          <ac:chgData name="AKMI SA" userId="Crb7tdEM/EKsCEKt3gmI9DwrUJuSqJFln5I2YgLIaxE=" providerId="None" clId="Web-{DF1CF480-2571-4B03-A4A8-E076349FD9B3}" dt="2022-07-18T15:10:37.915" v="2" actId="20577"/>
          <ac:spMkLst>
            <pc:docMk/>
            <pc:sldMk cId="4281396052" sldId="272"/>
            <ac:spMk id="8" creationId="{E356E9AB-0642-4B03-961E-CC3817CD58CA}"/>
          </ac:spMkLst>
        </pc:spChg>
        <pc:spChg chg="mod">
          <ac:chgData name="AKMI SA" userId="Crb7tdEM/EKsCEKt3gmI9DwrUJuSqJFln5I2YgLIaxE=" providerId="None" clId="Web-{DF1CF480-2571-4B03-A4A8-E076349FD9B3}" dt="2022-07-18T15:10:42.227" v="4" actId="20577"/>
          <ac:spMkLst>
            <pc:docMk/>
            <pc:sldMk cId="4281396052" sldId="272"/>
            <ac:spMk id="10" creationId="{FC28870C-67CF-4F54-872C-2C7409435DD0}"/>
          </ac:spMkLst>
        </pc:spChg>
        <pc:spChg chg="mod">
          <ac:chgData name="AKMI SA" userId="Crb7tdEM/EKsCEKt3gmI9DwrUJuSqJFln5I2YgLIaxE=" providerId="None" clId="Web-{DF1CF480-2571-4B03-A4A8-E076349FD9B3}" dt="2022-07-18T15:10:31.664" v="0" actId="20577"/>
          <ac:spMkLst>
            <pc:docMk/>
            <pc:sldMk cId="4281396052" sldId="272"/>
            <ac:spMk id="16" creationId="{D2A3FCB1-BF03-DA4D-8439-0E948AC0096D}"/>
          </ac:spMkLst>
        </pc:spChg>
      </pc:sldChg>
      <pc:sldChg chg="modSp">
        <pc:chgData name="AKMI SA" userId="Crb7tdEM/EKsCEKt3gmI9DwrUJuSqJFln5I2YgLIaxE=" providerId="None" clId="Web-{DF1CF480-2571-4B03-A4A8-E076349FD9B3}" dt="2022-07-18T15:11:22.432" v="10" actId="1076"/>
        <pc:sldMkLst>
          <pc:docMk/>
          <pc:sldMk cId="2753160076" sldId="1307"/>
        </pc:sldMkLst>
        <pc:spChg chg="mod">
          <ac:chgData name="AKMI SA" userId="Crb7tdEM/EKsCEKt3gmI9DwrUJuSqJFln5I2YgLIaxE=" providerId="None" clId="Web-{DF1CF480-2571-4B03-A4A8-E076349FD9B3}" dt="2022-07-18T15:11:22.432" v="10" actId="1076"/>
          <ac:spMkLst>
            <pc:docMk/>
            <pc:sldMk cId="2753160076" sldId="1307"/>
            <ac:spMk id="8" creationId="{898FFB91-7FB3-47A9-AA5F-2CF45888331A}"/>
          </ac:spMkLst>
        </pc:spChg>
        <pc:spChg chg="mod">
          <ac:chgData name="AKMI SA" userId="Crb7tdEM/EKsCEKt3gmI9DwrUJuSqJFln5I2YgLIaxE=" providerId="None" clId="Web-{DF1CF480-2571-4B03-A4A8-E076349FD9B3}" dt="2022-07-18T15:11:11.447" v="6" actId="1076"/>
          <ac:spMkLst>
            <pc:docMk/>
            <pc:sldMk cId="2753160076" sldId="1307"/>
            <ac:spMk id="10" creationId="{AC8B01C1-249F-45D7-A0FB-D13DB5580D37}"/>
          </ac:spMkLst>
        </pc:spChg>
      </pc:sldChg>
      <pc:sldChg chg="modSp">
        <pc:chgData name="AKMI SA" userId="Crb7tdEM/EKsCEKt3gmI9DwrUJuSqJFln5I2YgLIaxE=" providerId="None" clId="Web-{DF1CF480-2571-4B03-A4A8-E076349FD9B3}" dt="2022-07-18T15:12:26.684" v="21" actId="1076"/>
        <pc:sldMkLst>
          <pc:docMk/>
          <pc:sldMk cId="3318322871" sldId="1321"/>
        </pc:sldMkLst>
        <pc:spChg chg="mod">
          <ac:chgData name="AKMI SA" userId="Crb7tdEM/EKsCEKt3gmI9DwrUJuSqJFln5I2YgLIaxE=" providerId="None" clId="Web-{DF1CF480-2571-4B03-A4A8-E076349FD9B3}" dt="2022-07-18T15:12:06.089" v="18" actId="1076"/>
          <ac:spMkLst>
            <pc:docMk/>
            <pc:sldMk cId="3318322871" sldId="1321"/>
            <ac:spMk id="11" creationId="{5E622599-D2E2-4FEB-AD95-DC641E94F316}"/>
          </ac:spMkLst>
        </pc:spChg>
        <pc:spChg chg="mod">
          <ac:chgData name="AKMI SA" userId="Crb7tdEM/EKsCEKt3gmI9DwrUJuSqJFln5I2YgLIaxE=" providerId="None" clId="Web-{DF1CF480-2571-4B03-A4A8-E076349FD9B3}" dt="2022-07-18T15:11:33.760" v="11" actId="1076"/>
          <ac:spMkLst>
            <pc:docMk/>
            <pc:sldMk cId="3318322871" sldId="1321"/>
            <ac:spMk id="12" creationId="{4A05302A-46B3-42B0-ADD5-48BB87A7C9D4}"/>
          </ac:spMkLst>
        </pc:spChg>
        <pc:spChg chg="mod">
          <ac:chgData name="AKMI SA" userId="Crb7tdEM/EKsCEKt3gmI9DwrUJuSqJFln5I2YgLIaxE=" providerId="None" clId="Web-{DF1CF480-2571-4B03-A4A8-E076349FD9B3}" dt="2022-07-18T15:12:26.684" v="21" actId="1076"/>
          <ac:spMkLst>
            <pc:docMk/>
            <pc:sldMk cId="3318322871" sldId="1321"/>
            <ac:spMk id="15" creationId="{AD53D0BC-EDF9-43D7-B666-7E0FB8FC57EA}"/>
          </ac:spMkLst>
        </pc:spChg>
      </pc:sldChg>
      <pc:sldChg chg="modSp">
        <pc:chgData name="AKMI SA" userId="Crb7tdEM/EKsCEKt3gmI9DwrUJuSqJFln5I2YgLIaxE=" providerId="None" clId="Web-{DF1CF480-2571-4B03-A4A8-E076349FD9B3}" dt="2022-07-18T15:12:43.013" v="26" actId="20577"/>
        <pc:sldMkLst>
          <pc:docMk/>
          <pc:sldMk cId="3811178691" sldId="1326"/>
        </pc:sldMkLst>
        <pc:spChg chg="mod">
          <ac:chgData name="AKMI SA" userId="Crb7tdEM/EKsCEKt3gmI9DwrUJuSqJFln5I2YgLIaxE=" providerId="None" clId="Web-{DF1CF480-2571-4B03-A4A8-E076349FD9B3}" dt="2022-07-18T15:12:39.512" v="24" actId="20577"/>
          <ac:spMkLst>
            <pc:docMk/>
            <pc:sldMk cId="3811178691" sldId="1326"/>
            <ac:spMk id="3" creationId="{F24DCAB7-8AC3-4064-804C-C154EF8AF5AF}"/>
          </ac:spMkLst>
        </pc:spChg>
        <pc:spChg chg="mod">
          <ac:chgData name="AKMI SA" userId="Crb7tdEM/EKsCEKt3gmI9DwrUJuSqJFln5I2YgLIaxE=" providerId="None" clId="Web-{DF1CF480-2571-4B03-A4A8-E076349FD9B3}" dt="2022-07-18T15:12:43.013" v="26" actId="20577"/>
          <ac:spMkLst>
            <pc:docMk/>
            <pc:sldMk cId="3811178691" sldId="1326"/>
            <ac:spMk id="9" creationId="{715A98E9-3FFF-4675-9F7C-938724F89C41}"/>
          </ac:spMkLst>
        </pc:spChg>
      </pc:sldChg>
      <pc:sldChg chg="modSp">
        <pc:chgData name="AKMI SA" userId="Crb7tdEM/EKsCEKt3gmI9DwrUJuSqJFln5I2YgLIaxE=" providerId="None" clId="Web-{DF1CF480-2571-4B03-A4A8-E076349FD9B3}" dt="2022-07-18T15:12:50.107" v="27" actId="1076"/>
        <pc:sldMkLst>
          <pc:docMk/>
          <pc:sldMk cId="3297242872" sldId="1342"/>
        </pc:sldMkLst>
        <pc:spChg chg="mod">
          <ac:chgData name="AKMI SA" userId="Crb7tdEM/EKsCEKt3gmI9DwrUJuSqJFln5I2YgLIaxE=" providerId="None" clId="Web-{DF1CF480-2571-4B03-A4A8-E076349FD9B3}" dt="2022-07-18T15:12:50.107" v="27" actId="1076"/>
          <ac:spMkLst>
            <pc:docMk/>
            <pc:sldMk cId="3297242872" sldId="1342"/>
            <ac:spMk id="11" creationId="{C6AEF4DD-B5B2-4902-AEE6-86C1AD750BE6}"/>
          </ac:spMkLst>
        </pc:spChg>
      </pc:sldChg>
      <pc:sldChg chg="modSp">
        <pc:chgData name="AKMI SA" userId="Crb7tdEM/EKsCEKt3gmI9DwrUJuSqJFln5I2YgLIaxE=" providerId="None" clId="Web-{DF1CF480-2571-4B03-A4A8-E076349FD9B3}" dt="2022-07-18T15:13:02.232" v="28" actId="20577"/>
        <pc:sldMkLst>
          <pc:docMk/>
          <pc:sldMk cId="2371865277" sldId="1344"/>
        </pc:sldMkLst>
        <pc:spChg chg="mod">
          <ac:chgData name="AKMI SA" userId="Crb7tdEM/EKsCEKt3gmI9DwrUJuSqJFln5I2YgLIaxE=" providerId="None" clId="Web-{DF1CF480-2571-4B03-A4A8-E076349FD9B3}" dt="2022-07-18T15:13:02.232" v="28" actId="20577"/>
          <ac:spMkLst>
            <pc:docMk/>
            <pc:sldMk cId="2371865277" sldId="1344"/>
            <ac:spMk id="22" creationId="{BCD6DE4F-0B97-2143-8293-B5A682467E4C}"/>
          </ac:spMkLst>
        </pc:spChg>
      </pc:sldChg>
      <pc:sldChg chg="modSp">
        <pc:chgData name="AKMI SA" userId="Crb7tdEM/EKsCEKt3gmI9DwrUJuSqJFln5I2YgLIaxE=" providerId="None" clId="Web-{DF1CF480-2571-4B03-A4A8-E076349FD9B3}" dt="2022-07-18T15:13:10.732" v="29" actId="20577"/>
        <pc:sldMkLst>
          <pc:docMk/>
          <pc:sldMk cId="346086272" sldId="1345"/>
        </pc:sldMkLst>
        <pc:spChg chg="mod">
          <ac:chgData name="AKMI SA" userId="Crb7tdEM/EKsCEKt3gmI9DwrUJuSqJFln5I2YgLIaxE=" providerId="None" clId="Web-{DF1CF480-2571-4B03-A4A8-E076349FD9B3}" dt="2022-07-18T15:13:10.732" v="29" actId="20577"/>
          <ac:spMkLst>
            <pc:docMk/>
            <pc:sldMk cId="346086272" sldId="1345"/>
            <ac:spMk id="6" creationId="{62E32EB5-0DB0-47C7-8C1B-A59DD55F3AF0}"/>
          </ac:spMkLst>
        </pc:spChg>
      </pc:sldChg>
      <pc:sldChg chg="modSp">
        <pc:chgData name="AKMI SA" userId="Crb7tdEM/EKsCEKt3gmI9DwrUJuSqJFln5I2YgLIaxE=" providerId="None" clId="Web-{DF1CF480-2571-4B03-A4A8-E076349FD9B3}" dt="2022-07-18T15:13:18.373" v="30" actId="20577"/>
        <pc:sldMkLst>
          <pc:docMk/>
          <pc:sldMk cId="1756589328" sldId="1346"/>
        </pc:sldMkLst>
        <pc:spChg chg="mod">
          <ac:chgData name="AKMI SA" userId="Crb7tdEM/EKsCEKt3gmI9DwrUJuSqJFln5I2YgLIaxE=" providerId="None" clId="Web-{DF1CF480-2571-4B03-A4A8-E076349FD9B3}" dt="2022-07-18T15:13:18.373" v="30" actId="20577"/>
          <ac:spMkLst>
            <pc:docMk/>
            <pc:sldMk cId="1756589328" sldId="1346"/>
            <ac:spMk id="4" creationId="{C3E03B8F-EBC2-4A27-A004-AD38F536B1E7}"/>
          </ac:spMkLst>
        </pc:spChg>
      </pc:sldChg>
      <pc:sldChg chg="modSp">
        <pc:chgData name="AKMI SA" userId="Crb7tdEM/EKsCEKt3gmI9DwrUJuSqJFln5I2YgLIaxE=" providerId="None" clId="Web-{DF1CF480-2571-4B03-A4A8-E076349FD9B3}" dt="2022-07-18T15:13:25.498" v="31" actId="20577"/>
        <pc:sldMkLst>
          <pc:docMk/>
          <pc:sldMk cId="2088780321" sldId="1347"/>
        </pc:sldMkLst>
        <pc:spChg chg="mod">
          <ac:chgData name="AKMI SA" userId="Crb7tdEM/EKsCEKt3gmI9DwrUJuSqJFln5I2YgLIaxE=" providerId="None" clId="Web-{DF1CF480-2571-4B03-A4A8-E076349FD9B3}" dt="2022-07-18T15:13:25.498" v="31" actId="20577"/>
          <ac:spMkLst>
            <pc:docMk/>
            <pc:sldMk cId="2088780321" sldId="1347"/>
            <ac:spMk id="11" creationId="{41F84AC2-230C-6B43-8D54-A9435E185C86}"/>
          </ac:spMkLst>
        </pc:spChg>
      </pc:sldChg>
      <pc:sldChg chg="modSp">
        <pc:chgData name="AKMI SA" userId="Crb7tdEM/EKsCEKt3gmI9DwrUJuSqJFln5I2YgLIaxE=" providerId="None" clId="Web-{DF1CF480-2571-4B03-A4A8-E076349FD9B3}" dt="2022-07-18T15:13:35.702" v="33" actId="20577"/>
        <pc:sldMkLst>
          <pc:docMk/>
          <pc:sldMk cId="2216526593" sldId="1348"/>
        </pc:sldMkLst>
        <pc:spChg chg="mod">
          <ac:chgData name="AKMI SA" userId="Crb7tdEM/EKsCEKt3gmI9DwrUJuSqJFln5I2YgLIaxE=" providerId="None" clId="Web-{DF1CF480-2571-4B03-A4A8-E076349FD9B3}" dt="2022-07-18T15:13:35.702" v="33" actId="20577"/>
          <ac:spMkLst>
            <pc:docMk/>
            <pc:sldMk cId="2216526593" sldId="1348"/>
            <ac:spMk id="4" creationId="{A78895FF-6795-4ACF-BE88-15F4399EBD66}"/>
          </ac:spMkLst>
        </pc:spChg>
        <pc:spChg chg="mod">
          <ac:chgData name="AKMI SA" userId="Crb7tdEM/EKsCEKt3gmI9DwrUJuSqJFln5I2YgLIaxE=" providerId="None" clId="Web-{DF1CF480-2571-4B03-A4A8-E076349FD9B3}" dt="2022-07-18T15:13:31.452" v="32" actId="20577"/>
          <ac:spMkLst>
            <pc:docMk/>
            <pc:sldMk cId="2216526593" sldId="1348"/>
            <ac:spMk id="5" creationId="{C91E2433-8F79-463D-80FC-64D57C8A890B}"/>
          </ac:spMkLst>
        </pc:spChg>
      </pc:sldChg>
      <pc:sldChg chg="modSp">
        <pc:chgData name="AKMI SA" userId="Crb7tdEM/EKsCEKt3gmI9DwrUJuSqJFln5I2YgLIaxE=" providerId="None" clId="Web-{DF1CF480-2571-4B03-A4A8-E076349FD9B3}" dt="2022-07-18T15:13:45.015" v="34" actId="20577"/>
        <pc:sldMkLst>
          <pc:docMk/>
          <pc:sldMk cId="4144239468" sldId="1350"/>
        </pc:sldMkLst>
        <pc:spChg chg="mod">
          <ac:chgData name="AKMI SA" userId="Crb7tdEM/EKsCEKt3gmI9DwrUJuSqJFln5I2YgLIaxE=" providerId="None" clId="Web-{DF1CF480-2571-4B03-A4A8-E076349FD9B3}" dt="2022-07-18T15:13:45.015" v="34" actId="20577"/>
          <ac:spMkLst>
            <pc:docMk/>
            <pc:sldMk cId="4144239468" sldId="1350"/>
            <ac:spMk id="6" creationId="{A9E78462-F12D-C94C-9770-450DAD347AA5}"/>
          </ac:spMkLst>
        </pc:spChg>
      </pc:sldChg>
      <pc:sldChg chg="modSp">
        <pc:chgData name="AKMI SA" userId="Crb7tdEM/EKsCEKt3gmI9DwrUJuSqJFln5I2YgLIaxE=" providerId="None" clId="Web-{DF1CF480-2571-4B03-A4A8-E076349FD9B3}" dt="2022-07-18T15:13:53.921" v="35" actId="20577"/>
        <pc:sldMkLst>
          <pc:docMk/>
          <pc:sldMk cId="164749909" sldId="1352"/>
        </pc:sldMkLst>
        <pc:spChg chg="mod">
          <ac:chgData name="AKMI SA" userId="Crb7tdEM/EKsCEKt3gmI9DwrUJuSqJFln5I2YgLIaxE=" providerId="None" clId="Web-{DF1CF480-2571-4B03-A4A8-E076349FD9B3}" dt="2022-07-18T15:13:53.921" v="35" actId="20577"/>
          <ac:spMkLst>
            <pc:docMk/>
            <pc:sldMk cId="164749909" sldId="1352"/>
            <ac:spMk id="8" creationId="{B006B4A5-3FEF-46FD-97EC-917559ED9BAE}"/>
          </ac:spMkLst>
        </pc:spChg>
      </pc:sldChg>
      <pc:sldChg chg="modSp">
        <pc:chgData name="AKMI SA" userId="Crb7tdEM/EKsCEKt3gmI9DwrUJuSqJFln5I2YgLIaxE=" providerId="None" clId="Web-{DF1CF480-2571-4B03-A4A8-E076349FD9B3}" dt="2022-07-18T15:14:20.625" v="39" actId="20577"/>
        <pc:sldMkLst>
          <pc:docMk/>
          <pc:sldMk cId="2635795023" sldId="1353"/>
        </pc:sldMkLst>
        <pc:spChg chg="mod">
          <ac:chgData name="AKMI SA" userId="Crb7tdEM/EKsCEKt3gmI9DwrUJuSqJFln5I2YgLIaxE=" providerId="None" clId="Web-{DF1CF480-2571-4B03-A4A8-E076349FD9B3}" dt="2022-07-18T15:14:07.515" v="36" actId="1076"/>
          <ac:spMkLst>
            <pc:docMk/>
            <pc:sldMk cId="2635795023" sldId="1353"/>
            <ac:spMk id="5" creationId="{5EDEF144-82BB-46B6-A4A9-F2645DB77015}"/>
          </ac:spMkLst>
        </pc:spChg>
        <pc:spChg chg="mod">
          <ac:chgData name="AKMI SA" userId="Crb7tdEM/EKsCEKt3gmI9DwrUJuSqJFln5I2YgLIaxE=" providerId="None" clId="Web-{DF1CF480-2571-4B03-A4A8-E076349FD9B3}" dt="2022-07-18T15:14:20.625" v="39" actId="20577"/>
          <ac:spMkLst>
            <pc:docMk/>
            <pc:sldMk cId="2635795023" sldId="1353"/>
            <ac:spMk id="8" creationId="{227E9082-B2F3-4B1D-8143-0F1DE0009249}"/>
          </ac:spMkLst>
        </pc:spChg>
      </pc:sldChg>
      <pc:sldChg chg="modSp">
        <pc:chgData name="AKMI SA" userId="Crb7tdEM/EKsCEKt3gmI9DwrUJuSqJFln5I2YgLIaxE=" providerId="None" clId="Web-{DF1CF480-2571-4B03-A4A8-E076349FD9B3}" dt="2022-07-18T15:14:37.938" v="42" actId="1076"/>
        <pc:sldMkLst>
          <pc:docMk/>
          <pc:sldMk cId="653335445" sldId="1355"/>
        </pc:sldMkLst>
        <pc:spChg chg="mod">
          <ac:chgData name="AKMI SA" userId="Crb7tdEM/EKsCEKt3gmI9DwrUJuSqJFln5I2YgLIaxE=" providerId="None" clId="Web-{DF1CF480-2571-4B03-A4A8-E076349FD9B3}" dt="2022-07-18T15:14:37.938" v="42" actId="1076"/>
          <ac:spMkLst>
            <pc:docMk/>
            <pc:sldMk cId="653335445" sldId="1355"/>
            <ac:spMk id="7" creationId="{A525E5C8-4F24-45C4-BB44-512D0A6D0096}"/>
          </ac:spMkLst>
        </pc:spChg>
      </pc:sldChg>
      <pc:sldChg chg="modSp">
        <pc:chgData name="AKMI SA" userId="Crb7tdEM/EKsCEKt3gmI9DwrUJuSqJFln5I2YgLIaxE=" providerId="None" clId="Web-{DF1CF480-2571-4B03-A4A8-E076349FD9B3}" dt="2022-07-18T15:14:49.548" v="44" actId="1076"/>
        <pc:sldMkLst>
          <pc:docMk/>
          <pc:sldMk cId="251757535" sldId="1356"/>
        </pc:sldMkLst>
        <pc:spChg chg="mod">
          <ac:chgData name="AKMI SA" userId="Crb7tdEM/EKsCEKt3gmI9DwrUJuSqJFln5I2YgLIaxE=" providerId="None" clId="Web-{DF1CF480-2571-4B03-A4A8-E076349FD9B3}" dt="2022-07-18T15:14:49.548" v="44" actId="1076"/>
          <ac:spMkLst>
            <pc:docMk/>
            <pc:sldMk cId="251757535" sldId="1356"/>
            <ac:spMk id="7" creationId="{A525E5C8-4F24-45C4-BB44-512D0A6D0096}"/>
          </ac:spMkLst>
        </pc:spChg>
      </pc:sldChg>
      <pc:sldChg chg="modSp">
        <pc:chgData name="AKMI SA" userId="Crb7tdEM/EKsCEKt3gmI9DwrUJuSqJFln5I2YgLIaxE=" providerId="None" clId="Web-{DF1CF480-2571-4B03-A4A8-E076349FD9B3}" dt="2022-07-18T15:15:01.517" v="46" actId="20577"/>
        <pc:sldMkLst>
          <pc:docMk/>
          <pc:sldMk cId="840125402" sldId="1357"/>
        </pc:sldMkLst>
        <pc:spChg chg="mod">
          <ac:chgData name="AKMI SA" userId="Crb7tdEM/EKsCEKt3gmI9DwrUJuSqJFln5I2YgLIaxE=" providerId="None" clId="Web-{DF1CF480-2571-4B03-A4A8-E076349FD9B3}" dt="2022-07-18T15:15:01.517" v="46" actId="20577"/>
          <ac:spMkLst>
            <pc:docMk/>
            <pc:sldMk cId="840125402" sldId="1357"/>
            <ac:spMk id="7" creationId="{A525E5C8-4F24-45C4-BB44-512D0A6D0096}"/>
          </ac:spMkLst>
        </pc:spChg>
      </pc:sldChg>
      <pc:sldChg chg="modSp">
        <pc:chgData name="AKMI SA" userId="Crb7tdEM/EKsCEKt3gmI9DwrUJuSqJFln5I2YgLIaxE=" providerId="None" clId="Web-{DF1CF480-2571-4B03-A4A8-E076349FD9B3}" dt="2022-07-18T15:15:08.330" v="48" actId="20577"/>
        <pc:sldMkLst>
          <pc:docMk/>
          <pc:sldMk cId="2799823378" sldId="1358"/>
        </pc:sldMkLst>
        <pc:spChg chg="mod">
          <ac:chgData name="AKMI SA" userId="Crb7tdEM/EKsCEKt3gmI9DwrUJuSqJFln5I2YgLIaxE=" providerId="None" clId="Web-{DF1CF480-2571-4B03-A4A8-E076349FD9B3}" dt="2022-07-18T15:15:08.330" v="48" actId="20577"/>
          <ac:spMkLst>
            <pc:docMk/>
            <pc:sldMk cId="2799823378" sldId="1358"/>
            <ac:spMk id="9" creationId="{F5C2ED7C-B6F7-4AF5-8B9C-9EB1E7F0E5B1}"/>
          </ac:spMkLst>
        </pc:spChg>
      </pc:sldChg>
    </pc:docChg>
  </pc:docChgLst>
  <pc:docChgLst>
    <pc:chgData name="Arctur  d.o.o. Industrijska cesta 1 a, 5000 Nova Gorica" userId="d8Fv3C2iu2z4doZcXIA5bJcmBgSoz+rBL7ANHfCFXak=" providerId="None" clId="Web-{71A93048-1A7A-47EF-85D8-93FE8F0327D5}"/>
    <pc:docChg chg="modSld">
      <pc:chgData name="Arctur  d.o.o. Industrijska cesta 1 a, 5000 Nova Gorica" userId="d8Fv3C2iu2z4doZcXIA5bJcmBgSoz+rBL7ANHfCFXak=" providerId="None" clId="Web-{71A93048-1A7A-47EF-85D8-93FE8F0327D5}" dt="2022-06-07T08:43:40.098" v="10"/>
      <pc:docMkLst>
        <pc:docMk/>
      </pc:docMkLst>
      <pc:sldChg chg="addSp delSp modSp">
        <pc:chgData name="Arctur  d.o.o. Industrijska cesta 1 a, 5000 Nova Gorica" userId="d8Fv3C2iu2z4doZcXIA5bJcmBgSoz+rBL7ANHfCFXak=" providerId="None" clId="Web-{71A93048-1A7A-47EF-85D8-93FE8F0327D5}" dt="2022-06-07T08:43:40.098" v="10"/>
        <pc:sldMkLst>
          <pc:docMk/>
          <pc:sldMk cId="4068670662" sldId="1296"/>
        </pc:sldMkLst>
        <pc:spChg chg="add">
          <ac:chgData name="Arctur  d.o.o. Industrijska cesta 1 a, 5000 Nova Gorica" userId="d8Fv3C2iu2z4doZcXIA5bJcmBgSoz+rBL7ANHfCFXak=" providerId="None" clId="Web-{71A93048-1A7A-47EF-85D8-93FE8F0327D5}" dt="2022-06-07T08:43:26.832" v="5"/>
          <ac:spMkLst>
            <pc:docMk/>
            <pc:sldMk cId="4068670662" sldId="1296"/>
            <ac:spMk id="2" creationId="{EC9F6124-1721-3006-674D-4F99D7216EA6}"/>
          </ac:spMkLst>
        </pc:spChg>
        <pc:spChg chg="add">
          <ac:chgData name="Arctur  d.o.o. Industrijska cesta 1 a, 5000 Nova Gorica" userId="d8Fv3C2iu2z4doZcXIA5bJcmBgSoz+rBL7ANHfCFXak=" providerId="None" clId="Web-{71A93048-1A7A-47EF-85D8-93FE8F0327D5}" dt="2022-06-07T08:43:27.394" v="6"/>
          <ac:spMkLst>
            <pc:docMk/>
            <pc:sldMk cId="4068670662" sldId="1296"/>
            <ac:spMk id="3" creationId="{223BD997-60FA-5EAF-E5E8-6E2A03CE7CDB}"/>
          </ac:spMkLst>
        </pc:spChg>
        <pc:spChg chg="add del">
          <ac:chgData name="Arctur  d.o.o. Industrijska cesta 1 a, 5000 Nova Gorica" userId="d8Fv3C2iu2z4doZcXIA5bJcmBgSoz+rBL7ANHfCFXak=" providerId="None" clId="Web-{71A93048-1A7A-47EF-85D8-93FE8F0327D5}" dt="2022-06-07T08:43:40.098" v="10"/>
          <ac:spMkLst>
            <pc:docMk/>
            <pc:sldMk cId="4068670662" sldId="1296"/>
            <ac:spMk id="5" creationId="{5640DE38-BF5E-7443-3D6A-E43650DD2B34}"/>
          </ac:spMkLst>
        </pc:spChg>
        <pc:spChg chg="add del">
          <ac:chgData name="Arctur  d.o.o. Industrijska cesta 1 a, 5000 Nova Gorica" userId="d8Fv3C2iu2z4doZcXIA5bJcmBgSoz+rBL7ANHfCFXak=" providerId="None" clId="Web-{71A93048-1A7A-47EF-85D8-93FE8F0327D5}" dt="2022-06-07T08:43:35.848" v="9"/>
          <ac:spMkLst>
            <pc:docMk/>
            <pc:sldMk cId="4068670662" sldId="1296"/>
            <ac:spMk id="6" creationId="{0E969D47-1CB9-2F83-99B0-B2A058FE5785}"/>
          </ac:spMkLst>
        </pc:spChg>
        <pc:spChg chg="mod">
          <ac:chgData name="Arctur  d.o.o. Industrijska cesta 1 a, 5000 Nova Gorica" userId="d8Fv3C2iu2z4doZcXIA5bJcmBgSoz+rBL7ANHfCFXak=" providerId="None" clId="Web-{71A93048-1A7A-47EF-85D8-93FE8F0327D5}" dt="2022-06-07T08:43:11.488" v="1" actId="1076"/>
          <ac:spMkLst>
            <pc:docMk/>
            <pc:sldMk cId="4068670662" sldId="1296"/>
            <ac:spMk id="10" creationId="{06222A13-01CF-CF49-A8F4-7F2674C0CCD4}"/>
          </ac:spMkLst>
        </pc:spChg>
        <pc:spChg chg="mod">
          <ac:chgData name="Arctur  d.o.o. Industrijska cesta 1 a, 5000 Nova Gorica" userId="d8Fv3C2iu2z4doZcXIA5bJcmBgSoz+rBL7ANHfCFXak=" providerId="None" clId="Web-{71A93048-1A7A-47EF-85D8-93FE8F0327D5}" dt="2022-06-07T08:43:22.722" v="2" actId="1076"/>
          <ac:spMkLst>
            <pc:docMk/>
            <pc:sldMk cId="4068670662" sldId="1296"/>
            <ac:spMk id="12" creationId="{7AC36BD6-7D4F-F64E-8774-469B8B070651}"/>
          </ac:spMkLst>
        </pc:spChg>
        <pc:picChg chg="mod">
          <ac:chgData name="Arctur  d.o.o. Industrijska cesta 1 a, 5000 Nova Gorica" userId="d8Fv3C2iu2z4doZcXIA5bJcmBgSoz+rBL7ANHfCFXak=" providerId="None" clId="Web-{71A93048-1A7A-47EF-85D8-93FE8F0327D5}" dt="2022-06-07T08:43:25.816" v="4" actId="1076"/>
          <ac:picMkLst>
            <pc:docMk/>
            <pc:sldMk cId="4068670662" sldId="1296"/>
            <ac:picMk id="4" creationId="{7AA55235-BF03-B149-8853-9F3B0035E7C3}"/>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13E5BF-D8F9-4D6A-A8A6-E61D9B5CF744}" type="doc">
      <dgm:prSet loTypeId="urn:microsoft.com/office/officeart/2005/8/layout/vList3#1" loCatId="picture" qsTypeId="urn:microsoft.com/office/officeart/2005/8/quickstyle/simple1" qsCatId="simple" csTypeId="urn:microsoft.com/office/officeart/2005/8/colors/accent1_2" csCatId="accent1" phldr="1"/>
      <dgm:spPr/>
      <dgm:t>
        <a:bodyPr/>
        <a:lstStyle/>
        <a:p>
          <a:endParaRPr lang="en-GB"/>
        </a:p>
      </dgm:t>
    </dgm:pt>
    <dgm:pt modelId="{11332415-2EBD-4E16-8B45-F158E6E89082}">
      <dgm:prSet phldrT="[Text]" phldr="1"/>
      <dgm:spPr>
        <a:noFill/>
        <a:ln>
          <a:solidFill>
            <a:srgbClr val="E43794"/>
          </a:solidFill>
        </a:ln>
      </dgm:spPr>
      <dgm:t>
        <a:bodyPr/>
        <a:lstStyle/>
        <a:p>
          <a:endParaRPr lang="en-GB" dirty="0"/>
        </a:p>
      </dgm:t>
    </dgm:pt>
    <dgm:pt modelId="{EBDE8823-71F0-431F-AD35-5DDF7BDDA5A1}" type="parTrans" cxnId="{5E5BB570-574B-4827-A737-5DEC323BD74E}">
      <dgm:prSet/>
      <dgm:spPr/>
      <dgm:t>
        <a:bodyPr/>
        <a:lstStyle/>
        <a:p>
          <a:endParaRPr lang="en-GB"/>
        </a:p>
      </dgm:t>
    </dgm:pt>
    <dgm:pt modelId="{4EA6EA43-AF45-4398-86A1-0B5CA08F4665}" type="sibTrans" cxnId="{5E5BB570-574B-4827-A737-5DEC323BD74E}">
      <dgm:prSet/>
      <dgm:spPr/>
      <dgm:t>
        <a:bodyPr/>
        <a:lstStyle/>
        <a:p>
          <a:endParaRPr lang="en-GB"/>
        </a:p>
      </dgm:t>
    </dgm:pt>
    <dgm:pt modelId="{0A84C728-BF59-4009-B14D-EF32CA0A230A}">
      <dgm:prSet phldrT="[Text]" phldr="1"/>
      <dgm:spPr>
        <a:noFill/>
        <a:ln>
          <a:solidFill>
            <a:srgbClr val="E43794"/>
          </a:solidFill>
        </a:ln>
      </dgm:spPr>
      <dgm:t>
        <a:bodyPr/>
        <a:lstStyle/>
        <a:p>
          <a:endParaRPr lang="en-GB" dirty="0"/>
        </a:p>
      </dgm:t>
    </dgm:pt>
    <dgm:pt modelId="{7B460418-376D-4966-B6E3-F859972E8F54}" type="parTrans" cxnId="{D9A45D49-4AD0-4CB5-8C78-5D9268411496}">
      <dgm:prSet/>
      <dgm:spPr/>
      <dgm:t>
        <a:bodyPr/>
        <a:lstStyle/>
        <a:p>
          <a:endParaRPr lang="en-GB"/>
        </a:p>
      </dgm:t>
    </dgm:pt>
    <dgm:pt modelId="{30CE5932-9AEE-4507-BA94-6F969F553F9C}" type="sibTrans" cxnId="{D9A45D49-4AD0-4CB5-8C78-5D9268411496}">
      <dgm:prSet/>
      <dgm:spPr/>
      <dgm:t>
        <a:bodyPr/>
        <a:lstStyle/>
        <a:p>
          <a:endParaRPr lang="en-GB"/>
        </a:p>
      </dgm:t>
    </dgm:pt>
    <dgm:pt modelId="{0B998152-557B-428E-BDA0-C6B93A74D3A7}">
      <dgm:prSet phldrT="[Text]" phldr="1"/>
      <dgm:spPr>
        <a:noFill/>
        <a:ln>
          <a:solidFill>
            <a:srgbClr val="E43794"/>
          </a:solidFill>
        </a:ln>
      </dgm:spPr>
      <dgm:t>
        <a:bodyPr/>
        <a:lstStyle/>
        <a:p>
          <a:endParaRPr lang="en-GB"/>
        </a:p>
      </dgm:t>
    </dgm:pt>
    <dgm:pt modelId="{E298F9E3-F6D8-428D-9811-520CB92315A7}" type="parTrans" cxnId="{789E5AFB-C107-4789-A6D2-B8AAE5842BC3}">
      <dgm:prSet/>
      <dgm:spPr/>
      <dgm:t>
        <a:bodyPr/>
        <a:lstStyle/>
        <a:p>
          <a:endParaRPr lang="en-GB"/>
        </a:p>
      </dgm:t>
    </dgm:pt>
    <dgm:pt modelId="{4804BC89-1C98-42F4-BD1F-D78DF8418B02}" type="sibTrans" cxnId="{789E5AFB-C107-4789-A6D2-B8AAE5842BC3}">
      <dgm:prSet/>
      <dgm:spPr/>
      <dgm:t>
        <a:bodyPr/>
        <a:lstStyle/>
        <a:p>
          <a:endParaRPr lang="en-GB"/>
        </a:p>
      </dgm:t>
    </dgm:pt>
    <dgm:pt modelId="{5529A31B-BE98-4F70-B65F-CD1B4525A2C6}" type="pres">
      <dgm:prSet presAssocID="{6D13E5BF-D8F9-4D6A-A8A6-E61D9B5CF744}" presName="linearFlow" presStyleCnt="0">
        <dgm:presLayoutVars>
          <dgm:dir/>
          <dgm:resizeHandles val="exact"/>
        </dgm:presLayoutVars>
      </dgm:prSet>
      <dgm:spPr/>
    </dgm:pt>
    <dgm:pt modelId="{8BC14D43-B503-42F1-B3AF-8CEF16C89EC5}" type="pres">
      <dgm:prSet presAssocID="{11332415-2EBD-4E16-8B45-F158E6E89082}" presName="composite" presStyleCnt="0"/>
      <dgm:spPr/>
    </dgm:pt>
    <dgm:pt modelId="{54F24965-16CE-44D5-8B78-5E651BE6C5D2}" type="pres">
      <dgm:prSet presAssocID="{11332415-2EBD-4E16-8B45-F158E6E89082}"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86A71860-A1A5-4385-8219-71376F30738F}" type="pres">
      <dgm:prSet presAssocID="{11332415-2EBD-4E16-8B45-F158E6E89082}" presName="txShp" presStyleLbl="node1" presStyleIdx="0" presStyleCnt="3" custScaleX="104435">
        <dgm:presLayoutVars>
          <dgm:bulletEnabled val="1"/>
        </dgm:presLayoutVars>
      </dgm:prSet>
      <dgm:spPr/>
    </dgm:pt>
    <dgm:pt modelId="{A04FAD3C-B101-47AB-82CB-82012263B8B6}" type="pres">
      <dgm:prSet presAssocID="{4EA6EA43-AF45-4398-86A1-0B5CA08F4665}" presName="spacing" presStyleCnt="0"/>
      <dgm:spPr/>
    </dgm:pt>
    <dgm:pt modelId="{FDE6BC45-5A3B-4839-8EBD-0B8F80AD7114}" type="pres">
      <dgm:prSet presAssocID="{0A84C728-BF59-4009-B14D-EF32CA0A230A}" presName="composite" presStyleCnt="0"/>
      <dgm:spPr/>
    </dgm:pt>
    <dgm:pt modelId="{BFD68D9C-5CCA-4474-9DE0-D8F9D147C50C}" type="pres">
      <dgm:prSet presAssocID="{0A84C728-BF59-4009-B14D-EF32CA0A230A}" presName="imgShp" presStyleLbl="fgImgPlace1" presStyleIdx="1" presStyleCnt="3" custScaleX="80330" custScaleY="96127" custLinFactNeighborX="-27875" custLinFactNeighborY="-1736"/>
      <dgm:spPr>
        <a:blipFill>
          <a:blip xmlns:r="http://schemas.openxmlformats.org/officeDocument/2006/relationships" r:embed="rId2">
            <a:extLst>
              <a:ext uri="{28A0092B-C50C-407E-A947-70E740481C1C}">
                <a14:useLocalDpi xmlns:a14="http://schemas.microsoft.com/office/drawing/2010/main" val="0"/>
              </a:ext>
            </a:extLst>
          </a:blip>
          <a:srcRect/>
          <a:stretch>
            <a:fillRect l="-56000" r="-56000"/>
          </a:stretch>
        </a:blipFill>
      </dgm:spPr>
    </dgm:pt>
    <dgm:pt modelId="{71F18C64-0604-4010-8FDF-788E21C380AA}" type="pres">
      <dgm:prSet presAssocID="{0A84C728-BF59-4009-B14D-EF32CA0A230A}" presName="txShp" presStyleLbl="node1" presStyleIdx="1" presStyleCnt="3" custScaleX="117715">
        <dgm:presLayoutVars>
          <dgm:bulletEnabled val="1"/>
        </dgm:presLayoutVars>
      </dgm:prSet>
      <dgm:spPr/>
    </dgm:pt>
    <dgm:pt modelId="{B85995AD-51A1-4F44-8855-C45174D265F3}" type="pres">
      <dgm:prSet presAssocID="{30CE5932-9AEE-4507-BA94-6F969F553F9C}" presName="spacing" presStyleCnt="0"/>
      <dgm:spPr/>
    </dgm:pt>
    <dgm:pt modelId="{C4C9C199-0434-4EA5-990D-7B9710A9A29C}" type="pres">
      <dgm:prSet presAssocID="{0B998152-557B-428E-BDA0-C6B93A74D3A7}" presName="composite" presStyleCnt="0"/>
      <dgm:spPr/>
    </dgm:pt>
    <dgm:pt modelId="{DA484702-23BB-4531-A87C-2C0B7D0E1384}" type="pres">
      <dgm:prSet presAssocID="{0B998152-557B-428E-BDA0-C6B93A74D3A7}"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B74B1378-7E4B-4677-9050-2D246B9985F0}" type="pres">
      <dgm:prSet presAssocID="{0B998152-557B-428E-BDA0-C6B93A74D3A7}" presName="txShp" presStyleLbl="node1" presStyleIdx="2" presStyleCnt="3">
        <dgm:presLayoutVars>
          <dgm:bulletEnabled val="1"/>
        </dgm:presLayoutVars>
      </dgm:prSet>
      <dgm:spPr/>
    </dgm:pt>
  </dgm:ptLst>
  <dgm:cxnLst>
    <dgm:cxn modelId="{24E2F602-6CC5-46E4-83F3-B9D75ADE8FF9}" type="presOf" srcId="{0B998152-557B-428E-BDA0-C6B93A74D3A7}" destId="{B74B1378-7E4B-4677-9050-2D246B9985F0}" srcOrd="0" destOrd="0" presId="urn:microsoft.com/office/officeart/2005/8/layout/vList3#1"/>
    <dgm:cxn modelId="{C15CD80F-46B2-4AD8-BBFC-22A8D7EDD057}" type="presOf" srcId="{0A84C728-BF59-4009-B14D-EF32CA0A230A}" destId="{71F18C64-0604-4010-8FDF-788E21C380AA}" srcOrd="0" destOrd="0" presId="urn:microsoft.com/office/officeart/2005/8/layout/vList3#1"/>
    <dgm:cxn modelId="{D9A45D49-4AD0-4CB5-8C78-5D9268411496}" srcId="{6D13E5BF-D8F9-4D6A-A8A6-E61D9B5CF744}" destId="{0A84C728-BF59-4009-B14D-EF32CA0A230A}" srcOrd="1" destOrd="0" parTransId="{7B460418-376D-4966-B6E3-F859972E8F54}" sibTransId="{30CE5932-9AEE-4507-BA94-6F969F553F9C}"/>
    <dgm:cxn modelId="{5E5BB570-574B-4827-A737-5DEC323BD74E}" srcId="{6D13E5BF-D8F9-4D6A-A8A6-E61D9B5CF744}" destId="{11332415-2EBD-4E16-8B45-F158E6E89082}" srcOrd="0" destOrd="0" parTransId="{EBDE8823-71F0-431F-AD35-5DDF7BDDA5A1}" sibTransId="{4EA6EA43-AF45-4398-86A1-0B5CA08F4665}"/>
    <dgm:cxn modelId="{952D03DD-7A86-4C4E-BC2E-87FF214B3182}" type="presOf" srcId="{6D13E5BF-D8F9-4D6A-A8A6-E61D9B5CF744}" destId="{5529A31B-BE98-4F70-B65F-CD1B4525A2C6}" srcOrd="0" destOrd="0" presId="urn:microsoft.com/office/officeart/2005/8/layout/vList3#1"/>
    <dgm:cxn modelId="{0E6C07F8-0D5D-4B38-B976-48A09B18275C}" type="presOf" srcId="{11332415-2EBD-4E16-8B45-F158E6E89082}" destId="{86A71860-A1A5-4385-8219-71376F30738F}" srcOrd="0" destOrd="0" presId="urn:microsoft.com/office/officeart/2005/8/layout/vList3#1"/>
    <dgm:cxn modelId="{789E5AFB-C107-4789-A6D2-B8AAE5842BC3}" srcId="{6D13E5BF-D8F9-4D6A-A8A6-E61D9B5CF744}" destId="{0B998152-557B-428E-BDA0-C6B93A74D3A7}" srcOrd="2" destOrd="0" parTransId="{E298F9E3-F6D8-428D-9811-520CB92315A7}" sibTransId="{4804BC89-1C98-42F4-BD1F-D78DF8418B02}"/>
    <dgm:cxn modelId="{0DC824F5-435B-4CF7-8D9A-9171A12A01FE}" type="presParOf" srcId="{5529A31B-BE98-4F70-B65F-CD1B4525A2C6}" destId="{8BC14D43-B503-42F1-B3AF-8CEF16C89EC5}" srcOrd="0" destOrd="0" presId="urn:microsoft.com/office/officeart/2005/8/layout/vList3#1"/>
    <dgm:cxn modelId="{F9C2FF92-6E4A-4383-B96D-3CFF269C3BEB}" type="presParOf" srcId="{8BC14D43-B503-42F1-B3AF-8CEF16C89EC5}" destId="{54F24965-16CE-44D5-8B78-5E651BE6C5D2}" srcOrd="0" destOrd="0" presId="urn:microsoft.com/office/officeart/2005/8/layout/vList3#1"/>
    <dgm:cxn modelId="{60D22411-AD23-457D-B1D8-F5B8FC1D9F2C}" type="presParOf" srcId="{8BC14D43-B503-42F1-B3AF-8CEF16C89EC5}" destId="{86A71860-A1A5-4385-8219-71376F30738F}" srcOrd="1" destOrd="0" presId="urn:microsoft.com/office/officeart/2005/8/layout/vList3#1"/>
    <dgm:cxn modelId="{6872B323-EE34-40FF-9C89-3E89E23D4F08}" type="presParOf" srcId="{5529A31B-BE98-4F70-B65F-CD1B4525A2C6}" destId="{A04FAD3C-B101-47AB-82CB-82012263B8B6}" srcOrd="1" destOrd="0" presId="urn:microsoft.com/office/officeart/2005/8/layout/vList3#1"/>
    <dgm:cxn modelId="{B8C05B7C-572A-4FC9-B1D6-852593F90AEC}" type="presParOf" srcId="{5529A31B-BE98-4F70-B65F-CD1B4525A2C6}" destId="{FDE6BC45-5A3B-4839-8EBD-0B8F80AD7114}" srcOrd="2" destOrd="0" presId="urn:microsoft.com/office/officeart/2005/8/layout/vList3#1"/>
    <dgm:cxn modelId="{5342044F-D2FA-4903-ADD3-EA93C01DC6C0}" type="presParOf" srcId="{FDE6BC45-5A3B-4839-8EBD-0B8F80AD7114}" destId="{BFD68D9C-5CCA-4474-9DE0-D8F9D147C50C}" srcOrd="0" destOrd="0" presId="urn:microsoft.com/office/officeart/2005/8/layout/vList3#1"/>
    <dgm:cxn modelId="{94EA260E-BCE2-4083-B17E-DF4CE7E834DF}" type="presParOf" srcId="{FDE6BC45-5A3B-4839-8EBD-0B8F80AD7114}" destId="{71F18C64-0604-4010-8FDF-788E21C380AA}" srcOrd="1" destOrd="0" presId="urn:microsoft.com/office/officeart/2005/8/layout/vList3#1"/>
    <dgm:cxn modelId="{E1C180BD-3899-460C-936E-C6C81967CCCF}" type="presParOf" srcId="{5529A31B-BE98-4F70-B65F-CD1B4525A2C6}" destId="{B85995AD-51A1-4F44-8855-C45174D265F3}" srcOrd="3" destOrd="0" presId="urn:microsoft.com/office/officeart/2005/8/layout/vList3#1"/>
    <dgm:cxn modelId="{91B0FC6B-84BA-4FEE-8DDD-9B6A58ABE91F}" type="presParOf" srcId="{5529A31B-BE98-4F70-B65F-CD1B4525A2C6}" destId="{C4C9C199-0434-4EA5-990D-7B9710A9A29C}" srcOrd="4" destOrd="0" presId="urn:microsoft.com/office/officeart/2005/8/layout/vList3#1"/>
    <dgm:cxn modelId="{3B71529B-997F-4028-9C0C-0D0AF7D5835E}" type="presParOf" srcId="{C4C9C199-0434-4EA5-990D-7B9710A9A29C}" destId="{DA484702-23BB-4531-A87C-2C0B7D0E1384}" srcOrd="0" destOrd="0" presId="urn:microsoft.com/office/officeart/2005/8/layout/vList3#1"/>
    <dgm:cxn modelId="{672D97C0-418E-468F-9C5F-4F7A3D394A3A}" type="presParOf" srcId="{C4C9C199-0434-4EA5-990D-7B9710A9A29C}" destId="{B74B1378-7E4B-4677-9050-2D246B9985F0}" srcOrd="1" destOrd="0" presId="urn:microsoft.com/office/officeart/2005/8/layout/vList3#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A71860-A1A5-4385-8219-71376F30738F}">
      <dsp:nvSpPr>
        <dsp:cNvPr id="0" name=""/>
        <dsp:cNvSpPr/>
      </dsp:nvSpPr>
      <dsp:spPr>
        <a:xfrm rot="10800000">
          <a:off x="2391319" y="666"/>
          <a:ext cx="9497365" cy="1612818"/>
        </a:xfrm>
        <a:prstGeom prst="homePlate">
          <a:avLst/>
        </a:prstGeom>
        <a:noFill/>
        <a:ln w="12700" cap="flat" cmpd="sng" algn="ctr">
          <a:solidFill>
            <a:srgbClr val="E4379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8" tIns="247650" rIns="462280" bIns="247650" numCol="1" spcCol="1270" anchor="ctr" anchorCtr="0">
          <a:noAutofit/>
        </a:bodyPr>
        <a:lstStyle/>
        <a:p>
          <a:pPr marL="0" lvl="0" indent="0" algn="ctr" defTabSz="2889250">
            <a:lnSpc>
              <a:spcPct val="90000"/>
            </a:lnSpc>
            <a:spcBef>
              <a:spcPct val="0"/>
            </a:spcBef>
            <a:spcAft>
              <a:spcPct val="35000"/>
            </a:spcAft>
            <a:buNone/>
          </a:pPr>
          <a:endParaRPr lang="en-GB" sz="6500" kern="1200" dirty="0"/>
        </a:p>
      </dsp:txBody>
      <dsp:txXfrm rot="10800000">
        <a:off x="2794523" y="666"/>
        <a:ext cx="9094161" cy="1612818"/>
      </dsp:txXfrm>
    </dsp:sp>
    <dsp:sp modelId="{54F24965-16CE-44D5-8B78-5E651BE6C5D2}">
      <dsp:nvSpPr>
        <dsp:cNvPr id="0" name=""/>
        <dsp:cNvSpPr/>
      </dsp:nvSpPr>
      <dsp:spPr>
        <a:xfrm>
          <a:off x="1786570" y="666"/>
          <a:ext cx="1612818" cy="161281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F18C64-0604-4010-8FDF-788E21C380AA}">
      <dsp:nvSpPr>
        <dsp:cNvPr id="0" name=""/>
        <dsp:cNvSpPr/>
      </dsp:nvSpPr>
      <dsp:spPr>
        <a:xfrm rot="10800000">
          <a:off x="1485100" y="2094923"/>
          <a:ext cx="10705054" cy="1612818"/>
        </a:xfrm>
        <a:prstGeom prst="homePlate">
          <a:avLst/>
        </a:prstGeom>
        <a:noFill/>
        <a:ln w="12700" cap="flat" cmpd="sng" algn="ctr">
          <a:solidFill>
            <a:srgbClr val="E4379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8" tIns="247650" rIns="462280" bIns="247650" numCol="1" spcCol="1270" anchor="ctr" anchorCtr="0">
          <a:noAutofit/>
        </a:bodyPr>
        <a:lstStyle/>
        <a:p>
          <a:pPr marL="0" lvl="0" indent="0" algn="ctr" defTabSz="2889250">
            <a:lnSpc>
              <a:spcPct val="90000"/>
            </a:lnSpc>
            <a:spcBef>
              <a:spcPct val="0"/>
            </a:spcBef>
            <a:spcAft>
              <a:spcPct val="35000"/>
            </a:spcAft>
            <a:buNone/>
          </a:pPr>
          <a:endParaRPr lang="en-GB" sz="6500" kern="1200" dirty="0"/>
        </a:p>
      </dsp:txBody>
      <dsp:txXfrm rot="10800000">
        <a:off x="1888304" y="2094923"/>
        <a:ext cx="10301850" cy="1612818"/>
      </dsp:txXfrm>
    </dsp:sp>
    <dsp:sp modelId="{BFD68D9C-5CCA-4474-9DE0-D8F9D147C50C}">
      <dsp:nvSpPr>
        <dsp:cNvPr id="0" name=""/>
        <dsp:cNvSpPr/>
      </dsp:nvSpPr>
      <dsp:spPr>
        <a:xfrm>
          <a:off x="1193243" y="2098157"/>
          <a:ext cx="1295577" cy="155035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6000" r="-5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4B1378-7E4B-4677-9050-2D246B9985F0}">
      <dsp:nvSpPr>
        <dsp:cNvPr id="0" name=""/>
        <dsp:cNvSpPr/>
      </dsp:nvSpPr>
      <dsp:spPr>
        <a:xfrm rot="10800000">
          <a:off x="2693809" y="4189180"/>
          <a:ext cx="9094044" cy="1612818"/>
        </a:xfrm>
        <a:prstGeom prst="homePlate">
          <a:avLst/>
        </a:prstGeom>
        <a:noFill/>
        <a:ln w="12700" cap="flat" cmpd="sng" algn="ctr">
          <a:solidFill>
            <a:srgbClr val="E4379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8" tIns="247650" rIns="462280" bIns="24765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rot="10800000">
        <a:off x="3097013" y="4189180"/>
        <a:ext cx="8690840" cy="1612818"/>
      </dsp:txXfrm>
    </dsp:sp>
    <dsp:sp modelId="{DA484702-23BB-4531-A87C-2C0B7D0E1384}">
      <dsp:nvSpPr>
        <dsp:cNvPr id="0" name=""/>
        <dsp:cNvSpPr/>
      </dsp:nvSpPr>
      <dsp:spPr>
        <a:xfrm>
          <a:off x="1887400" y="4189180"/>
          <a:ext cx="1612818" cy="161281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pPr/>
              <a:t>2022-07-26</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pPr/>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pPr/>
              <a:t>2022-07-26</a:t>
            </a:fld>
            <a:endParaRPr lang="fr-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Επεξεργασία στυλ κύριου κειμένου</a:t>
            </a:r>
          </a:p>
          <a:p>
            <a:pPr lvl="1"/>
            <a:r>
              <a:rPr lang="en-US"/>
              <a:t>Δεύτερο επίπεδο</a:t>
            </a:r>
          </a:p>
          <a:p>
            <a:pPr lvl="2"/>
            <a:r>
              <a:rPr lang="en-US"/>
              <a:t>Τρίτο επίπεδο</a:t>
            </a:r>
          </a:p>
          <a:p>
            <a:pPr lvl="3"/>
            <a:r>
              <a:rPr lang="en-US"/>
              <a:t>Τέταρτο επίπεδο</a:t>
            </a:r>
          </a:p>
          <a:p>
            <a:pPr lvl="4"/>
            <a:r>
              <a:rPr lang="en-US"/>
              <a:t>Πέμπτο επίπεδο</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pPr/>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pPr/>
              <a:t>17</a:t>
            </a:fld>
            <a:endParaRPr lang="fr-CA" dirty="0"/>
          </a:p>
        </p:txBody>
      </p:sp>
    </p:spTree>
    <p:extLst>
      <p:ext uri="{BB962C8B-B14F-4D97-AF65-F5344CB8AC3E}">
        <p14:creationId xmlns:p14="http://schemas.microsoft.com/office/powerpoint/2010/main" val="9765538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a:ext>
          </a:extLst>
        </p:spPr>
      </p:pic>
      <p:sp>
        <p:nvSpPr>
          <p:cNvPr id="6" name="Text Box 5">
            <a:extLst>
              <a:ext uri="{FF2B5EF4-FFF2-40B4-BE49-F238E27FC236}">
                <a16:creationId xmlns:a16="http://schemas.microsoft.com/office/drawing/2014/main"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667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CE1224F2-FEB5-4297-8807-24AC464E08D2}"/>
              </a:ext>
            </a:extLst>
          </p:cNvPr>
          <p:cNvSpPr>
            <a:spLocks noGrp="1"/>
          </p:cNvSpPr>
          <p:nvPr>
            <p:ph type="pic" sz="quarter" idx="10"/>
          </p:nvPr>
        </p:nvSpPr>
        <p:spPr>
          <a:xfrm>
            <a:off x="2" y="3695700"/>
            <a:ext cx="3886199"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dirty="0"/>
          </a:p>
        </p:txBody>
      </p:sp>
      <p:sp>
        <p:nvSpPr>
          <p:cNvPr id="6" name="Picture Placeholder 14">
            <a:extLst>
              <a:ext uri="{FF2B5EF4-FFF2-40B4-BE49-F238E27FC236}">
                <a16:creationId xmlns:a16="http://schemas.microsoft.com/office/drawing/2014/main" id="{2C3A6846-EA2F-4787-B7F3-C5DC95064035}"/>
              </a:ext>
            </a:extLst>
          </p:cNvPr>
          <p:cNvSpPr>
            <a:spLocks noGrp="1"/>
          </p:cNvSpPr>
          <p:nvPr>
            <p:ph type="pic" sz="quarter" idx="11"/>
          </p:nvPr>
        </p:nvSpPr>
        <p:spPr>
          <a:xfrm>
            <a:off x="4165602" y="4170099"/>
            <a:ext cx="3886199"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dirty="0"/>
          </a:p>
        </p:txBody>
      </p:sp>
      <p:sp>
        <p:nvSpPr>
          <p:cNvPr id="7" name="Picture Placeholder 15">
            <a:extLst>
              <a:ext uri="{FF2B5EF4-FFF2-40B4-BE49-F238E27FC236}">
                <a16:creationId xmlns:a16="http://schemas.microsoft.com/office/drawing/2014/main" id="{87451934-77EA-441C-8037-868343163F70}"/>
              </a:ext>
            </a:extLst>
          </p:cNvPr>
          <p:cNvSpPr>
            <a:spLocks noGrp="1"/>
          </p:cNvSpPr>
          <p:nvPr>
            <p:ph type="pic" sz="quarter" idx="12"/>
          </p:nvPr>
        </p:nvSpPr>
        <p:spPr>
          <a:xfrm>
            <a:off x="8305802" y="3695700"/>
            <a:ext cx="3886199"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dirty="0"/>
          </a:p>
        </p:txBody>
      </p:sp>
      <p:sp>
        <p:nvSpPr>
          <p:cNvPr id="11" name="Text Placeholder 32">
            <a:extLst>
              <a:ext uri="{FF2B5EF4-FFF2-40B4-BE49-F238E27FC236}">
                <a16:creationId xmlns:a16="http://schemas.microsoft.com/office/drawing/2014/main" id="{75EE205F-DE6D-3A43-A18F-43343C1C37E1}"/>
              </a:ext>
            </a:extLst>
          </p:cNvPr>
          <p:cNvSpPr>
            <a:spLocks noGrp="1"/>
          </p:cNvSpPr>
          <p:nvPr>
            <p:ph type="body" sz="quarter" idx="15" hasCustomPrompt="1"/>
          </p:nvPr>
        </p:nvSpPr>
        <p:spPr>
          <a:xfrm>
            <a:off x="-3" y="735523"/>
            <a:ext cx="12192003"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2" name="Text Placeholder 32">
            <a:extLst>
              <a:ext uri="{FF2B5EF4-FFF2-40B4-BE49-F238E27FC236}">
                <a16:creationId xmlns:a16="http://schemas.microsoft.com/office/drawing/2014/main" id="{3CDA0341-E7FC-3547-85B0-9E024F83A8CD}"/>
              </a:ext>
            </a:extLst>
          </p:cNvPr>
          <p:cNvSpPr>
            <a:spLocks noGrp="1"/>
          </p:cNvSpPr>
          <p:nvPr>
            <p:ph type="body" sz="quarter" idx="17" hasCustomPrompt="1"/>
          </p:nvPr>
        </p:nvSpPr>
        <p:spPr>
          <a:xfrm>
            <a:off x="-1" y="1498690"/>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84327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 steps slid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1" y="6560802"/>
            <a:ext cx="4301303" cy="229565"/>
          </a:xfrm>
        </p:spPr>
        <p:txBody>
          <a:bodyPr/>
          <a:lstStyle/>
          <a:p>
            <a:fld id="{9C527BFA-2C0E-4CEC-B6A5-913A56FEF4B4}" type="slidenum">
              <a:rPr lang="fr-CA" smtClean="0"/>
              <a:pPr/>
              <a:t>‹#›</a:t>
            </a:fld>
            <a:endParaRPr lang="fr-CA" dirty="0"/>
          </a:p>
        </p:txBody>
      </p:sp>
      <p:sp>
        <p:nvSpPr>
          <p:cNvPr id="33" name="Slide Number Placeholder 1">
            <a:extLst>
              <a:ext uri="{FF2B5EF4-FFF2-40B4-BE49-F238E27FC236}">
                <a16:creationId xmlns:a16="http://schemas.microsoft.com/office/drawing/2014/main" id="{018FE683-0C7E-D142-90C4-BC4FFFA8DCDC}"/>
              </a:ext>
            </a:extLst>
          </p:cNvPr>
          <p:cNvSpPr txBox="1">
            <a:spLocks/>
          </p:cNvSpPr>
          <p:nvPr userDrawn="1"/>
        </p:nvSpPr>
        <p:spPr>
          <a:xfrm>
            <a:off x="7722666" y="6668598"/>
            <a:ext cx="4301303" cy="229565"/>
          </a:xfrm>
          <a:prstGeom prst="rect">
            <a:avLst/>
          </a:prstGeom>
        </p:spPr>
        <p:txBody>
          <a:bodyPr vert="horz" lIns="57491" tIns="28746" rIns="57491" bIns="28746" rtlCol="0" anchor="ctr"/>
          <a:lstStyle>
            <a:defPPr>
              <a:defRPr lang="en-US"/>
            </a:defPPr>
            <a:lvl1pPr marL="0" algn="r" defTabSz="457200" rtl="0" eaLnBrk="1" latinLnBrk="0" hangingPunct="1">
              <a:defRPr sz="1100" kern="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z="692" smtClean="0"/>
              <a:pPr/>
              <a:t>‹#›</a:t>
            </a:fld>
            <a:endParaRPr lang="fr-CA" sz="692" dirty="0"/>
          </a:p>
        </p:txBody>
      </p:sp>
      <p:grpSp>
        <p:nvGrpSpPr>
          <p:cNvPr id="3" name="Group 23">
            <a:extLst>
              <a:ext uri="{FF2B5EF4-FFF2-40B4-BE49-F238E27FC236}">
                <a16:creationId xmlns:a16="http://schemas.microsoft.com/office/drawing/2014/main" id="{2FD5E83A-B374-F64B-BA45-12779F6B9719}"/>
              </a:ext>
            </a:extLst>
          </p:cNvPr>
          <p:cNvGrpSpPr/>
          <p:nvPr userDrawn="1"/>
        </p:nvGrpSpPr>
        <p:grpSpPr>
          <a:xfrm>
            <a:off x="618609" y="1002323"/>
            <a:ext cx="2537831" cy="4906867"/>
            <a:chOff x="1653962" y="1814773"/>
            <a:chExt cx="6060586" cy="8680747"/>
          </a:xfrm>
        </p:grpSpPr>
        <p:sp>
          <p:nvSpPr>
            <p:cNvPr id="25" name="Freeform 256">
              <a:extLst>
                <a:ext uri="{FF2B5EF4-FFF2-40B4-BE49-F238E27FC236}">
                  <a16:creationId xmlns:a16="http://schemas.microsoft.com/office/drawing/2014/main" id="{2C60B155-9493-F64E-857F-E537E9ECAC02}"/>
                </a:ext>
              </a:extLst>
            </p:cNvPr>
            <p:cNvSpPr>
              <a:spLocks noChangeArrowheads="1"/>
            </p:cNvSpPr>
            <p:nvPr/>
          </p:nvSpPr>
          <p:spPr bwMode="auto">
            <a:xfrm>
              <a:off x="1653962" y="3711811"/>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6" name="Freeform 256">
              <a:extLst>
                <a:ext uri="{FF2B5EF4-FFF2-40B4-BE49-F238E27FC236}">
                  <a16:creationId xmlns:a16="http://schemas.microsoft.com/office/drawing/2014/main" id="{CC9ACF50-B53E-5743-A404-81A4FE18992D}"/>
                </a:ext>
              </a:extLst>
            </p:cNvPr>
            <p:cNvSpPr>
              <a:spLocks noChangeArrowheads="1"/>
            </p:cNvSpPr>
            <p:nvPr/>
          </p:nvSpPr>
          <p:spPr bwMode="auto">
            <a:xfrm>
              <a:off x="1657137" y="5575750"/>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7" name="Freeform 260">
              <a:extLst>
                <a:ext uri="{FF2B5EF4-FFF2-40B4-BE49-F238E27FC236}">
                  <a16:creationId xmlns:a16="http://schemas.microsoft.com/office/drawing/2014/main" id="{3BB99F72-BDCB-1649-B4FA-643EDF2454EA}"/>
                </a:ext>
              </a:extLst>
            </p:cNvPr>
            <p:cNvSpPr>
              <a:spLocks noChangeArrowheads="1"/>
            </p:cNvSpPr>
            <p:nvPr/>
          </p:nvSpPr>
          <p:spPr bwMode="auto">
            <a:xfrm>
              <a:off x="1653963" y="5575750"/>
              <a:ext cx="6057411" cy="1147041"/>
            </a:xfrm>
            <a:custGeom>
              <a:avLst/>
              <a:gdLst>
                <a:gd name="T0" fmla="*/ 4469 w 4470"/>
                <a:gd name="T1" fmla="*/ 845 h 846"/>
                <a:gd name="T2" fmla="*/ 464 w 4470"/>
                <a:gd name="T3" fmla="*/ 845 h 846"/>
                <a:gd name="T4" fmla="*/ 0 w 4470"/>
                <a:gd name="T5" fmla="*/ 0 h 846"/>
                <a:gd name="T6" fmla="*/ 4005 w 4470"/>
                <a:gd name="T7" fmla="*/ 0 h 846"/>
                <a:gd name="T8" fmla="*/ 4469 w 4470"/>
                <a:gd name="T9" fmla="*/ 845 h 846"/>
              </a:gdLst>
              <a:ahLst/>
              <a:cxnLst>
                <a:cxn ang="0">
                  <a:pos x="T0" y="T1"/>
                </a:cxn>
                <a:cxn ang="0">
                  <a:pos x="T2" y="T3"/>
                </a:cxn>
                <a:cxn ang="0">
                  <a:pos x="T4" y="T5"/>
                </a:cxn>
                <a:cxn ang="0">
                  <a:pos x="T6" y="T7"/>
                </a:cxn>
                <a:cxn ang="0">
                  <a:pos x="T8" y="T9"/>
                </a:cxn>
              </a:cxnLst>
              <a:rect l="0" t="0" r="r" b="b"/>
              <a:pathLst>
                <a:path w="4470" h="846">
                  <a:moveTo>
                    <a:pt x="4469" y="845"/>
                  </a:moveTo>
                  <a:lnTo>
                    <a:pt x="464" y="845"/>
                  </a:lnTo>
                  <a:lnTo>
                    <a:pt x="0" y="0"/>
                  </a:lnTo>
                  <a:lnTo>
                    <a:pt x="4005" y="0"/>
                  </a:lnTo>
                  <a:lnTo>
                    <a:pt x="4469" y="845"/>
                  </a:lnTo>
                </a:path>
              </a:pathLst>
            </a:custGeom>
            <a:solidFill>
              <a:srgbClr val="E43794"/>
            </a:solidFill>
            <a:ln>
              <a:noFill/>
            </a:ln>
            <a:effectLst/>
          </p:spPr>
          <p:txBody>
            <a:bodyPr wrap="none" anchor="ctr"/>
            <a:lstStyle/>
            <a:p>
              <a:endParaRPr lang="en-US" sz="10975" dirty="0">
                <a:latin typeface="Poppins" panose="00000500000000000000" pitchFamily="2" charset="0"/>
              </a:endParaRPr>
            </a:p>
          </p:txBody>
        </p:sp>
        <p:sp>
          <p:nvSpPr>
            <p:cNvPr id="28" name="Freeform: Shape 17">
              <a:extLst>
                <a:ext uri="{FF2B5EF4-FFF2-40B4-BE49-F238E27FC236}">
                  <a16:creationId xmlns:a16="http://schemas.microsoft.com/office/drawing/2014/main" id="{92469238-B0D1-BE48-83AC-A9F0C4C182F6}"/>
                </a:ext>
              </a:extLst>
            </p:cNvPr>
            <p:cNvSpPr/>
            <p:nvPr/>
          </p:nvSpPr>
          <p:spPr>
            <a:xfrm rot="2700000">
              <a:off x="1788346" y="2040155"/>
              <a:ext cx="5249585" cy="4798821"/>
            </a:xfrm>
            <a:custGeom>
              <a:avLst/>
              <a:gdLst>
                <a:gd name="connsiteX0" fmla="*/ 167165 w 5249585"/>
                <a:gd name="connsiteY0" fmla="*/ 3836291 h 4798821"/>
                <a:gd name="connsiteX1" fmla="*/ 4003456 w 5249585"/>
                <a:gd name="connsiteY1" fmla="*/ 0 h 4798821"/>
                <a:gd name="connsiteX2" fmla="*/ 5249585 w 5249585"/>
                <a:gd name="connsiteY2" fmla="*/ 357220 h 4798821"/>
                <a:gd name="connsiteX3" fmla="*/ 968840 w 5249585"/>
                <a:gd name="connsiteY3" fmla="*/ 4637966 h 4798821"/>
                <a:gd name="connsiteX4" fmla="*/ 500393 w 5249585"/>
                <a:gd name="connsiteY4" fmla="*/ 4655092 h 4798821"/>
                <a:gd name="connsiteX5" fmla="*/ 500393 w 5249585"/>
                <a:gd name="connsiteY5" fmla="*/ 4715420 h 4798821"/>
                <a:gd name="connsiteX6" fmla="*/ 416992 w 5249585"/>
                <a:gd name="connsiteY6" fmla="*/ 4798821 h 4798821"/>
                <a:gd name="connsiteX7" fmla="*/ 83401 w 5249585"/>
                <a:gd name="connsiteY7" fmla="*/ 4798821 h 4798821"/>
                <a:gd name="connsiteX8" fmla="*/ 0 w 5249585"/>
                <a:gd name="connsiteY8" fmla="*/ 4715420 h 4798821"/>
                <a:gd name="connsiteX9" fmla="*/ 0 w 5249585"/>
                <a:gd name="connsiteY9" fmla="*/ 4381829 h 4798821"/>
                <a:gd name="connsiteX10" fmla="*/ 83401 w 5249585"/>
                <a:gd name="connsiteY10" fmla="*/ 4298428 h 4798821"/>
                <a:gd name="connsiteX11" fmla="*/ 153575 w 5249585"/>
                <a:gd name="connsiteY11" fmla="*/ 4298428 h 479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9585" h="4798821">
                  <a:moveTo>
                    <a:pt x="167165" y="3836291"/>
                  </a:moveTo>
                  <a:lnTo>
                    <a:pt x="4003456" y="0"/>
                  </a:lnTo>
                  <a:lnTo>
                    <a:pt x="5249585" y="357220"/>
                  </a:lnTo>
                  <a:lnTo>
                    <a:pt x="968840" y="4637966"/>
                  </a:lnTo>
                  <a:lnTo>
                    <a:pt x="500393" y="4655092"/>
                  </a:lnTo>
                  <a:lnTo>
                    <a:pt x="500393" y="4715420"/>
                  </a:lnTo>
                  <a:cubicBezTo>
                    <a:pt x="500393" y="4761481"/>
                    <a:pt x="463053" y="4798821"/>
                    <a:pt x="416992" y="4798821"/>
                  </a:cubicBezTo>
                  <a:lnTo>
                    <a:pt x="83401" y="4798821"/>
                  </a:lnTo>
                  <a:cubicBezTo>
                    <a:pt x="37340" y="4798821"/>
                    <a:pt x="0" y="4761481"/>
                    <a:pt x="0" y="4715420"/>
                  </a:cubicBezTo>
                  <a:lnTo>
                    <a:pt x="0" y="4381829"/>
                  </a:lnTo>
                  <a:cubicBezTo>
                    <a:pt x="0" y="4335768"/>
                    <a:pt x="37340" y="4298428"/>
                    <a:pt x="83401" y="4298428"/>
                  </a:cubicBezTo>
                  <a:lnTo>
                    <a:pt x="153575" y="4298428"/>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sp>
          <p:nvSpPr>
            <p:cNvPr id="29" name="Freeform: Shape 18">
              <a:extLst>
                <a:ext uri="{FF2B5EF4-FFF2-40B4-BE49-F238E27FC236}">
                  <a16:creationId xmlns:a16="http://schemas.microsoft.com/office/drawing/2014/main" id="{E69B9505-3130-3745-BE3E-07F94953D85B}"/>
                </a:ext>
              </a:extLst>
            </p:cNvPr>
            <p:cNvSpPr/>
            <p:nvPr/>
          </p:nvSpPr>
          <p:spPr>
            <a:xfrm rot="2700000">
              <a:off x="2334467" y="5438623"/>
              <a:ext cx="5279488" cy="4834306"/>
            </a:xfrm>
            <a:custGeom>
              <a:avLst/>
              <a:gdLst>
                <a:gd name="connsiteX0" fmla="*/ 0 w 5279488"/>
                <a:gd name="connsiteY0" fmla="*/ 4468463 h 4834306"/>
                <a:gd name="connsiteX1" fmla="*/ 4279052 w 5279488"/>
                <a:gd name="connsiteY1" fmla="*/ 189410 h 4834306"/>
                <a:gd name="connsiteX2" fmla="*/ 4779095 w 5279488"/>
                <a:gd name="connsiteY2" fmla="*/ 162291 h 4834306"/>
                <a:gd name="connsiteX3" fmla="*/ 4779095 w 5279488"/>
                <a:gd name="connsiteY3" fmla="*/ 83401 h 4834306"/>
                <a:gd name="connsiteX4" fmla="*/ 4862496 w 5279488"/>
                <a:gd name="connsiteY4" fmla="*/ 0 h 4834306"/>
                <a:gd name="connsiteX5" fmla="*/ 5196087 w 5279488"/>
                <a:gd name="connsiteY5" fmla="*/ 0 h 4834306"/>
                <a:gd name="connsiteX6" fmla="*/ 5279488 w 5279488"/>
                <a:gd name="connsiteY6" fmla="*/ 83401 h 4834306"/>
                <a:gd name="connsiteX7" fmla="*/ 5279488 w 5279488"/>
                <a:gd name="connsiteY7" fmla="*/ 416992 h 4834306"/>
                <a:gd name="connsiteX8" fmla="*/ 5196087 w 5279488"/>
                <a:gd name="connsiteY8" fmla="*/ 500393 h 4834306"/>
                <a:gd name="connsiteX9" fmla="*/ 5115654 w 5279488"/>
                <a:gd name="connsiteY9" fmla="*/ 500393 h 4834306"/>
                <a:gd name="connsiteX10" fmla="*/ 5089174 w 5279488"/>
                <a:gd name="connsiteY10" fmla="*/ 999532 h 4834306"/>
                <a:gd name="connsiteX11" fmla="*/ 1254399 w 5279488"/>
                <a:gd name="connsiteY11" fmla="*/ 4834306 h 48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9488" h="4834306">
                  <a:moveTo>
                    <a:pt x="0" y="4468463"/>
                  </a:moveTo>
                  <a:lnTo>
                    <a:pt x="4279052" y="189410"/>
                  </a:lnTo>
                  <a:lnTo>
                    <a:pt x="4779095" y="162291"/>
                  </a:lnTo>
                  <a:lnTo>
                    <a:pt x="4779095" y="83401"/>
                  </a:lnTo>
                  <a:cubicBezTo>
                    <a:pt x="4779095" y="37340"/>
                    <a:pt x="4816435" y="0"/>
                    <a:pt x="4862496" y="0"/>
                  </a:cubicBezTo>
                  <a:lnTo>
                    <a:pt x="5196087" y="0"/>
                  </a:lnTo>
                  <a:cubicBezTo>
                    <a:pt x="5242148" y="0"/>
                    <a:pt x="5279488" y="37340"/>
                    <a:pt x="5279488" y="83401"/>
                  </a:cubicBezTo>
                  <a:lnTo>
                    <a:pt x="5279488" y="416992"/>
                  </a:lnTo>
                  <a:cubicBezTo>
                    <a:pt x="5279488" y="463053"/>
                    <a:pt x="5242148" y="500393"/>
                    <a:pt x="5196087" y="500393"/>
                  </a:cubicBezTo>
                  <a:lnTo>
                    <a:pt x="5115654" y="500393"/>
                  </a:lnTo>
                  <a:lnTo>
                    <a:pt x="5089174" y="999532"/>
                  </a:lnTo>
                  <a:lnTo>
                    <a:pt x="1254399" y="4834306"/>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grpSp>
      <p:sp>
        <p:nvSpPr>
          <p:cNvPr id="30" name="Text Placeholder 32">
            <a:extLst>
              <a:ext uri="{FF2B5EF4-FFF2-40B4-BE49-F238E27FC236}">
                <a16:creationId xmlns:a16="http://schemas.microsoft.com/office/drawing/2014/main" id="{12BF8694-3AAB-5F47-9C07-0D10C307F72D}"/>
              </a:ext>
            </a:extLst>
          </p:cNvPr>
          <p:cNvSpPr>
            <a:spLocks noGrp="1"/>
          </p:cNvSpPr>
          <p:nvPr>
            <p:ph type="body" sz="quarter" idx="18" hasCustomPrompt="1"/>
          </p:nvPr>
        </p:nvSpPr>
        <p:spPr>
          <a:xfrm>
            <a:off x="692270" y="1694852"/>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31" name="Text Placeholder 32">
            <a:extLst>
              <a:ext uri="{FF2B5EF4-FFF2-40B4-BE49-F238E27FC236}">
                <a16:creationId xmlns:a16="http://schemas.microsoft.com/office/drawing/2014/main" id="{AD9A8FAE-4875-7E4A-B3B2-8C975A5FC074}"/>
              </a:ext>
            </a:extLst>
          </p:cNvPr>
          <p:cNvSpPr>
            <a:spLocks noGrp="1"/>
          </p:cNvSpPr>
          <p:nvPr>
            <p:ph type="body" sz="quarter" idx="19" hasCustomPrompt="1"/>
          </p:nvPr>
        </p:nvSpPr>
        <p:spPr>
          <a:xfrm>
            <a:off x="825604" y="2916909"/>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2</a:t>
            </a:r>
            <a:endParaRPr lang="en-US" dirty="0"/>
          </a:p>
        </p:txBody>
      </p:sp>
      <p:sp>
        <p:nvSpPr>
          <p:cNvPr id="32" name="Text Placeholder 32">
            <a:extLst>
              <a:ext uri="{FF2B5EF4-FFF2-40B4-BE49-F238E27FC236}">
                <a16:creationId xmlns:a16="http://schemas.microsoft.com/office/drawing/2014/main" id="{170CA574-85EC-C042-A09C-EF8DAA280CFA}"/>
              </a:ext>
            </a:extLst>
          </p:cNvPr>
          <p:cNvSpPr>
            <a:spLocks noGrp="1"/>
          </p:cNvSpPr>
          <p:nvPr>
            <p:ph type="body" sz="quarter" idx="20" hasCustomPrompt="1"/>
          </p:nvPr>
        </p:nvSpPr>
        <p:spPr>
          <a:xfrm>
            <a:off x="884204" y="4114433"/>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3</a:t>
            </a:r>
            <a:endParaRPr lang="en-US" dirty="0"/>
          </a:p>
        </p:txBody>
      </p:sp>
      <p:sp>
        <p:nvSpPr>
          <p:cNvPr id="34" name="Text Placeholder 32">
            <a:extLst>
              <a:ext uri="{FF2B5EF4-FFF2-40B4-BE49-F238E27FC236}">
                <a16:creationId xmlns:a16="http://schemas.microsoft.com/office/drawing/2014/main" id="{F26AD568-01C3-C74F-9152-63153C774603}"/>
              </a:ext>
            </a:extLst>
          </p:cNvPr>
          <p:cNvSpPr>
            <a:spLocks noGrp="1"/>
          </p:cNvSpPr>
          <p:nvPr>
            <p:ph type="body" sz="quarter" idx="16" hasCustomPrompt="1"/>
          </p:nvPr>
        </p:nvSpPr>
        <p:spPr>
          <a:xfrm>
            <a:off x="7061666" y="2083753"/>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6" name="Text Placeholder 32">
            <a:extLst>
              <a:ext uri="{FF2B5EF4-FFF2-40B4-BE49-F238E27FC236}">
                <a16:creationId xmlns:a16="http://schemas.microsoft.com/office/drawing/2014/main" id="{46EF2A85-EB96-854F-8C62-1019B24398C4}"/>
              </a:ext>
            </a:extLst>
          </p:cNvPr>
          <p:cNvSpPr>
            <a:spLocks noGrp="1"/>
          </p:cNvSpPr>
          <p:nvPr>
            <p:ph type="body" sz="quarter" idx="21" hasCustomPrompt="1"/>
          </p:nvPr>
        </p:nvSpPr>
        <p:spPr>
          <a:xfrm>
            <a:off x="7062329" y="16717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4" name="Rectangle 53">
            <a:extLst>
              <a:ext uri="{FF2B5EF4-FFF2-40B4-BE49-F238E27FC236}">
                <a16:creationId xmlns:a16="http://schemas.microsoft.com/office/drawing/2014/main" id="{7C2F1F06-D88C-674C-AC7F-55714882317F}"/>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55" name="Picture 54" descr="Logo&#10;&#10;Description automatically generated">
            <a:extLst>
              <a:ext uri="{FF2B5EF4-FFF2-40B4-BE49-F238E27FC236}">
                <a16:creationId xmlns:a16="http://schemas.microsoft.com/office/drawing/2014/main" id="{343B83FF-B41E-3041-B248-7BEA1C5A96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3"/>
            <a:ext cx="685800" cy="586897"/>
          </a:xfrm>
          <a:prstGeom prst="rect">
            <a:avLst/>
          </a:prstGeom>
        </p:spPr>
      </p:pic>
    </p:spTree>
    <p:extLst>
      <p:ext uri="{BB962C8B-B14F-4D97-AF65-F5344CB8AC3E}">
        <p14:creationId xmlns:p14="http://schemas.microsoft.com/office/powerpoint/2010/main" val="2471178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hoto Slide 4">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85116C60-5203-4597-81BC-28FAED26935A}"/>
              </a:ext>
            </a:extLst>
          </p:cNvPr>
          <p:cNvSpPr>
            <a:spLocks noGrp="1"/>
          </p:cNvSpPr>
          <p:nvPr>
            <p:ph type="pic" sz="quarter" idx="10" hasCustomPrompt="1"/>
          </p:nvPr>
        </p:nvSpPr>
        <p:spPr>
          <a:xfrm>
            <a:off x="-1" y="3"/>
            <a:ext cx="12192000" cy="3136685"/>
          </a:xfrm>
          <a:prstGeom prst="rect">
            <a:avLst/>
          </a:prstGeom>
        </p:spPr>
        <p:txBody>
          <a:bodyPr/>
          <a:lstStyle>
            <a:lvl1pPr marL="0" indent="0">
              <a:buNone/>
              <a:defRPr sz="716"/>
            </a:lvl1pPr>
          </a:lstStyle>
          <a:p>
            <a:r>
              <a:rPr lang="en-CA" dirty="0"/>
              <a:t>Picture</a:t>
            </a:r>
            <a:endParaRPr lang="fr-CA" dirty="0"/>
          </a:p>
        </p:txBody>
      </p:sp>
      <p:sp>
        <p:nvSpPr>
          <p:cNvPr id="4" name="Slide Number Placeholder 4">
            <a:extLst>
              <a:ext uri="{FF2B5EF4-FFF2-40B4-BE49-F238E27FC236}">
                <a16:creationId xmlns:a16="http://schemas.microsoft.com/office/drawing/2014/main" id="{8E378BAB-F39C-4645-BD0E-728718AA9F29}"/>
              </a:ext>
            </a:extLst>
          </p:cNvPr>
          <p:cNvSpPr>
            <a:spLocks noGrp="1"/>
          </p:cNvSpPr>
          <p:nvPr>
            <p:ph type="sldNum" sz="quarter" idx="16"/>
          </p:nvPr>
        </p:nvSpPr>
        <p:spPr>
          <a:xfrm>
            <a:off x="7722021" y="6560802"/>
            <a:ext cx="4301303" cy="229565"/>
          </a:xfrm>
        </p:spPr>
        <p:txBody>
          <a:bodyPr/>
          <a:lstStyle/>
          <a:p>
            <a:fld id="{9C527BFA-2C0E-4CEC-B6A5-913A56FEF4B4}" type="slidenum">
              <a:rPr lang="fr-CA" smtClean="0"/>
              <a:pPr/>
              <a:t>‹#›</a:t>
            </a:fld>
            <a:endParaRPr lang="fr-CA" dirty="0"/>
          </a:p>
        </p:txBody>
      </p:sp>
      <p:sp>
        <p:nvSpPr>
          <p:cNvPr id="13" name="Text Placeholder 32">
            <a:extLst>
              <a:ext uri="{FF2B5EF4-FFF2-40B4-BE49-F238E27FC236}">
                <a16:creationId xmlns:a16="http://schemas.microsoft.com/office/drawing/2014/main" id="{F9E79764-7366-D54C-BA73-C74409769392}"/>
              </a:ext>
            </a:extLst>
          </p:cNvPr>
          <p:cNvSpPr>
            <a:spLocks noGrp="1"/>
          </p:cNvSpPr>
          <p:nvPr>
            <p:ph type="body" sz="quarter" idx="15" hasCustomPrompt="1"/>
          </p:nvPr>
        </p:nvSpPr>
        <p:spPr>
          <a:xfrm>
            <a:off x="-2" y="3635356"/>
            <a:ext cx="12192003"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4" name="Text Placeholder 32">
            <a:extLst>
              <a:ext uri="{FF2B5EF4-FFF2-40B4-BE49-F238E27FC236}">
                <a16:creationId xmlns:a16="http://schemas.microsoft.com/office/drawing/2014/main" id="{228121D2-69BA-934D-8803-0436260DFCF9}"/>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1594735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652E086-18B9-5649-9568-26BC78AAAE81}"/>
              </a:ext>
            </a:extLst>
          </p:cNvPr>
          <p:cNvSpPr>
            <a:spLocks noGrp="1"/>
          </p:cNvSpPr>
          <p:nvPr>
            <p:ph type="pic" sz="quarter" idx="13"/>
          </p:nvPr>
        </p:nvSpPr>
        <p:spPr>
          <a:xfrm>
            <a:off x="0" y="1"/>
            <a:ext cx="12192003" cy="3429000"/>
          </a:xfrm>
          <a:custGeom>
            <a:avLst/>
            <a:gdLst>
              <a:gd name="connsiteX0" fmla="*/ 7775576 w 7775576"/>
              <a:gd name="connsiteY0" fmla="*/ 345781 h 5453857"/>
              <a:gd name="connsiteX1" fmla="*/ 7775576 w 7775576"/>
              <a:gd name="connsiteY1" fmla="*/ 5453857 h 5453857"/>
              <a:gd name="connsiteX2" fmla="*/ 851414 w 7775576"/>
              <a:gd name="connsiteY2" fmla="*/ 4143873 h 5453857"/>
              <a:gd name="connsiteX3" fmla="*/ 0 w 7775576"/>
              <a:gd name="connsiteY3" fmla="*/ 0 h 5453857"/>
              <a:gd name="connsiteX4" fmla="*/ 7775575 w 7775576"/>
              <a:gd name="connsiteY4" fmla="*/ 0 h 5453857"/>
              <a:gd name="connsiteX5" fmla="*/ 0 w 7775576"/>
              <a:gd name="connsiteY5" fmla="*/ 4269853 h 54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5576" h="5453857">
                <a:moveTo>
                  <a:pt x="7775576" y="345781"/>
                </a:moveTo>
                <a:lnTo>
                  <a:pt x="7775576" y="5453857"/>
                </a:lnTo>
                <a:lnTo>
                  <a:pt x="851414" y="4143873"/>
                </a:lnTo>
                <a:close/>
                <a:moveTo>
                  <a:pt x="0" y="0"/>
                </a:moveTo>
                <a:lnTo>
                  <a:pt x="7775575" y="0"/>
                </a:lnTo>
                <a:lnTo>
                  <a:pt x="0" y="4269853"/>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024877FC-2948-4DEE-B89B-2A104979F359}"/>
              </a:ext>
            </a:extLst>
          </p:cNvPr>
          <p:cNvSpPr>
            <a:spLocks noGrp="1"/>
          </p:cNvSpPr>
          <p:nvPr>
            <p:ph type="sldNum" sz="quarter" idx="14"/>
          </p:nvPr>
        </p:nvSpPr>
        <p:spPr>
          <a:xfrm>
            <a:off x="7722021" y="6560802"/>
            <a:ext cx="4301303" cy="229565"/>
          </a:xfrm>
        </p:spPr>
        <p:txBody>
          <a:bodyPr/>
          <a:lstStyle/>
          <a:p>
            <a:fld id="{9C527BFA-2C0E-4CEC-B6A5-913A56FEF4B4}" type="slidenum">
              <a:rPr lang="fr-CA" smtClean="0"/>
              <a:pPr/>
              <a:t>‹#›</a:t>
            </a:fld>
            <a:endParaRPr lang="fr-CA" dirty="0"/>
          </a:p>
        </p:txBody>
      </p:sp>
      <p:sp>
        <p:nvSpPr>
          <p:cNvPr id="7" name="Text Placeholder 32">
            <a:extLst>
              <a:ext uri="{FF2B5EF4-FFF2-40B4-BE49-F238E27FC236}">
                <a16:creationId xmlns:a16="http://schemas.microsoft.com/office/drawing/2014/main" id="{0C798230-24D5-8043-8C18-DA95C5617717}"/>
              </a:ext>
            </a:extLst>
          </p:cNvPr>
          <p:cNvSpPr>
            <a:spLocks noGrp="1"/>
          </p:cNvSpPr>
          <p:nvPr>
            <p:ph type="body" sz="quarter" idx="15" hasCustomPrompt="1"/>
          </p:nvPr>
        </p:nvSpPr>
        <p:spPr>
          <a:xfrm>
            <a:off x="-2" y="3635356"/>
            <a:ext cx="12192003"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8" name="Text Placeholder 32">
            <a:extLst>
              <a:ext uri="{FF2B5EF4-FFF2-40B4-BE49-F238E27FC236}">
                <a16:creationId xmlns:a16="http://schemas.microsoft.com/office/drawing/2014/main" id="{404CB58A-30DC-2049-8F17-6840F5F92003}"/>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2726211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DCBCFD79-37C4-C041-975D-A1085C1C6226}"/>
              </a:ext>
            </a:extLst>
          </p:cNvPr>
          <p:cNvSpPr>
            <a:spLocks noGrp="1"/>
          </p:cNvSpPr>
          <p:nvPr>
            <p:ph type="body" sz="quarter" idx="10" hasCustomPrompt="1"/>
          </p:nvPr>
        </p:nvSpPr>
        <p:spPr>
          <a:xfrm>
            <a:off x="528624" y="513518"/>
            <a:ext cx="6811615" cy="425329"/>
          </a:xfrm>
        </p:spPr>
        <p:txBody>
          <a:bodyPr>
            <a:noAutofit/>
          </a:bodyPr>
          <a:lstStyle>
            <a:lvl1pPr marL="0" indent="0">
              <a:lnSpc>
                <a:spcPct val="100000"/>
              </a:lnSpc>
              <a:spcBef>
                <a:spcPts val="0"/>
              </a:spcBef>
              <a:buNone/>
              <a:defRPr sz="32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TABLE OF CONTENTS</a:t>
            </a:r>
            <a:endParaRPr lang="en-US" dirty="0"/>
          </a:p>
        </p:txBody>
      </p:sp>
      <p:sp>
        <p:nvSpPr>
          <p:cNvPr id="38" name="Text Placeholder 32">
            <a:extLst>
              <a:ext uri="{FF2B5EF4-FFF2-40B4-BE49-F238E27FC236}">
                <a16:creationId xmlns:a16="http://schemas.microsoft.com/office/drawing/2014/main" id="{B35237CA-71A5-D142-A569-D49FACCD35C4}"/>
              </a:ext>
            </a:extLst>
          </p:cNvPr>
          <p:cNvSpPr>
            <a:spLocks noGrp="1"/>
          </p:cNvSpPr>
          <p:nvPr>
            <p:ph type="body" sz="quarter" idx="11" hasCustomPrompt="1"/>
          </p:nvPr>
        </p:nvSpPr>
        <p:spPr>
          <a:xfrm>
            <a:off x="528624" y="1834272"/>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a:t>
            </a:r>
            <a:endParaRPr lang="en-US" dirty="0"/>
          </a:p>
        </p:txBody>
      </p:sp>
      <p:sp>
        <p:nvSpPr>
          <p:cNvPr id="39" name="Text Placeholder 32">
            <a:extLst>
              <a:ext uri="{FF2B5EF4-FFF2-40B4-BE49-F238E27FC236}">
                <a16:creationId xmlns:a16="http://schemas.microsoft.com/office/drawing/2014/main" id="{A07846C9-2806-FC46-AD33-BB147D90BBF4}"/>
              </a:ext>
            </a:extLst>
          </p:cNvPr>
          <p:cNvSpPr>
            <a:spLocks noGrp="1"/>
          </p:cNvSpPr>
          <p:nvPr>
            <p:ph type="body" sz="quarter" idx="12" hasCustomPrompt="1"/>
          </p:nvPr>
        </p:nvSpPr>
        <p:spPr>
          <a:xfrm>
            <a:off x="1435986" y="1834272"/>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sp>
        <p:nvSpPr>
          <p:cNvPr id="54" name="Date Placeholder 3">
            <a:extLst>
              <a:ext uri="{FF2B5EF4-FFF2-40B4-BE49-F238E27FC236}">
                <a16:creationId xmlns:a16="http://schemas.microsoft.com/office/drawing/2014/main" id="{3B20C1C0-EF6B-F946-BBC0-6AAD0C342A95}"/>
              </a:ext>
            </a:extLst>
          </p:cNvPr>
          <p:cNvSpPr>
            <a:spLocks noGrp="1"/>
          </p:cNvSpPr>
          <p:nvPr>
            <p:ph type="dt" sz="half" idx="27"/>
          </p:nvPr>
        </p:nvSpPr>
        <p:spPr>
          <a:xfrm>
            <a:off x="838203" y="6356353"/>
            <a:ext cx="2743201" cy="365125"/>
          </a:xfrm>
        </p:spPr>
        <p:txBody>
          <a:bodyPr/>
          <a:lstStyle/>
          <a:p>
            <a:fld id="{C7F32F9C-241A-9D4A-9D77-DDB31C8B6155}" type="datetime1">
              <a:rPr lang="en-IE" smtClean="0"/>
              <a:pPr/>
              <a:t>26/07/2022</a:t>
            </a:fld>
            <a:endParaRPr lang="en-US" dirty="0"/>
          </a:p>
        </p:txBody>
      </p:sp>
      <p:sp>
        <p:nvSpPr>
          <p:cNvPr id="55" name="Footer Placeholder 4">
            <a:extLst>
              <a:ext uri="{FF2B5EF4-FFF2-40B4-BE49-F238E27FC236}">
                <a16:creationId xmlns:a16="http://schemas.microsoft.com/office/drawing/2014/main" id="{8DE7B2BF-6E9E-E042-8578-17C5A21B4864}"/>
              </a:ext>
            </a:extLst>
          </p:cNvPr>
          <p:cNvSpPr>
            <a:spLocks noGrp="1"/>
          </p:cNvSpPr>
          <p:nvPr>
            <p:ph type="ftr" sz="quarter" idx="28"/>
          </p:nvPr>
        </p:nvSpPr>
        <p:spPr>
          <a:xfrm>
            <a:off x="4038601" y="6356353"/>
            <a:ext cx="4114799" cy="365125"/>
          </a:xfrm>
        </p:spPr>
        <p:txBody>
          <a:bodyPr/>
          <a:lstStyle/>
          <a:p>
            <a:endParaRPr lang="en-US" dirty="0"/>
          </a:p>
        </p:txBody>
      </p:sp>
      <p:sp>
        <p:nvSpPr>
          <p:cNvPr id="56" name="Slide Number Placeholder 5">
            <a:extLst>
              <a:ext uri="{FF2B5EF4-FFF2-40B4-BE49-F238E27FC236}">
                <a16:creationId xmlns:a16="http://schemas.microsoft.com/office/drawing/2014/main" id="{5F80DCA5-6A41-EE4F-8CB6-56FADF60E9A6}"/>
              </a:ext>
            </a:extLst>
          </p:cNvPr>
          <p:cNvSpPr>
            <a:spLocks noGrp="1"/>
          </p:cNvSpPr>
          <p:nvPr>
            <p:ph type="sldNum" sz="quarter" idx="29"/>
          </p:nvPr>
        </p:nvSpPr>
        <p:spPr>
          <a:xfrm>
            <a:off x="8610603" y="6356353"/>
            <a:ext cx="2743201" cy="365125"/>
          </a:xfrm>
        </p:spPr>
        <p:txBody>
          <a:bodyPr/>
          <a:lstStyle/>
          <a:p>
            <a:fld id="{48F63A3B-78C7-47BE-AE5E-E10140E04643}" type="slidenum">
              <a:rPr lang="en-US"/>
              <a:pPr/>
              <a:t>‹#›</a:t>
            </a:fld>
            <a:endParaRPr lang="en-US" dirty="0"/>
          </a:p>
        </p:txBody>
      </p:sp>
      <p:sp>
        <p:nvSpPr>
          <p:cNvPr id="36" name="Freeform 35">
            <a:extLst>
              <a:ext uri="{FF2B5EF4-FFF2-40B4-BE49-F238E27FC236}">
                <a16:creationId xmlns:a16="http://schemas.microsoft.com/office/drawing/2014/main" id="{B87478A1-80BD-744C-B410-8B96A4AD2384}"/>
              </a:ext>
            </a:extLst>
          </p:cNvPr>
          <p:cNvSpPr/>
          <p:nvPr userDrawn="1"/>
        </p:nvSpPr>
        <p:spPr>
          <a:xfrm rot="16200000">
            <a:off x="6245069" y="918313"/>
            <a:ext cx="6856550" cy="5051565"/>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32" name="Picture 31" descr="Logo&#10;&#10;Description automatically generated">
            <a:extLst>
              <a:ext uri="{FF2B5EF4-FFF2-40B4-BE49-F238E27FC236}">
                <a16:creationId xmlns:a16="http://schemas.microsoft.com/office/drawing/2014/main" id="{CE684F57-0AE5-E44C-855B-CEA20F24D6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5716" y="3694831"/>
            <a:ext cx="2389841" cy="2182029"/>
          </a:xfrm>
          <a:prstGeom prst="rect">
            <a:avLst/>
          </a:prstGeom>
        </p:spPr>
      </p:pic>
      <p:sp>
        <p:nvSpPr>
          <p:cNvPr id="35" name="Text Placeholder 32">
            <a:extLst>
              <a:ext uri="{FF2B5EF4-FFF2-40B4-BE49-F238E27FC236}">
                <a16:creationId xmlns:a16="http://schemas.microsoft.com/office/drawing/2014/main" id="{CC1AE6FE-E231-4743-BA92-BB68A10DAF6B}"/>
              </a:ext>
            </a:extLst>
          </p:cNvPr>
          <p:cNvSpPr>
            <a:spLocks noGrp="1"/>
          </p:cNvSpPr>
          <p:nvPr>
            <p:ph type="body" sz="quarter" idx="30" hasCustomPrompt="1"/>
          </p:nvPr>
        </p:nvSpPr>
        <p:spPr>
          <a:xfrm>
            <a:off x="528624" y="2728857"/>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2</a:t>
            </a:r>
            <a:endParaRPr lang="en-US" dirty="0"/>
          </a:p>
        </p:txBody>
      </p:sp>
      <p:sp>
        <p:nvSpPr>
          <p:cNvPr id="57" name="Text Placeholder 32">
            <a:extLst>
              <a:ext uri="{FF2B5EF4-FFF2-40B4-BE49-F238E27FC236}">
                <a16:creationId xmlns:a16="http://schemas.microsoft.com/office/drawing/2014/main" id="{FF1A766D-1482-9D40-8555-F440301AF7E3}"/>
              </a:ext>
            </a:extLst>
          </p:cNvPr>
          <p:cNvSpPr>
            <a:spLocks noGrp="1"/>
          </p:cNvSpPr>
          <p:nvPr>
            <p:ph type="body" sz="quarter" idx="31" hasCustomPrompt="1"/>
          </p:nvPr>
        </p:nvSpPr>
        <p:spPr>
          <a:xfrm>
            <a:off x="1435986" y="2728857"/>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3" name="Straight Connector 2">
            <a:extLst>
              <a:ext uri="{FF2B5EF4-FFF2-40B4-BE49-F238E27FC236}">
                <a16:creationId xmlns:a16="http://schemas.microsoft.com/office/drawing/2014/main" id="{7D8E89C7-A8DE-8A4F-9293-A29DF23AD7A5}"/>
              </a:ext>
            </a:extLst>
          </p:cNvPr>
          <p:cNvCxnSpPr/>
          <p:nvPr userDrawn="1"/>
        </p:nvCxnSpPr>
        <p:spPr>
          <a:xfrm>
            <a:off x="420482" y="2585039"/>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0" name="Text Placeholder 32">
            <a:extLst>
              <a:ext uri="{FF2B5EF4-FFF2-40B4-BE49-F238E27FC236}">
                <a16:creationId xmlns:a16="http://schemas.microsoft.com/office/drawing/2014/main" id="{BAE18D6F-D988-3B49-9978-4231CAE85E27}"/>
              </a:ext>
            </a:extLst>
          </p:cNvPr>
          <p:cNvSpPr>
            <a:spLocks noGrp="1"/>
          </p:cNvSpPr>
          <p:nvPr>
            <p:ph type="body" sz="quarter" idx="34" hasCustomPrompt="1"/>
          </p:nvPr>
        </p:nvSpPr>
        <p:spPr>
          <a:xfrm>
            <a:off x="530560" y="3609976"/>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3</a:t>
            </a:r>
            <a:endParaRPr lang="en-US" dirty="0"/>
          </a:p>
        </p:txBody>
      </p:sp>
      <p:sp>
        <p:nvSpPr>
          <p:cNvPr id="61" name="Text Placeholder 32">
            <a:extLst>
              <a:ext uri="{FF2B5EF4-FFF2-40B4-BE49-F238E27FC236}">
                <a16:creationId xmlns:a16="http://schemas.microsoft.com/office/drawing/2014/main" id="{DDBFB6A2-8256-4F46-95AD-92AFCBFDD26E}"/>
              </a:ext>
            </a:extLst>
          </p:cNvPr>
          <p:cNvSpPr>
            <a:spLocks noGrp="1"/>
          </p:cNvSpPr>
          <p:nvPr>
            <p:ph type="body" sz="quarter" idx="35" hasCustomPrompt="1"/>
          </p:nvPr>
        </p:nvSpPr>
        <p:spPr>
          <a:xfrm>
            <a:off x="1437922" y="3609976"/>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2" name="Straight Connector 61">
            <a:extLst>
              <a:ext uri="{FF2B5EF4-FFF2-40B4-BE49-F238E27FC236}">
                <a16:creationId xmlns:a16="http://schemas.microsoft.com/office/drawing/2014/main" id="{B7B54757-EEAC-EF43-AF32-4010EC820F34}"/>
              </a:ext>
            </a:extLst>
          </p:cNvPr>
          <p:cNvCxnSpPr/>
          <p:nvPr userDrawn="1"/>
        </p:nvCxnSpPr>
        <p:spPr>
          <a:xfrm>
            <a:off x="422418" y="3466158"/>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5" name="Text Placeholder 32">
            <a:extLst>
              <a:ext uri="{FF2B5EF4-FFF2-40B4-BE49-F238E27FC236}">
                <a16:creationId xmlns:a16="http://schemas.microsoft.com/office/drawing/2014/main" id="{3D51A7F1-847E-3547-8F39-00DBFF2CEF6F}"/>
              </a:ext>
            </a:extLst>
          </p:cNvPr>
          <p:cNvSpPr>
            <a:spLocks noGrp="1"/>
          </p:cNvSpPr>
          <p:nvPr>
            <p:ph type="body" sz="quarter" idx="38" hasCustomPrompt="1"/>
          </p:nvPr>
        </p:nvSpPr>
        <p:spPr>
          <a:xfrm>
            <a:off x="528624" y="4504561"/>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4</a:t>
            </a:r>
            <a:endParaRPr lang="en-US" dirty="0"/>
          </a:p>
        </p:txBody>
      </p:sp>
      <p:sp>
        <p:nvSpPr>
          <p:cNvPr id="66" name="Text Placeholder 32">
            <a:extLst>
              <a:ext uri="{FF2B5EF4-FFF2-40B4-BE49-F238E27FC236}">
                <a16:creationId xmlns:a16="http://schemas.microsoft.com/office/drawing/2014/main" id="{58CBA69A-204A-904C-A87E-85A6A4F3ACAE}"/>
              </a:ext>
            </a:extLst>
          </p:cNvPr>
          <p:cNvSpPr>
            <a:spLocks noGrp="1"/>
          </p:cNvSpPr>
          <p:nvPr>
            <p:ph type="body" sz="quarter" idx="39" hasCustomPrompt="1"/>
          </p:nvPr>
        </p:nvSpPr>
        <p:spPr>
          <a:xfrm>
            <a:off x="1435986" y="4504561"/>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7" name="Straight Connector 66">
            <a:extLst>
              <a:ext uri="{FF2B5EF4-FFF2-40B4-BE49-F238E27FC236}">
                <a16:creationId xmlns:a16="http://schemas.microsoft.com/office/drawing/2014/main" id="{4899547E-D324-B041-98D3-9B3514BA5158}"/>
              </a:ext>
            </a:extLst>
          </p:cNvPr>
          <p:cNvCxnSpPr/>
          <p:nvPr userDrawn="1"/>
        </p:nvCxnSpPr>
        <p:spPr>
          <a:xfrm>
            <a:off x="420482" y="4360743"/>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EC491105-5EE0-A84F-9F3D-4EEAB5F27A12}"/>
              </a:ext>
            </a:extLst>
          </p:cNvPr>
          <p:cNvSpPr>
            <a:spLocks noGrp="1"/>
          </p:cNvSpPr>
          <p:nvPr>
            <p:ph type="body" sz="quarter" idx="40" hasCustomPrompt="1"/>
          </p:nvPr>
        </p:nvSpPr>
        <p:spPr>
          <a:xfrm>
            <a:off x="530560" y="5385680"/>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15</a:t>
            </a:r>
            <a:endParaRPr lang="en-US" dirty="0"/>
          </a:p>
        </p:txBody>
      </p:sp>
      <p:sp>
        <p:nvSpPr>
          <p:cNvPr id="69" name="Text Placeholder 32">
            <a:extLst>
              <a:ext uri="{FF2B5EF4-FFF2-40B4-BE49-F238E27FC236}">
                <a16:creationId xmlns:a16="http://schemas.microsoft.com/office/drawing/2014/main" id="{B6EA2882-D03C-1546-B590-6354A5E90E5A}"/>
              </a:ext>
            </a:extLst>
          </p:cNvPr>
          <p:cNvSpPr>
            <a:spLocks noGrp="1"/>
          </p:cNvSpPr>
          <p:nvPr>
            <p:ph type="body" sz="quarter" idx="41" hasCustomPrompt="1"/>
          </p:nvPr>
        </p:nvSpPr>
        <p:spPr>
          <a:xfrm>
            <a:off x="1437922" y="5385680"/>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70" name="Straight Connector 69">
            <a:extLst>
              <a:ext uri="{FF2B5EF4-FFF2-40B4-BE49-F238E27FC236}">
                <a16:creationId xmlns:a16="http://schemas.microsoft.com/office/drawing/2014/main" id="{A17FFA9D-6FF9-EE45-8938-0AAAD62A4B9F}"/>
              </a:ext>
            </a:extLst>
          </p:cNvPr>
          <p:cNvCxnSpPr/>
          <p:nvPr userDrawn="1"/>
        </p:nvCxnSpPr>
        <p:spPr>
          <a:xfrm>
            <a:off x="422418" y="5241862"/>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27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10" name="Text Placeholder 32">
            <a:extLst>
              <a:ext uri="{FF2B5EF4-FFF2-40B4-BE49-F238E27FC236}">
                <a16:creationId xmlns:a16="http://schemas.microsoft.com/office/drawing/2014/main"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val="309380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a:t>
            </a:fld>
            <a:endParaRPr lang="fr-CA" dirty="0"/>
          </a:p>
        </p:txBody>
      </p:sp>
      <p:sp>
        <p:nvSpPr>
          <p:cNvPr id="18" name="Right Triangle 17">
            <a:extLst>
              <a:ext uri="{FF2B5EF4-FFF2-40B4-BE49-F238E27FC236}">
                <a16:creationId xmlns:a16="http://schemas.microsoft.com/office/drawing/2014/main"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981047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3 steps slid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33" name="Slide Number Placeholder 1">
            <a:extLst>
              <a:ext uri="{FF2B5EF4-FFF2-40B4-BE49-F238E27FC236}">
                <a16:creationId xmlns:a16="http://schemas.microsoft.com/office/drawing/2014/main" id="{018FE683-0C7E-D142-90C4-BC4FFFA8DCDC}"/>
              </a:ext>
            </a:extLst>
          </p:cNvPr>
          <p:cNvSpPr txBox="1">
            <a:spLocks/>
          </p:cNvSpPr>
          <p:nvPr userDrawn="1"/>
        </p:nvSpPr>
        <p:spPr>
          <a:xfrm>
            <a:off x="7722665" y="6668596"/>
            <a:ext cx="4301302" cy="229565"/>
          </a:xfrm>
          <a:prstGeom prst="rect">
            <a:avLst/>
          </a:prstGeom>
        </p:spPr>
        <p:txBody>
          <a:bodyPr vert="horz" lIns="57491" tIns="28746" rIns="57491" bIns="28746" rtlCol="0" anchor="ctr"/>
          <a:lstStyle>
            <a:defPPr>
              <a:defRPr lang="en-US"/>
            </a:defPPr>
            <a:lvl1pPr marL="0" algn="r" defTabSz="457200" rtl="0" eaLnBrk="1" latinLnBrk="0" hangingPunct="1">
              <a:defRPr sz="1100" kern="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z="692" smtClean="0"/>
              <a:pPr/>
              <a:t>‹#›</a:t>
            </a:fld>
            <a:endParaRPr lang="fr-CA" sz="692" dirty="0"/>
          </a:p>
        </p:txBody>
      </p:sp>
      <p:grpSp>
        <p:nvGrpSpPr>
          <p:cNvPr id="24" name="Group 23">
            <a:extLst>
              <a:ext uri="{FF2B5EF4-FFF2-40B4-BE49-F238E27FC236}">
                <a16:creationId xmlns:a16="http://schemas.microsoft.com/office/drawing/2014/main" id="{2FD5E83A-B374-F64B-BA45-12779F6B9719}"/>
              </a:ext>
            </a:extLst>
          </p:cNvPr>
          <p:cNvGrpSpPr/>
          <p:nvPr userDrawn="1"/>
        </p:nvGrpSpPr>
        <p:grpSpPr>
          <a:xfrm>
            <a:off x="866699" y="387035"/>
            <a:ext cx="3887594" cy="5568311"/>
            <a:chOff x="1653962" y="1814773"/>
            <a:chExt cx="6060586" cy="8680747"/>
          </a:xfrm>
        </p:grpSpPr>
        <p:sp>
          <p:nvSpPr>
            <p:cNvPr id="25" name="Freeform 256">
              <a:extLst>
                <a:ext uri="{FF2B5EF4-FFF2-40B4-BE49-F238E27FC236}">
                  <a16:creationId xmlns:a16="http://schemas.microsoft.com/office/drawing/2014/main" id="{2C60B155-9493-F64E-857F-E537E9ECAC02}"/>
                </a:ext>
              </a:extLst>
            </p:cNvPr>
            <p:cNvSpPr>
              <a:spLocks noChangeArrowheads="1"/>
            </p:cNvSpPr>
            <p:nvPr/>
          </p:nvSpPr>
          <p:spPr bwMode="auto">
            <a:xfrm>
              <a:off x="1653962" y="3711811"/>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6" name="Freeform 256">
              <a:extLst>
                <a:ext uri="{FF2B5EF4-FFF2-40B4-BE49-F238E27FC236}">
                  <a16:creationId xmlns:a16="http://schemas.microsoft.com/office/drawing/2014/main" id="{CC9ACF50-B53E-5743-A404-81A4FE18992D}"/>
                </a:ext>
              </a:extLst>
            </p:cNvPr>
            <p:cNvSpPr>
              <a:spLocks noChangeArrowheads="1"/>
            </p:cNvSpPr>
            <p:nvPr/>
          </p:nvSpPr>
          <p:spPr bwMode="auto">
            <a:xfrm>
              <a:off x="1657137" y="5575750"/>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7" name="Freeform 260">
              <a:extLst>
                <a:ext uri="{FF2B5EF4-FFF2-40B4-BE49-F238E27FC236}">
                  <a16:creationId xmlns:a16="http://schemas.microsoft.com/office/drawing/2014/main" id="{3BB99F72-BDCB-1649-B4FA-643EDF2454EA}"/>
                </a:ext>
              </a:extLst>
            </p:cNvPr>
            <p:cNvSpPr>
              <a:spLocks noChangeArrowheads="1"/>
            </p:cNvSpPr>
            <p:nvPr/>
          </p:nvSpPr>
          <p:spPr bwMode="auto">
            <a:xfrm>
              <a:off x="1653963" y="5575750"/>
              <a:ext cx="6057411" cy="1147041"/>
            </a:xfrm>
            <a:custGeom>
              <a:avLst/>
              <a:gdLst>
                <a:gd name="T0" fmla="*/ 4469 w 4470"/>
                <a:gd name="T1" fmla="*/ 845 h 846"/>
                <a:gd name="T2" fmla="*/ 464 w 4470"/>
                <a:gd name="T3" fmla="*/ 845 h 846"/>
                <a:gd name="T4" fmla="*/ 0 w 4470"/>
                <a:gd name="T5" fmla="*/ 0 h 846"/>
                <a:gd name="T6" fmla="*/ 4005 w 4470"/>
                <a:gd name="T7" fmla="*/ 0 h 846"/>
                <a:gd name="T8" fmla="*/ 4469 w 4470"/>
                <a:gd name="T9" fmla="*/ 845 h 846"/>
              </a:gdLst>
              <a:ahLst/>
              <a:cxnLst>
                <a:cxn ang="0">
                  <a:pos x="T0" y="T1"/>
                </a:cxn>
                <a:cxn ang="0">
                  <a:pos x="T2" y="T3"/>
                </a:cxn>
                <a:cxn ang="0">
                  <a:pos x="T4" y="T5"/>
                </a:cxn>
                <a:cxn ang="0">
                  <a:pos x="T6" y="T7"/>
                </a:cxn>
                <a:cxn ang="0">
                  <a:pos x="T8" y="T9"/>
                </a:cxn>
              </a:cxnLst>
              <a:rect l="0" t="0" r="r" b="b"/>
              <a:pathLst>
                <a:path w="4470" h="846">
                  <a:moveTo>
                    <a:pt x="4469" y="845"/>
                  </a:moveTo>
                  <a:lnTo>
                    <a:pt x="464" y="845"/>
                  </a:lnTo>
                  <a:lnTo>
                    <a:pt x="0" y="0"/>
                  </a:lnTo>
                  <a:lnTo>
                    <a:pt x="4005" y="0"/>
                  </a:lnTo>
                  <a:lnTo>
                    <a:pt x="4469" y="845"/>
                  </a:lnTo>
                </a:path>
              </a:pathLst>
            </a:custGeom>
            <a:solidFill>
              <a:srgbClr val="E43794"/>
            </a:solidFill>
            <a:ln>
              <a:noFill/>
            </a:ln>
            <a:effectLst/>
          </p:spPr>
          <p:txBody>
            <a:bodyPr wrap="none" anchor="ctr"/>
            <a:lstStyle/>
            <a:p>
              <a:endParaRPr lang="en-US" sz="10975" dirty="0">
                <a:latin typeface="Poppins" panose="00000500000000000000" pitchFamily="2" charset="0"/>
              </a:endParaRPr>
            </a:p>
          </p:txBody>
        </p:sp>
        <p:sp>
          <p:nvSpPr>
            <p:cNvPr id="28" name="Freeform: Shape 17">
              <a:extLst>
                <a:ext uri="{FF2B5EF4-FFF2-40B4-BE49-F238E27FC236}">
                  <a16:creationId xmlns:a16="http://schemas.microsoft.com/office/drawing/2014/main" id="{92469238-B0D1-BE48-83AC-A9F0C4C182F6}"/>
                </a:ext>
              </a:extLst>
            </p:cNvPr>
            <p:cNvSpPr/>
            <p:nvPr/>
          </p:nvSpPr>
          <p:spPr>
            <a:xfrm rot="2700000">
              <a:off x="1788346" y="2040155"/>
              <a:ext cx="5249585" cy="4798821"/>
            </a:xfrm>
            <a:custGeom>
              <a:avLst/>
              <a:gdLst>
                <a:gd name="connsiteX0" fmla="*/ 167165 w 5249585"/>
                <a:gd name="connsiteY0" fmla="*/ 3836291 h 4798821"/>
                <a:gd name="connsiteX1" fmla="*/ 4003456 w 5249585"/>
                <a:gd name="connsiteY1" fmla="*/ 0 h 4798821"/>
                <a:gd name="connsiteX2" fmla="*/ 5249585 w 5249585"/>
                <a:gd name="connsiteY2" fmla="*/ 357220 h 4798821"/>
                <a:gd name="connsiteX3" fmla="*/ 968840 w 5249585"/>
                <a:gd name="connsiteY3" fmla="*/ 4637966 h 4798821"/>
                <a:gd name="connsiteX4" fmla="*/ 500393 w 5249585"/>
                <a:gd name="connsiteY4" fmla="*/ 4655092 h 4798821"/>
                <a:gd name="connsiteX5" fmla="*/ 500393 w 5249585"/>
                <a:gd name="connsiteY5" fmla="*/ 4715420 h 4798821"/>
                <a:gd name="connsiteX6" fmla="*/ 416992 w 5249585"/>
                <a:gd name="connsiteY6" fmla="*/ 4798821 h 4798821"/>
                <a:gd name="connsiteX7" fmla="*/ 83401 w 5249585"/>
                <a:gd name="connsiteY7" fmla="*/ 4798821 h 4798821"/>
                <a:gd name="connsiteX8" fmla="*/ 0 w 5249585"/>
                <a:gd name="connsiteY8" fmla="*/ 4715420 h 4798821"/>
                <a:gd name="connsiteX9" fmla="*/ 0 w 5249585"/>
                <a:gd name="connsiteY9" fmla="*/ 4381829 h 4798821"/>
                <a:gd name="connsiteX10" fmla="*/ 83401 w 5249585"/>
                <a:gd name="connsiteY10" fmla="*/ 4298428 h 4798821"/>
                <a:gd name="connsiteX11" fmla="*/ 153575 w 5249585"/>
                <a:gd name="connsiteY11" fmla="*/ 4298428 h 479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9585" h="4798821">
                  <a:moveTo>
                    <a:pt x="167165" y="3836291"/>
                  </a:moveTo>
                  <a:lnTo>
                    <a:pt x="4003456" y="0"/>
                  </a:lnTo>
                  <a:lnTo>
                    <a:pt x="5249585" y="357220"/>
                  </a:lnTo>
                  <a:lnTo>
                    <a:pt x="968840" y="4637966"/>
                  </a:lnTo>
                  <a:lnTo>
                    <a:pt x="500393" y="4655092"/>
                  </a:lnTo>
                  <a:lnTo>
                    <a:pt x="500393" y="4715420"/>
                  </a:lnTo>
                  <a:cubicBezTo>
                    <a:pt x="500393" y="4761481"/>
                    <a:pt x="463053" y="4798821"/>
                    <a:pt x="416992" y="4798821"/>
                  </a:cubicBezTo>
                  <a:lnTo>
                    <a:pt x="83401" y="4798821"/>
                  </a:lnTo>
                  <a:cubicBezTo>
                    <a:pt x="37340" y="4798821"/>
                    <a:pt x="0" y="4761481"/>
                    <a:pt x="0" y="4715420"/>
                  </a:cubicBezTo>
                  <a:lnTo>
                    <a:pt x="0" y="4381829"/>
                  </a:lnTo>
                  <a:cubicBezTo>
                    <a:pt x="0" y="4335768"/>
                    <a:pt x="37340" y="4298428"/>
                    <a:pt x="83401" y="4298428"/>
                  </a:cubicBezTo>
                  <a:lnTo>
                    <a:pt x="153575" y="4298428"/>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sp>
          <p:nvSpPr>
            <p:cNvPr id="29" name="Freeform: Shape 18">
              <a:extLst>
                <a:ext uri="{FF2B5EF4-FFF2-40B4-BE49-F238E27FC236}">
                  <a16:creationId xmlns:a16="http://schemas.microsoft.com/office/drawing/2014/main" id="{E69B9505-3130-3745-BE3E-07F94953D85B}"/>
                </a:ext>
              </a:extLst>
            </p:cNvPr>
            <p:cNvSpPr/>
            <p:nvPr/>
          </p:nvSpPr>
          <p:spPr>
            <a:xfrm rot="2700000">
              <a:off x="2334467" y="5438623"/>
              <a:ext cx="5279488" cy="4834306"/>
            </a:xfrm>
            <a:custGeom>
              <a:avLst/>
              <a:gdLst>
                <a:gd name="connsiteX0" fmla="*/ 0 w 5279488"/>
                <a:gd name="connsiteY0" fmla="*/ 4468463 h 4834306"/>
                <a:gd name="connsiteX1" fmla="*/ 4279052 w 5279488"/>
                <a:gd name="connsiteY1" fmla="*/ 189410 h 4834306"/>
                <a:gd name="connsiteX2" fmla="*/ 4779095 w 5279488"/>
                <a:gd name="connsiteY2" fmla="*/ 162291 h 4834306"/>
                <a:gd name="connsiteX3" fmla="*/ 4779095 w 5279488"/>
                <a:gd name="connsiteY3" fmla="*/ 83401 h 4834306"/>
                <a:gd name="connsiteX4" fmla="*/ 4862496 w 5279488"/>
                <a:gd name="connsiteY4" fmla="*/ 0 h 4834306"/>
                <a:gd name="connsiteX5" fmla="*/ 5196087 w 5279488"/>
                <a:gd name="connsiteY5" fmla="*/ 0 h 4834306"/>
                <a:gd name="connsiteX6" fmla="*/ 5279488 w 5279488"/>
                <a:gd name="connsiteY6" fmla="*/ 83401 h 4834306"/>
                <a:gd name="connsiteX7" fmla="*/ 5279488 w 5279488"/>
                <a:gd name="connsiteY7" fmla="*/ 416992 h 4834306"/>
                <a:gd name="connsiteX8" fmla="*/ 5196087 w 5279488"/>
                <a:gd name="connsiteY8" fmla="*/ 500393 h 4834306"/>
                <a:gd name="connsiteX9" fmla="*/ 5115654 w 5279488"/>
                <a:gd name="connsiteY9" fmla="*/ 500393 h 4834306"/>
                <a:gd name="connsiteX10" fmla="*/ 5089174 w 5279488"/>
                <a:gd name="connsiteY10" fmla="*/ 999532 h 4834306"/>
                <a:gd name="connsiteX11" fmla="*/ 1254399 w 5279488"/>
                <a:gd name="connsiteY11" fmla="*/ 4834306 h 48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9488" h="4834306">
                  <a:moveTo>
                    <a:pt x="0" y="4468463"/>
                  </a:moveTo>
                  <a:lnTo>
                    <a:pt x="4279052" y="189410"/>
                  </a:lnTo>
                  <a:lnTo>
                    <a:pt x="4779095" y="162291"/>
                  </a:lnTo>
                  <a:lnTo>
                    <a:pt x="4779095" y="83401"/>
                  </a:lnTo>
                  <a:cubicBezTo>
                    <a:pt x="4779095" y="37340"/>
                    <a:pt x="4816435" y="0"/>
                    <a:pt x="4862496" y="0"/>
                  </a:cubicBezTo>
                  <a:lnTo>
                    <a:pt x="5196087" y="0"/>
                  </a:lnTo>
                  <a:cubicBezTo>
                    <a:pt x="5242148" y="0"/>
                    <a:pt x="5279488" y="37340"/>
                    <a:pt x="5279488" y="83401"/>
                  </a:cubicBezTo>
                  <a:lnTo>
                    <a:pt x="5279488" y="416992"/>
                  </a:lnTo>
                  <a:cubicBezTo>
                    <a:pt x="5279488" y="463053"/>
                    <a:pt x="5242148" y="500393"/>
                    <a:pt x="5196087" y="500393"/>
                  </a:cubicBezTo>
                  <a:lnTo>
                    <a:pt x="5115654" y="500393"/>
                  </a:lnTo>
                  <a:lnTo>
                    <a:pt x="5089174" y="999532"/>
                  </a:lnTo>
                  <a:lnTo>
                    <a:pt x="1254399" y="4834306"/>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grpSp>
      <p:sp>
        <p:nvSpPr>
          <p:cNvPr id="30" name="Text Placeholder 32">
            <a:extLst>
              <a:ext uri="{FF2B5EF4-FFF2-40B4-BE49-F238E27FC236}">
                <a16:creationId xmlns:a16="http://schemas.microsoft.com/office/drawing/2014/main" id="{12BF8694-3AAB-5F47-9C07-0D10C307F72D}"/>
              </a:ext>
            </a:extLst>
          </p:cNvPr>
          <p:cNvSpPr>
            <a:spLocks noGrp="1"/>
          </p:cNvSpPr>
          <p:nvPr>
            <p:ph type="body" sz="quarter" idx="18" hasCustomPrompt="1"/>
          </p:nvPr>
        </p:nvSpPr>
        <p:spPr>
          <a:xfrm>
            <a:off x="692269" y="1694852"/>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31" name="Text Placeholder 32">
            <a:extLst>
              <a:ext uri="{FF2B5EF4-FFF2-40B4-BE49-F238E27FC236}">
                <a16:creationId xmlns:a16="http://schemas.microsoft.com/office/drawing/2014/main" id="{AD9A8FAE-4875-7E4A-B3B2-8C975A5FC074}"/>
              </a:ext>
            </a:extLst>
          </p:cNvPr>
          <p:cNvSpPr>
            <a:spLocks noGrp="1"/>
          </p:cNvSpPr>
          <p:nvPr>
            <p:ph type="body" sz="quarter" idx="19" hasCustomPrompt="1"/>
          </p:nvPr>
        </p:nvSpPr>
        <p:spPr>
          <a:xfrm>
            <a:off x="825603" y="2916909"/>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2</a:t>
            </a:r>
            <a:endParaRPr lang="en-US" dirty="0"/>
          </a:p>
        </p:txBody>
      </p:sp>
      <p:sp>
        <p:nvSpPr>
          <p:cNvPr id="32" name="Text Placeholder 32">
            <a:extLst>
              <a:ext uri="{FF2B5EF4-FFF2-40B4-BE49-F238E27FC236}">
                <a16:creationId xmlns:a16="http://schemas.microsoft.com/office/drawing/2014/main" id="{170CA574-85EC-C042-A09C-EF8DAA280CFA}"/>
              </a:ext>
            </a:extLst>
          </p:cNvPr>
          <p:cNvSpPr>
            <a:spLocks noGrp="1"/>
          </p:cNvSpPr>
          <p:nvPr>
            <p:ph type="body" sz="quarter" idx="20" hasCustomPrompt="1"/>
          </p:nvPr>
        </p:nvSpPr>
        <p:spPr>
          <a:xfrm>
            <a:off x="884203" y="4114433"/>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3</a:t>
            </a:r>
            <a:endParaRPr lang="en-US" dirty="0"/>
          </a:p>
        </p:txBody>
      </p:sp>
      <p:sp>
        <p:nvSpPr>
          <p:cNvPr id="34" name="Text Placeholder 32">
            <a:extLst>
              <a:ext uri="{FF2B5EF4-FFF2-40B4-BE49-F238E27FC236}">
                <a16:creationId xmlns:a16="http://schemas.microsoft.com/office/drawing/2014/main" id="{F26AD568-01C3-C74F-9152-63153C774603}"/>
              </a:ext>
            </a:extLst>
          </p:cNvPr>
          <p:cNvSpPr>
            <a:spLocks noGrp="1"/>
          </p:cNvSpPr>
          <p:nvPr>
            <p:ph type="body" sz="quarter" idx="16" hasCustomPrompt="1"/>
          </p:nvPr>
        </p:nvSpPr>
        <p:spPr>
          <a:xfrm>
            <a:off x="7061665" y="20837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5" name="Right Triangle 44">
            <a:extLst>
              <a:ext uri="{FF2B5EF4-FFF2-40B4-BE49-F238E27FC236}">
                <a16:creationId xmlns:a16="http://schemas.microsoft.com/office/drawing/2014/main" id="{3669F3A8-D880-A541-9C08-94393567AAF1}"/>
              </a:ext>
            </a:extLst>
          </p:cNvPr>
          <p:cNvSpPr/>
          <p:nvPr userDrawn="1"/>
        </p:nvSpPr>
        <p:spPr>
          <a:xfrm rot="13500000">
            <a:off x="6204560" y="16203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6" name="Text Placeholder 32">
            <a:extLst>
              <a:ext uri="{FF2B5EF4-FFF2-40B4-BE49-F238E27FC236}">
                <a16:creationId xmlns:a16="http://schemas.microsoft.com/office/drawing/2014/main" id="{46EF2A85-EB96-854F-8C62-1019B24398C4}"/>
              </a:ext>
            </a:extLst>
          </p:cNvPr>
          <p:cNvSpPr>
            <a:spLocks noGrp="1"/>
          </p:cNvSpPr>
          <p:nvPr>
            <p:ph type="body" sz="quarter" idx="21" hasCustomPrompt="1"/>
          </p:nvPr>
        </p:nvSpPr>
        <p:spPr>
          <a:xfrm>
            <a:off x="7062327" y="16717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47" name="Text Placeholder 32">
            <a:extLst>
              <a:ext uri="{FF2B5EF4-FFF2-40B4-BE49-F238E27FC236}">
                <a16:creationId xmlns:a16="http://schemas.microsoft.com/office/drawing/2014/main" id="{C657A466-6922-3A4C-AADE-F33272DA07CA}"/>
              </a:ext>
            </a:extLst>
          </p:cNvPr>
          <p:cNvSpPr>
            <a:spLocks noGrp="1"/>
          </p:cNvSpPr>
          <p:nvPr>
            <p:ph type="body" sz="quarter" idx="22" hasCustomPrompt="1"/>
          </p:nvPr>
        </p:nvSpPr>
        <p:spPr>
          <a:xfrm>
            <a:off x="7061665" y="34128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8" name="Right Triangle 47">
            <a:extLst>
              <a:ext uri="{FF2B5EF4-FFF2-40B4-BE49-F238E27FC236}">
                <a16:creationId xmlns:a16="http://schemas.microsoft.com/office/drawing/2014/main" id="{C8AB12E6-6499-4B46-B65C-6D58BCE605B2}"/>
              </a:ext>
            </a:extLst>
          </p:cNvPr>
          <p:cNvSpPr/>
          <p:nvPr userDrawn="1"/>
        </p:nvSpPr>
        <p:spPr>
          <a:xfrm rot="13500000">
            <a:off x="6204560" y="29494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9" name="Text Placeholder 32">
            <a:extLst>
              <a:ext uri="{FF2B5EF4-FFF2-40B4-BE49-F238E27FC236}">
                <a16:creationId xmlns:a16="http://schemas.microsoft.com/office/drawing/2014/main" id="{6CF3C905-1B89-9F4A-8E6A-E467D2C90C29}"/>
              </a:ext>
            </a:extLst>
          </p:cNvPr>
          <p:cNvSpPr>
            <a:spLocks noGrp="1"/>
          </p:cNvSpPr>
          <p:nvPr>
            <p:ph type="body" sz="quarter" idx="23" hasCustomPrompt="1"/>
          </p:nvPr>
        </p:nvSpPr>
        <p:spPr>
          <a:xfrm>
            <a:off x="7062327" y="30008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0" name="Text Placeholder 32">
            <a:extLst>
              <a:ext uri="{FF2B5EF4-FFF2-40B4-BE49-F238E27FC236}">
                <a16:creationId xmlns:a16="http://schemas.microsoft.com/office/drawing/2014/main" id="{79881D68-1787-434D-ABE6-3079DF3DCBF7}"/>
              </a:ext>
            </a:extLst>
          </p:cNvPr>
          <p:cNvSpPr>
            <a:spLocks noGrp="1"/>
          </p:cNvSpPr>
          <p:nvPr>
            <p:ph type="body" sz="quarter" idx="24" hasCustomPrompt="1"/>
          </p:nvPr>
        </p:nvSpPr>
        <p:spPr>
          <a:xfrm>
            <a:off x="7051128" y="4844883"/>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1" name="Right Triangle 50">
            <a:extLst>
              <a:ext uri="{FF2B5EF4-FFF2-40B4-BE49-F238E27FC236}">
                <a16:creationId xmlns:a16="http://schemas.microsoft.com/office/drawing/2014/main" id="{860E51C1-8775-9547-93DB-D5F5BF2D3981}"/>
              </a:ext>
            </a:extLst>
          </p:cNvPr>
          <p:cNvSpPr/>
          <p:nvPr userDrawn="1"/>
        </p:nvSpPr>
        <p:spPr>
          <a:xfrm rot="13500000">
            <a:off x="6194023" y="4381465"/>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52" name="Text Placeholder 32">
            <a:extLst>
              <a:ext uri="{FF2B5EF4-FFF2-40B4-BE49-F238E27FC236}">
                <a16:creationId xmlns:a16="http://schemas.microsoft.com/office/drawing/2014/main" id="{78746B18-D47A-C846-B71B-FF870CCAC19E}"/>
              </a:ext>
            </a:extLst>
          </p:cNvPr>
          <p:cNvSpPr>
            <a:spLocks noGrp="1"/>
          </p:cNvSpPr>
          <p:nvPr>
            <p:ph type="body" sz="quarter" idx="25" hasCustomPrompt="1"/>
          </p:nvPr>
        </p:nvSpPr>
        <p:spPr>
          <a:xfrm>
            <a:off x="7051790" y="4432914"/>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4" name="Rectangle 53">
            <a:extLst>
              <a:ext uri="{FF2B5EF4-FFF2-40B4-BE49-F238E27FC236}">
                <a16:creationId xmlns:a16="http://schemas.microsoft.com/office/drawing/2014/main" id="{7C2F1F06-D88C-674C-AC7F-55714882317F}"/>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55" name="Picture 54" descr="Logo&#10;&#10;Description automatically generated">
            <a:extLst>
              <a:ext uri="{FF2B5EF4-FFF2-40B4-BE49-F238E27FC236}">
                <a16:creationId xmlns:a16="http://schemas.microsoft.com/office/drawing/2014/main" id="{343B83FF-B41E-3041-B248-7BEA1C5A96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2819606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ne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8" name="Text Placeholder 32">
            <a:extLst>
              <a:ext uri="{FF2B5EF4-FFF2-40B4-BE49-F238E27FC236}">
                <a16:creationId xmlns:a16="http://schemas.microsoft.com/office/drawing/2014/main" id="{59B3C6C8-1BB4-CA45-8027-F0C6E14FD7E0}"/>
              </a:ext>
            </a:extLst>
          </p:cNvPr>
          <p:cNvSpPr>
            <a:spLocks noGrp="1"/>
          </p:cNvSpPr>
          <p:nvPr>
            <p:ph type="body" sz="quarter" idx="15" hasCustomPrompt="1"/>
          </p:nvPr>
        </p:nvSpPr>
        <p:spPr>
          <a:xfrm>
            <a:off x="465666" y="1247754"/>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81D7BDD4-8488-5F42-995E-628775FE54A8}"/>
              </a:ext>
            </a:extLst>
          </p:cNvPr>
          <p:cNvSpPr>
            <a:spLocks noGrp="1"/>
          </p:cNvSpPr>
          <p:nvPr>
            <p:ph type="body" sz="quarter" idx="17" hasCustomPrompt="1"/>
          </p:nvPr>
        </p:nvSpPr>
        <p:spPr>
          <a:xfrm>
            <a:off x="465668" y="20209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181811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ne Column Slide - Pink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02FE02-34A2-664F-A856-87B0254049D6}"/>
              </a:ext>
            </a:extLst>
          </p:cNvPr>
          <p:cNvSpPr/>
          <p:nvPr userDrawn="1"/>
        </p:nvSpPr>
        <p:spPr bwMode="auto">
          <a:xfrm>
            <a:off x="-1" y="2"/>
            <a:ext cx="12192000" cy="932382"/>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8" name="Text Placeholder 32">
            <a:extLst>
              <a:ext uri="{FF2B5EF4-FFF2-40B4-BE49-F238E27FC236}">
                <a16:creationId xmlns:a16="http://schemas.microsoft.com/office/drawing/2014/main" id="{0294EDE2-D4F2-8247-8C5A-0A3C62325BC9}"/>
              </a:ext>
            </a:extLst>
          </p:cNvPr>
          <p:cNvSpPr>
            <a:spLocks noGrp="1"/>
          </p:cNvSpPr>
          <p:nvPr>
            <p:ph type="body" sz="quarter" idx="18" hasCustomPrompt="1"/>
          </p:nvPr>
        </p:nvSpPr>
        <p:spPr>
          <a:xfrm>
            <a:off x="465666" y="440268"/>
            <a:ext cx="11260668" cy="1282758"/>
          </a:xfrm>
        </p:spPr>
        <p:txBody>
          <a:bodyPr>
            <a:noAutofit/>
          </a:bodyPr>
          <a:lstStyle>
            <a:lvl1pPr marL="0" indent="0" algn="l">
              <a:buNone/>
              <a:defRPr sz="3600" b="1" i="0">
                <a:solidFill>
                  <a:schemeClr val="bg1"/>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ED51C2FE-D217-5441-BDEA-483B2807BBB9}"/>
              </a:ext>
            </a:extLst>
          </p:cNvPr>
          <p:cNvSpPr>
            <a:spLocks noGrp="1"/>
          </p:cNvSpPr>
          <p:nvPr>
            <p:ph type="body" sz="quarter" idx="19" hasCustomPrompt="1"/>
          </p:nvPr>
        </p:nvSpPr>
        <p:spPr>
          <a:xfrm>
            <a:off x="465668" y="20874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641719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hone Slide - Yelllow">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43EAE1D0-14B0-9444-B547-3A7BF7B8D66D}"/>
              </a:ext>
            </a:extLst>
          </p:cNvPr>
          <p:cNvSpPr/>
          <p:nvPr userDrawn="1"/>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11" name="Picture 10">
            <a:extLst>
              <a:ext uri="{FF2B5EF4-FFF2-40B4-BE49-F238E27FC236}">
                <a16:creationId xmlns:a16="http://schemas.microsoft.com/office/drawing/2014/main" id="{88969752-47F1-0443-A32D-97FDA24FCA3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577123" y="1619604"/>
            <a:ext cx="4625130" cy="5238394"/>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58630351-7618-AC42-AD6E-7D6DEDB79182}"/>
              </a:ext>
            </a:extLst>
          </p:cNvPr>
          <p:cNvSpPr>
            <a:spLocks noGrp="1"/>
          </p:cNvSpPr>
          <p:nvPr>
            <p:ph type="pic" sz="quarter" idx="13"/>
          </p:nvPr>
        </p:nvSpPr>
        <p:spPr>
          <a:xfrm>
            <a:off x="7020057" y="3028280"/>
            <a:ext cx="3691822" cy="3829719"/>
          </a:xfrm>
        </p:spPr>
        <p:txBody>
          <a:bodyPr/>
          <a:lstStyle/>
          <a:p>
            <a:endParaRPr lang="fr-CA" dirty="0"/>
          </a:p>
        </p:txBody>
      </p:sp>
      <p:sp>
        <p:nvSpPr>
          <p:cNvPr id="16" name="Text Placeholder 32">
            <a:extLst>
              <a:ext uri="{FF2B5EF4-FFF2-40B4-BE49-F238E27FC236}">
                <a16:creationId xmlns:a16="http://schemas.microsoft.com/office/drawing/2014/main" id="{B5CAD082-5B2D-684C-9FE8-54A153571F68}"/>
              </a:ext>
            </a:extLst>
          </p:cNvPr>
          <p:cNvSpPr>
            <a:spLocks noGrp="1"/>
          </p:cNvSpPr>
          <p:nvPr>
            <p:ph type="body" sz="quarter" idx="15" hasCustomPrompt="1"/>
          </p:nvPr>
        </p:nvSpPr>
        <p:spPr>
          <a:xfrm>
            <a:off x="481122" y="807487"/>
            <a:ext cx="561487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7" name="Text Placeholder 32">
            <a:extLst>
              <a:ext uri="{FF2B5EF4-FFF2-40B4-BE49-F238E27FC236}">
                <a16:creationId xmlns:a16="http://schemas.microsoft.com/office/drawing/2014/main" id="{653C79D3-52C4-2B46-8F2A-9316F3E3E9CC}"/>
              </a:ext>
            </a:extLst>
          </p:cNvPr>
          <p:cNvSpPr>
            <a:spLocks noGrp="1"/>
          </p:cNvSpPr>
          <p:nvPr>
            <p:ph type="body" sz="quarter" idx="17" hasCustomPrompt="1"/>
          </p:nvPr>
        </p:nvSpPr>
        <p:spPr>
          <a:xfrm>
            <a:off x="481124" y="1580692"/>
            <a:ext cx="5614877"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9206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Final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837D00C-3B07-3444-BD7D-28589C271E9E}"/>
              </a:ext>
            </a:extLst>
          </p:cNvPr>
          <p:cNvSpPr>
            <a:spLocks noGrp="1"/>
          </p:cNvSpPr>
          <p:nvPr>
            <p:ph type="pic" sz="quarter" idx="13"/>
          </p:nvPr>
        </p:nvSpPr>
        <p:spPr>
          <a:xfrm>
            <a:off x="2" y="3203071"/>
            <a:ext cx="12192000" cy="3654930"/>
          </a:xfrm>
          <a:custGeom>
            <a:avLst/>
            <a:gdLst>
              <a:gd name="connsiteX0" fmla="*/ 7767012 w 7775575"/>
              <a:gd name="connsiteY0" fmla="*/ 1509411 h 5813200"/>
              <a:gd name="connsiteX1" fmla="*/ 7767012 w 7775575"/>
              <a:gd name="connsiteY1" fmla="*/ 3287485 h 5813200"/>
              <a:gd name="connsiteX2" fmla="*/ 7775575 w 7775575"/>
              <a:gd name="connsiteY2" fmla="*/ 3287485 h 5813200"/>
              <a:gd name="connsiteX3" fmla="*/ 7775575 w 7775575"/>
              <a:gd name="connsiteY3" fmla="*/ 4794552 h 5813200"/>
              <a:gd name="connsiteX4" fmla="*/ 7775574 w 7775575"/>
              <a:gd name="connsiteY4" fmla="*/ 4794552 h 5813200"/>
              <a:gd name="connsiteX5" fmla="*/ 7775574 w 7775575"/>
              <a:gd name="connsiteY5" fmla="*/ 5813199 h 5813200"/>
              <a:gd name="connsiteX6" fmla="*/ 7767012 w 7775575"/>
              <a:gd name="connsiteY6" fmla="*/ 5813199 h 5813200"/>
              <a:gd name="connsiteX7" fmla="*/ 7767012 w 7775575"/>
              <a:gd name="connsiteY7" fmla="*/ 5813200 h 5813200"/>
              <a:gd name="connsiteX8" fmla="*/ 1845662 w 7775575"/>
              <a:gd name="connsiteY8" fmla="*/ 5813200 h 5813200"/>
              <a:gd name="connsiteX9" fmla="*/ 1845665 w 7775575"/>
              <a:gd name="connsiteY9" fmla="*/ 5813199 h 5813200"/>
              <a:gd name="connsiteX10" fmla="*/ 1441454 w 7775575"/>
              <a:gd name="connsiteY10" fmla="*/ 5813199 h 5813200"/>
              <a:gd name="connsiteX11" fmla="*/ 1441451 w 7775575"/>
              <a:gd name="connsiteY11" fmla="*/ 5813200 h 5813200"/>
              <a:gd name="connsiteX12" fmla="*/ 0 w 7775575"/>
              <a:gd name="connsiteY12" fmla="*/ 5813198 h 5813200"/>
              <a:gd name="connsiteX13" fmla="*/ 1 w 7775575"/>
              <a:gd name="connsiteY13" fmla="*/ 4485898 h 5813200"/>
              <a:gd name="connsiteX14" fmla="*/ 7767013 w 7775575"/>
              <a:gd name="connsiteY14" fmla="*/ 0 h 5813200"/>
              <a:gd name="connsiteX15" fmla="*/ 7767012 w 7775575"/>
              <a:gd name="connsiteY15" fmla="*/ 1354507 h 5813200"/>
              <a:gd name="connsiteX16" fmla="*/ 1 w 7775575"/>
              <a:gd name="connsiteY16" fmla="*/ 4330994 h 5813200"/>
              <a:gd name="connsiteX17" fmla="*/ 0 w 7775575"/>
              <a:gd name="connsiteY17" fmla="*/ 2976488 h 58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75575" h="5813200">
                <a:moveTo>
                  <a:pt x="7767012" y="1509411"/>
                </a:moveTo>
                <a:lnTo>
                  <a:pt x="7767012" y="3287485"/>
                </a:lnTo>
                <a:lnTo>
                  <a:pt x="7775575" y="3287485"/>
                </a:lnTo>
                <a:lnTo>
                  <a:pt x="7775575" y="4794552"/>
                </a:lnTo>
                <a:lnTo>
                  <a:pt x="7775574" y="4794552"/>
                </a:lnTo>
                <a:lnTo>
                  <a:pt x="7775574" y="5813199"/>
                </a:lnTo>
                <a:lnTo>
                  <a:pt x="7767012" y="5813199"/>
                </a:lnTo>
                <a:lnTo>
                  <a:pt x="7767012" y="5813200"/>
                </a:lnTo>
                <a:lnTo>
                  <a:pt x="1845662" y="5813200"/>
                </a:lnTo>
                <a:lnTo>
                  <a:pt x="1845665" y="5813199"/>
                </a:lnTo>
                <a:lnTo>
                  <a:pt x="1441454" y="5813199"/>
                </a:lnTo>
                <a:lnTo>
                  <a:pt x="1441451" y="5813200"/>
                </a:lnTo>
                <a:lnTo>
                  <a:pt x="0" y="5813198"/>
                </a:lnTo>
                <a:lnTo>
                  <a:pt x="1" y="4485898"/>
                </a:lnTo>
                <a:close/>
                <a:moveTo>
                  <a:pt x="7767013" y="0"/>
                </a:moveTo>
                <a:lnTo>
                  <a:pt x="7767012" y="1354507"/>
                </a:lnTo>
                <a:lnTo>
                  <a:pt x="1" y="4330994"/>
                </a:lnTo>
                <a:lnTo>
                  <a:pt x="0" y="2976488"/>
                </a:lnTo>
                <a:close/>
              </a:path>
            </a:pathLst>
          </a:custGeom>
        </p:spPr>
        <p:txBody>
          <a:bodyPr wrap="square">
            <a:noAutofit/>
          </a:bodyPr>
          <a:lstStyle/>
          <a:p>
            <a:endParaRPr lang="fr-CA" dirty="0"/>
          </a:p>
        </p:txBody>
      </p:sp>
      <p:sp>
        <p:nvSpPr>
          <p:cNvPr id="14" name="Text Placeholder 32">
            <a:extLst>
              <a:ext uri="{FF2B5EF4-FFF2-40B4-BE49-F238E27FC236}">
                <a16:creationId xmlns:a16="http://schemas.microsoft.com/office/drawing/2014/main" id="{B7B4ED83-5F90-2647-9635-E1BDC870E674}"/>
              </a:ext>
            </a:extLst>
          </p:cNvPr>
          <p:cNvSpPr>
            <a:spLocks noGrp="1"/>
          </p:cNvSpPr>
          <p:nvPr>
            <p:ph type="body" sz="quarter" idx="15" hasCustomPrompt="1"/>
          </p:nvPr>
        </p:nvSpPr>
        <p:spPr>
          <a:xfrm>
            <a:off x="0" y="697078"/>
            <a:ext cx="12192000" cy="708318"/>
          </a:xfrm>
        </p:spPr>
        <p:txBody>
          <a:bodyPr>
            <a:noAutofit/>
          </a:bodyPr>
          <a:lstStyle>
            <a:lvl1pPr marL="0" indent="0" algn="ctr">
              <a:buNone/>
              <a:defRPr sz="4000" b="1" i="0">
                <a:solidFill>
                  <a:srgbClr val="E43794"/>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Title Here</a:t>
            </a:r>
            <a:endParaRPr lang="en-US" dirty="0"/>
          </a:p>
        </p:txBody>
      </p:sp>
      <p:sp>
        <p:nvSpPr>
          <p:cNvPr id="22" name="Text Placeholder 32">
            <a:extLst>
              <a:ext uri="{FF2B5EF4-FFF2-40B4-BE49-F238E27FC236}">
                <a16:creationId xmlns:a16="http://schemas.microsoft.com/office/drawing/2014/main" id="{9BBC9E2E-A9B8-584E-A1A4-12C8CDF3586E}"/>
              </a:ext>
            </a:extLst>
          </p:cNvPr>
          <p:cNvSpPr>
            <a:spLocks noGrp="1"/>
          </p:cNvSpPr>
          <p:nvPr>
            <p:ph type="body" sz="quarter" idx="18" hasCustomPrompt="1"/>
          </p:nvPr>
        </p:nvSpPr>
        <p:spPr>
          <a:xfrm>
            <a:off x="0" y="1420135"/>
            <a:ext cx="12192000" cy="626742"/>
          </a:xfrm>
        </p:spPr>
        <p:txBody>
          <a:bodyPr anchor="t">
            <a:noAutofit/>
          </a:bodyPr>
          <a:lstStyle>
            <a:lvl1pPr marL="0" indent="0" algn="ctr">
              <a:lnSpc>
                <a:spcPct val="100000"/>
              </a:lnSpc>
              <a:spcBef>
                <a:spcPts val="0"/>
              </a:spcBef>
              <a:buNone/>
              <a:defRPr sz="2000" b="0"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955794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Κάντε κλικ για να επεξεργαστείτε το στυλ του κύριου τίτλου</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Κάντε κλικ για να επεξεργαστείτε τα στυλ κύριου κειμένου</a:t>
            </a:r>
          </a:p>
          <a:p>
            <a:pPr lvl="1"/>
            <a:r>
              <a:rPr lang="en-GB"/>
              <a:t>Δεύτερο επίπεδο</a:t>
            </a:r>
          </a:p>
          <a:p>
            <a:pPr lvl="2"/>
            <a:r>
              <a:rPr lang="en-GB"/>
              <a:t>Τρίτο επίπεδο</a:t>
            </a:r>
          </a:p>
          <a:p>
            <a:pPr lvl="3"/>
            <a:r>
              <a:rPr lang="en-GB"/>
              <a:t>Τέταρτο επίπεδο</a:t>
            </a:r>
          </a:p>
          <a:p>
            <a:pPr lvl="4"/>
            <a:r>
              <a:rPr lang="en-GB"/>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77124656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15" r:id="rId5"/>
    <p:sldLayoutId id="2147484007" r:id="rId6"/>
    <p:sldLayoutId id="2147484009" r:id="rId7"/>
    <p:sldLayoutId id="2147484012" r:id="rId8"/>
    <p:sldLayoutId id="2147484016" r:id="rId9"/>
    <p:sldLayoutId id="2147484017" r:id="rId10"/>
    <p:sldLayoutId id="2147484018" r:id="rId11"/>
    <p:sldLayoutId id="2147484019" r:id="rId12"/>
    <p:sldLayoutId id="2147484020"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xoEXeNnusFE" TargetMode="External"/><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pro.europeana.eu/post/seven-tips-for-digital-storytelling-with-cultural-heritage"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28.jpeg"/><Relationship Id="rId1" Type="http://schemas.openxmlformats.org/officeDocument/2006/relationships/slideLayout" Target="../slideLayouts/slideLayout9.xml"/><Relationship Id="rId5" Type="http://schemas.openxmlformats.org/officeDocument/2006/relationships/hyperlink" Target="https://tourism4-0.org/" TargetMode="External"/><Relationship Id="rId4" Type="http://schemas.openxmlformats.org/officeDocument/2006/relationships/hyperlink" Target="https://www.heritageresearch-hub.eu/homepage/heritage-projects/"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youtube.com/watch?v=9mMidy_oC5o" TargetMode="External"/><Relationship Id="rId3" Type="http://schemas.openxmlformats.org/officeDocument/2006/relationships/hyperlink" Target="https://www.culturehive.co.uk/" TargetMode="External"/><Relationship Id="rId7" Type="http://schemas.openxmlformats.org/officeDocument/2006/relationships/hyperlink" Target="https://www.cogapp.com/digital-strategy" TargetMode="External"/><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hyperlink" Target="https://www.youtube.com/watch?v=BcZmlh_hTN0" TargetMode="External"/><Relationship Id="rId11" Type="http://schemas.openxmlformats.org/officeDocument/2006/relationships/hyperlink" Target="https://www.toptal.com/designers/product-design/design-thinking-business-value" TargetMode="External"/><Relationship Id="rId5" Type="http://schemas.openxmlformats.org/officeDocument/2006/relationships/hyperlink" Target="https://www.youtube.com/watch?v=xoEXeNnusFE" TargetMode="External"/><Relationship Id="rId10" Type="http://schemas.openxmlformats.org/officeDocument/2006/relationships/hyperlink" Target="https://pro.europeana.eu/post/seven-tips-for-digital-storytelling-with-cultural-heritage" TargetMode="External"/><Relationship Id="rId4" Type="http://schemas.openxmlformats.org/officeDocument/2006/relationships/hyperlink" Target="https://www.youtube.com/watch?v=UOD9NsUVJX0" TargetMode="External"/><Relationship Id="rId9" Type="http://schemas.openxmlformats.org/officeDocument/2006/relationships/hyperlink" Target="https://www.independent.co.uk/life-style/tiktok-learn-on-educational-initiative-rachel-riley-english-heritage-maths-health-a9572696.htm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UOD9NsUVJX0" TargetMode="Externa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www.culturehive.co.uk/" TargetMode="External"/><Relationship Id="rId5" Type="http://schemas.openxmlformats.org/officeDocument/2006/relationships/hyperlink" Target="https://www.insitesproject.eu/"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in front of a building with columns&#10;&#10;Description automatically generated with low confidence">
            <a:extLst>
              <a:ext uri="{FF2B5EF4-FFF2-40B4-BE49-F238E27FC236}">
                <a16:creationId xmlns:a16="http://schemas.microsoft.com/office/drawing/2014/main" id="{7AA55235-BF03-B149-8853-9F3B0035E7C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a:xfrm>
            <a:off x="0" y="0"/>
            <a:ext cx="12192000" cy="6858000"/>
          </a:xfrm>
        </p:spPr>
      </p:pic>
      <p:sp>
        <p:nvSpPr>
          <p:cNvPr id="12" name="Freeform 11">
            <a:extLst>
              <a:ext uri="{FF2B5EF4-FFF2-40B4-BE49-F238E27FC236}">
                <a16:creationId xmlns:a16="http://schemas.microsoft.com/office/drawing/2014/main" id="{7AC36BD6-7D4F-F64E-8774-469B8B070651}"/>
              </a:ext>
            </a:extLst>
          </p:cNvPr>
          <p:cNvSpPr/>
          <p:nvPr/>
        </p:nvSpPr>
        <p:spPr>
          <a:xfrm>
            <a:off x="0" y="-43935"/>
            <a:ext cx="12191998" cy="6911459"/>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id="{D33A1E04-471E-184A-BA0C-085D7B112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8634" y="447821"/>
            <a:ext cx="3014729" cy="2752579"/>
          </a:xfrm>
          <a:prstGeom prst="rect">
            <a:avLst/>
          </a:prstGeom>
        </p:spPr>
      </p:pic>
      <p:sp>
        <p:nvSpPr>
          <p:cNvPr id="10" name="Text Placeholder 32">
            <a:extLst>
              <a:ext uri="{FF2B5EF4-FFF2-40B4-BE49-F238E27FC236}">
                <a16:creationId xmlns:a16="http://schemas.microsoft.com/office/drawing/2014/main" id="{06222A13-01CF-CF49-A8F4-7F2674C0CCD4}"/>
              </a:ext>
            </a:extLst>
          </p:cNvPr>
          <p:cNvSpPr txBox="1">
            <a:spLocks/>
          </p:cNvSpPr>
          <p:nvPr/>
        </p:nvSpPr>
        <p:spPr>
          <a:xfrm>
            <a:off x="0" y="3329482"/>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5400" dirty="0">
                <a:solidFill>
                  <a:schemeClr val="bg1"/>
                </a:solidFill>
              </a:rPr>
              <a:t>Ενότητα 2</a:t>
            </a:r>
            <a:endParaRPr lang="en-US" sz="5400" dirty="0">
              <a:solidFill>
                <a:schemeClr val="bg1"/>
              </a:solidFill>
            </a:endParaRPr>
          </a:p>
        </p:txBody>
      </p:sp>
      <p:sp>
        <p:nvSpPr>
          <p:cNvPr id="11" name="Text Placeholder 32">
            <a:extLst>
              <a:ext uri="{FF2B5EF4-FFF2-40B4-BE49-F238E27FC236}">
                <a16:creationId xmlns:a16="http://schemas.microsoft.com/office/drawing/2014/main" id="{249A4674-3D06-344E-A89A-908CE4B6DFD9}"/>
              </a:ext>
            </a:extLst>
          </p:cNvPr>
          <p:cNvSpPr txBox="1">
            <a:spLocks/>
          </p:cNvSpPr>
          <p:nvPr/>
        </p:nvSpPr>
        <p:spPr>
          <a:xfrm>
            <a:off x="0" y="4241968"/>
            <a:ext cx="12192000" cy="394051"/>
          </a:xfrm>
          <a:prstGeom prst="rect">
            <a:avLst/>
          </a:prstGeom>
        </p:spPr>
        <p:txBody>
          <a:bodyPr anchor="t">
            <a:noAutofit/>
          </a:bodyPr>
          <a:lstStyle>
            <a:lvl1pPr marL="0" indent="0" algn="ctr" defTabSz="777514" rtl="0" eaLnBrk="1" latinLnBrk="0" hangingPunct="1">
              <a:lnSpc>
                <a:spcPct val="100000"/>
              </a:lnSpc>
              <a:spcBef>
                <a:spcPts val="0"/>
              </a:spcBef>
              <a:buFont typeface="Arial" panose="020B0604020202020204" pitchFamily="34" charset="0"/>
              <a:buNone/>
              <a:defRPr sz="2000" b="0" i="0" kern="1200">
                <a:solidFill>
                  <a:srgbClr val="E43794"/>
                </a:solidFill>
                <a:latin typeface="Avenir" panose="02000503020000020003" pitchFamily="2" charset="0"/>
                <a:ea typeface="+mn-ea"/>
                <a:cs typeface="Poppins"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3600" b="1" dirty="0">
                <a:solidFill>
                  <a:schemeClr val="bg1"/>
                </a:solidFill>
              </a:rPr>
              <a:t>Ξεπερνώντας τα εμπόδια για την ψηφιοποίηση της εμπειρίας της πολιτιστικής σας κληρονομιάς </a:t>
            </a:r>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1D0EA6DC-2F19-438E-9ACC-0CD97B5FED9D}"/>
              </a:ext>
            </a:extLst>
          </p:cNvPr>
          <p:cNvSpPr/>
          <p:nvPr/>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2" name="Slide Number Placeholder 1">
            <a:extLst>
              <a:ext uri="{FF2B5EF4-FFF2-40B4-BE49-F238E27FC236}">
                <a16:creationId xmlns:a16="http://schemas.microsoft.com/office/drawing/2014/main" id="{85D58604-F38F-4177-A656-FFC21F5D59C2}"/>
              </a:ext>
            </a:extLst>
          </p:cNvPr>
          <p:cNvSpPr>
            <a:spLocks noGrp="1"/>
          </p:cNvSpPr>
          <p:nvPr>
            <p:ph type="sldNum" sz="quarter" idx="14"/>
          </p:nvPr>
        </p:nvSpPr>
        <p:spPr/>
        <p:txBody>
          <a:bodyPr/>
          <a:lstStyle/>
          <a:p>
            <a:fld id="{9C527BFA-2C0E-4CEC-B6A5-913A56FEF4B4}" type="slidenum">
              <a:rPr lang="fr-CA" smtClean="0"/>
              <a:pPr/>
              <a:t>10</a:t>
            </a:fld>
            <a:endParaRPr lang="fr-CA" dirty="0"/>
          </a:p>
        </p:txBody>
      </p:sp>
      <p:sp>
        <p:nvSpPr>
          <p:cNvPr id="3" name="Text Placeholder 2">
            <a:extLst>
              <a:ext uri="{FF2B5EF4-FFF2-40B4-BE49-F238E27FC236}">
                <a16:creationId xmlns:a16="http://schemas.microsoft.com/office/drawing/2014/main" id="{F24DCAB7-8AC3-4064-804C-C154EF8AF5AF}"/>
              </a:ext>
            </a:extLst>
          </p:cNvPr>
          <p:cNvSpPr>
            <a:spLocks noGrp="1"/>
          </p:cNvSpPr>
          <p:nvPr>
            <p:ph type="body" sz="quarter" idx="15"/>
          </p:nvPr>
        </p:nvSpPr>
        <p:spPr>
          <a:xfrm>
            <a:off x="210034" y="116277"/>
            <a:ext cx="6966764" cy="631527"/>
          </a:xfrm>
        </p:spPr>
        <p:txBody>
          <a:bodyPr vert="horz" lIns="91440" tIns="45720" rIns="91440" bIns="45720" rtlCol="0" anchor="t">
            <a:noAutofit/>
          </a:bodyPr>
          <a:lstStyle/>
          <a:p>
            <a:r>
              <a:rPr lang="en-GB" sz="2800" dirty="0">
                <a:latin typeface="Avenir Black"/>
                <a:cs typeface="Poppins SemiBold"/>
              </a:rPr>
              <a:t>Παρακολουθήστε και μάθετε "Πώς να ξεσταυρώνετε τα χέρια των διευθυντών"</a:t>
            </a:r>
          </a:p>
        </p:txBody>
      </p:sp>
      <p:pic>
        <p:nvPicPr>
          <p:cNvPr id="5" name="Picture 4">
            <a:extLst>
              <a:ext uri="{FF2B5EF4-FFF2-40B4-BE49-F238E27FC236}">
                <a16:creationId xmlns:a16="http://schemas.microsoft.com/office/drawing/2014/main" id="{5D8894BD-AE32-4A27-8299-7515F10285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387" t="10823" r="9307" b="5574"/>
          <a:stretch/>
        </p:blipFill>
        <p:spPr>
          <a:xfrm>
            <a:off x="4250717" y="1112639"/>
            <a:ext cx="7941283" cy="4839954"/>
          </a:xfrm>
          <a:prstGeom prst="rect">
            <a:avLst/>
          </a:prstGeom>
        </p:spPr>
      </p:pic>
      <p:sp>
        <p:nvSpPr>
          <p:cNvPr id="8" name="Text Placeholder 3">
            <a:extLst>
              <a:ext uri="{FF2B5EF4-FFF2-40B4-BE49-F238E27FC236}">
                <a16:creationId xmlns:a16="http://schemas.microsoft.com/office/drawing/2014/main" id="{B006B4A5-3FEF-46FD-97EC-917559ED9BAE}"/>
              </a:ext>
            </a:extLst>
          </p:cNvPr>
          <p:cNvSpPr txBox="1">
            <a:spLocks/>
          </p:cNvSpPr>
          <p:nvPr/>
        </p:nvSpPr>
        <p:spPr>
          <a:xfrm>
            <a:off x="326796" y="1865210"/>
            <a:ext cx="4868333" cy="499279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v"/>
            </a:pPr>
            <a:endParaRPr lang="en-GB" sz="2000" i="1" dirty="0"/>
          </a:p>
        </p:txBody>
      </p:sp>
      <p:sp>
        <p:nvSpPr>
          <p:cNvPr id="9" name="TextBox 8">
            <a:extLst>
              <a:ext uri="{FF2B5EF4-FFF2-40B4-BE49-F238E27FC236}">
                <a16:creationId xmlns:a16="http://schemas.microsoft.com/office/drawing/2014/main" id="{715A98E9-3FFF-4675-9F7C-938724F89C41}"/>
              </a:ext>
            </a:extLst>
          </p:cNvPr>
          <p:cNvSpPr txBox="1"/>
          <p:nvPr/>
        </p:nvSpPr>
        <p:spPr>
          <a:xfrm>
            <a:off x="210034" y="1263037"/>
            <a:ext cx="4816417" cy="4708981"/>
          </a:xfrm>
          <a:prstGeom prst="rect">
            <a:avLst/>
          </a:prstGeom>
          <a:noFill/>
        </p:spPr>
        <p:txBody>
          <a:bodyPr wrap="square" lIns="91440" tIns="45720" rIns="91440" bIns="45720" anchor="t">
            <a:spAutoFit/>
          </a:bodyPr>
          <a:lstStyle/>
          <a:p>
            <a:r>
              <a:rPr lang="en-GB" sz="2000" dirty="0">
                <a:solidFill>
                  <a:srgbClr val="7F7F7F"/>
                </a:solidFill>
                <a:latin typeface="Avenir" panose="02000503020000020003"/>
              </a:rPr>
              <a:t>Τι θέλουν οι διευθυντές ενός μουσείου ή οι διευθυντές πολιτιστικής κληρονομιάς; Και πώς μπορούν οι άνθρωποι που διαχειρίζονται τα ψηφιακά τους προγράμματα να τους βοηθήσουν να το πετύχουν; </a:t>
            </a:r>
          </a:p>
          <a:p>
            <a:endParaRPr lang="en-GB" sz="2000" dirty="0">
              <a:solidFill>
                <a:srgbClr val="7F7F7F"/>
              </a:solidFill>
              <a:latin typeface="Avenir" panose="02000503020000020003"/>
            </a:endParaRPr>
          </a:p>
          <a:p>
            <a:r>
              <a:rPr lang="en-GB" sz="2000" dirty="0">
                <a:solidFill>
                  <a:srgbClr val="7F7F7F"/>
                </a:solidFill>
                <a:latin typeface="Avenir" panose="02000503020000020003"/>
              </a:rPr>
              <a:t>Παρακολουθήστε αυτόν τον συνοπτικό, αστείο και διορατικό οδηγό από τον πιο ψηφιακά εμπλεκόμενο από τη σημερινή γενιά διευθυντών μουσείων - Maxwell L. Anderson "Πώς να ξεσταυρώσετε τα χέρια των διευθυντών". Περιγράφει τις αντιλήψεις τους και τα εμπόδια στην εφαρμογή μιας ψηφιακής στρατηγικής.</a:t>
            </a:r>
            <a:endParaRPr lang="en-GB" sz="2000">
              <a:cs typeface="Calibri"/>
            </a:endParaRPr>
          </a:p>
        </p:txBody>
      </p:sp>
      <p:pic>
        <p:nvPicPr>
          <p:cNvPr id="10" name="Picture 9">
            <a:hlinkClick r:id="rId3"/>
            <a:extLst>
              <a:ext uri="{FF2B5EF4-FFF2-40B4-BE49-F238E27FC236}">
                <a16:creationId xmlns:a16="http://schemas.microsoft.com/office/drawing/2014/main" id="{0A79C350-6DBE-4937-9D4F-A5863359C498}"/>
              </a:ext>
            </a:extLst>
          </p:cNvPr>
          <p:cNvPicPr>
            <a:picLocks noChangeAspect="1"/>
          </p:cNvPicPr>
          <p:nvPr/>
        </p:nvPicPr>
        <p:blipFill rotWithShape="1">
          <a:blip r:embed="rId4" cstate="print"/>
          <a:srcRect l="1790" t="3359" r="1407"/>
          <a:stretch/>
        </p:blipFill>
        <p:spPr>
          <a:xfrm>
            <a:off x="5429412" y="1499160"/>
            <a:ext cx="5724258" cy="3557491"/>
          </a:xfrm>
          <a:prstGeom prst="rect">
            <a:avLst/>
          </a:prstGeom>
        </p:spPr>
      </p:pic>
      <p:sp>
        <p:nvSpPr>
          <p:cNvPr id="12" name="TextBox 11">
            <a:extLst>
              <a:ext uri="{FF2B5EF4-FFF2-40B4-BE49-F238E27FC236}">
                <a16:creationId xmlns:a16="http://schemas.microsoft.com/office/drawing/2014/main" id="{D2520F14-F6B2-46BD-8D8C-D820B2EEA75C}"/>
              </a:ext>
            </a:extLst>
          </p:cNvPr>
          <p:cNvSpPr txBox="1"/>
          <p:nvPr/>
        </p:nvSpPr>
        <p:spPr>
          <a:xfrm>
            <a:off x="5195129" y="5662168"/>
            <a:ext cx="4135067" cy="830997"/>
          </a:xfrm>
          <a:prstGeom prst="rect">
            <a:avLst/>
          </a:prstGeom>
          <a:noFill/>
        </p:spPr>
        <p:txBody>
          <a:bodyPr wrap="square">
            <a:spAutoFit/>
          </a:bodyPr>
          <a:lstStyle/>
          <a:p>
            <a:r>
              <a:rPr lang="en-GB" sz="2400" b="1" dirty="0">
                <a:solidFill>
                  <a:srgbClr val="E43794"/>
                </a:solidFill>
                <a:latin typeface="Avenir" panose="02000503020000020003"/>
              </a:rPr>
              <a:t>*Μόλις 5 λεπτά...κάντε κλικ στην παραπάνω εικόνα!*</a:t>
            </a:r>
            <a:endParaRPr lang="en-GB" b="1" dirty="0">
              <a:solidFill>
                <a:srgbClr val="E43794"/>
              </a:solidFill>
            </a:endParaRPr>
          </a:p>
        </p:txBody>
      </p:sp>
    </p:spTree>
    <p:extLst>
      <p:ext uri="{BB962C8B-B14F-4D97-AF65-F5344CB8AC3E}">
        <p14:creationId xmlns:p14="http://schemas.microsoft.com/office/powerpoint/2010/main" val="381117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59E8C-EEDF-4E9D-A8F2-1A76BBF33002}"/>
              </a:ext>
            </a:extLst>
          </p:cNvPr>
          <p:cNvSpPr/>
          <p:nvPr/>
        </p:nvSpPr>
        <p:spPr>
          <a:xfrm>
            <a:off x="0" y="96609"/>
            <a:ext cx="2083981" cy="631527"/>
          </a:xfrm>
          <a:prstGeom prst="rect">
            <a:avLst/>
          </a:prstGeom>
          <a:solidFill>
            <a:srgbClr val="E43794"/>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59DF40FD-6110-4802-BED2-CDF3C4D396E0}"/>
              </a:ext>
            </a:extLst>
          </p:cNvPr>
          <p:cNvSpPr>
            <a:spLocks noGrp="1"/>
          </p:cNvSpPr>
          <p:nvPr>
            <p:ph type="sldNum" sz="quarter" idx="14"/>
          </p:nvPr>
        </p:nvSpPr>
        <p:spPr/>
        <p:txBody>
          <a:bodyPr/>
          <a:lstStyle/>
          <a:p>
            <a:fld id="{9C527BFA-2C0E-4CEC-B6A5-913A56FEF4B4}" type="slidenum">
              <a:rPr lang="fr-CA" smtClean="0"/>
              <a:pPr/>
              <a:t>11</a:t>
            </a:fld>
            <a:endParaRPr lang="fr-CA" dirty="0"/>
          </a:p>
        </p:txBody>
      </p:sp>
      <p:sp>
        <p:nvSpPr>
          <p:cNvPr id="3" name="Text Placeholder 2">
            <a:extLst>
              <a:ext uri="{FF2B5EF4-FFF2-40B4-BE49-F238E27FC236}">
                <a16:creationId xmlns:a16="http://schemas.microsoft.com/office/drawing/2014/main" id="{FFBE7B1A-AA19-4190-B5AB-40899ADA8E03}"/>
              </a:ext>
            </a:extLst>
          </p:cNvPr>
          <p:cNvSpPr>
            <a:spLocks noGrp="1"/>
          </p:cNvSpPr>
          <p:nvPr>
            <p:ph type="body" sz="quarter" idx="15"/>
          </p:nvPr>
        </p:nvSpPr>
        <p:spPr>
          <a:xfrm>
            <a:off x="2196607" y="96609"/>
            <a:ext cx="8786827" cy="631527"/>
          </a:xfrm>
        </p:spPr>
        <p:txBody>
          <a:bodyPr/>
          <a:lstStyle/>
          <a:p>
            <a:r>
              <a:rPr lang="en-GB" sz="2800" dirty="0"/>
              <a:t>Πρόκληση... Δημιουργήστε έναν λογαριασμό TikTok και ένα βίντεο για τον τόπο πολιτιστικής κληρονομιάς σας!</a:t>
            </a:r>
          </a:p>
        </p:txBody>
      </p:sp>
      <p:sp>
        <p:nvSpPr>
          <p:cNvPr id="4" name="Text Placeholder 3">
            <a:extLst>
              <a:ext uri="{FF2B5EF4-FFF2-40B4-BE49-F238E27FC236}">
                <a16:creationId xmlns:a16="http://schemas.microsoft.com/office/drawing/2014/main" id="{CBC618D5-6B5D-49DA-8FC5-91114E364877}"/>
              </a:ext>
            </a:extLst>
          </p:cNvPr>
          <p:cNvSpPr>
            <a:spLocks noGrp="1"/>
          </p:cNvSpPr>
          <p:nvPr>
            <p:ph type="body" sz="quarter" idx="17"/>
          </p:nvPr>
        </p:nvSpPr>
        <p:spPr>
          <a:xfrm>
            <a:off x="423138" y="1329070"/>
            <a:ext cx="11345727" cy="4797642"/>
          </a:xfrm>
          <a:solidFill>
            <a:srgbClr val="E43794"/>
          </a:solidFill>
        </p:spPr>
        <p:txBody>
          <a:bodyPr/>
          <a:lstStyle/>
          <a:p>
            <a:endParaRPr lang="en-GB" dirty="0"/>
          </a:p>
        </p:txBody>
      </p:sp>
      <p:sp>
        <p:nvSpPr>
          <p:cNvPr id="5" name="Text Placeholder 2">
            <a:extLst>
              <a:ext uri="{FF2B5EF4-FFF2-40B4-BE49-F238E27FC236}">
                <a16:creationId xmlns:a16="http://schemas.microsoft.com/office/drawing/2014/main" id="{A8FD2D2E-468F-402D-A8A2-1E337F339E7F}"/>
              </a:ext>
            </a:extLst>
          </p:cNvPr>
          <p:cNvSpPr txBox="1">
            <a:spLocks/>
          </p:cNvSpPr>
          <p:nvPr/>
        </p:nvSpPr>
        <p:spPr>
          <a:xfrm>
            <a:off x="112626" y="227099"/>
            <a:ext cx="1126066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solidFill>
                  <a:schemeClr val="bg1"/>
                </a:solidFill>
              </a:rPr>
              <a:t>ΑΣΚΗΣΗ</a:t>
            </a:r>
          </a:p>
        </p:txBody>
      </p:sp>
      <p:sp>
        <p:nvSpPr>
          <p:cNvPr id="10" name="TextBox 9">
            <a:extLst>
              <a:ext uri="{FF2B5EF4-FFF2-40B4-BE49-F238E27FC236}">
                <a16:creationId xmlns:a16="http://schemas.microsoft.com/office/drawing/2014/main" id="{90AC7A49-ED9F-4E51-B7E7-7D92CCC278BC}"/>
              </a:ext>
            </a:extLst>
          </p:cNvPr>
          <p:cNvSpPr txBox="1"/>
          <p:nvPr/>
        </p:nvSpPr>
        <p:spPr>
          <a:xfrm>
            <a:off x="548562" y="1493444"/>
            <a:ext cx="4342417" cy="3785652"/>
          </a:xfrm>
          <a:prstGeom prst="rect">
            <a:avLst/>
          </a:prstGeom>
          <a:noFill/>
        </p:spPr>
        <p:txBody>
          <a:bodyPr wrap="square" rtlCol="0">
            <a:spAutoFit/>
          </a:bodyPr>
          <a:lstStyle/>
          <a:p>
            <a:r>
              <a:rPr lang="en-GB" sz="2400" b="1" dirty="0">
                <a:solidFill>
                  <a:schemeClr val="bg1"/>
                </a:solidFill>
              </a:rPr>
              <a:t>Για να δημιουργήσετε έναν λογαριασμό:</a:t>
            </a:r>
          </a:p>
          <a:p>
            <a:r>
              <a:rPr lang="en-GB" sz="2400" dirty="0">
                <a:solidFill>
                  <a:schemeClr val="bg1"/>
                </a:solidFill>
              </a:rPr>
              <a:t>1. Κατεβάστε το TikTok από το Google Play ή το App Store.</a:t>
            </a:r>
          </a:p>
          <a:p>
            <a:r>
              <a:rPr lang="en-GB" sz="2400" dirty="0">
                <a:solidFill>
                  <a:schemeClr val="bg1"/>
                </a:solidFill>
              </a:rPr>
              <a:t>2. Ανοίξτε την εφαρμογή.</a:t>
            </a:r>
          </a:p>
          <a:p>
            <a:r>
              <a:rPr lang="en-GB" sz="2400" dirty="0">
                <a:solidFill>
                  <a:schemeClr val="bg1"/>
                </a:solidFill>
              </a:rPr>
              <a:t>3. Πατήστε Προφίλ κάτω δεξιά.</a:t>
            </a:r>
          </a:p>
          <a:p>
            <a:r>
              <a:rPr lang="en-GB" sz="2400" dirty="0">
                <a:solidFill>
                  <a:schemeClr val="bg1"/>
                </a:solidFill>
              </a:rPr>
              <a:t>4. Επιλέξτε μια μέθοδο εγγραφής - θα χρειαστείτε ένα email ή έναν αριθμό τηλεφώνου για να εγγραφείτε.</a:t>
            </a:r>
          </a:p>
        </p:txBody>
      </p:sp>
      <p:sp>
        <p:nvSpPr>
          <p:cNvPr id="11" name="TextBox 10">
            <a:extLst>
              <a:ext uri="{FF2B5EF4-FFF2-40B4-BE49-F238E27FC236}">
                <a16:creationId xmlns:a16="http://schemas.microsoft.com/office/drawing/2014/main" id="{C6AEF4DD-B5B2-4902-AEE6-86C1AD750BE6}"/>
              </a:ext>
            </a:extLst>
          </p:cNvPr>
          <p:cNvSpPr txBox="1"/>
          <p:nvPr/>
        </p:nvSpPr>
        <p:spPr>
          <a:xfrm>
            <a:off x="5742959" y="1416281"/>
            <a:ext cx="6275375" cy="5262979"/>
          </a:xfrm>
          <a:prstGeom prst="rect">
            <a:avLst/>
          </a:prstGeom>
          <a:noFill/>
        </p:spPr>
        <p:txBody>
          <a:bodyPr wrap="square" rtlCol="0">
            <a:spAutoFit/>
          </a:bodyPr>
          <a:lstStyle/>
          <a:p>
            <a:r>
              <a:rPr lang="en-GB" sz="2400" b="1" dirty="0">
                <a:solidFill>
                  <a:schemeClr val="bg1"/>
                </a:solidFill>
              </a:rPr>
              <a:t>Για να δημιουργήσετε ένα βίντεο:</a:t>
            </a:r>
          </a:p>
          <a:p>
            <a:r>
              <a:rPr lang="en-GB" sz="2400" dirty="0">
                <a:solidFill>
                  <a:schemeClr val="bg1"/>
                </a:solidFill>
              </a:rPr>
              <a:t>1. Πατήστε + στο κάτω μέρος της οθόνης.</a:t>
            </a:r>
          </a:p>
          <a:p>
            <a:r>
              <a:rPr lang="en-GB" sz="2400" dirty="0">
                <a:solidFill>
                  <a:schemeClr val="bg1"/>
                </a:solidFill>
              </a:rPr>
              <a:t>2. Ανεβάστε περιεχόμενο από τη βιβλιοθήκη της συσκευής σας ή χρησιμοποιήστε την κάμερα του TikTok.</a:t>
            </a:r>
          </a:p>
          <a:p>
            <a:r>
              <a:rPr lang="en-GB" sz="2400" dirty="0">
                <a:solidFill>
                  <a:schemeClr val="bg1"/>
                </a:solidFill>
              </a:rPr>
              <a:t>3. Προσθέστε ήχους, εφέ, φίλτρα ή άλλα εργαλεία κάμερας.</a:t>
            </a:r>
          </a:p>
          <a:p>
            <a:r>
              <a:rPr lang="en-GB" sz="2400" dirty="0">
                <a:solidFill>
                  <a:schemeClr val="bg1"/>
                </a:solidFill>
              </a:rPr>
              <a:t>4. Ξεκινήστε το βίντεό σας πατώντας το κουμπί Εγγραφή.</a:t>
            </a:r>
          </a:p>
          <a:p>
            <a:r>
              <a:rPr lang="en-GB" sz="2400" dirty="0">
                <a:solidFill>
                  <a:schemeClr val="bg1"/>
                </a:solidFill>
              </a:rPr>
              <a:t>5. Καταγράψτε το περιεχόμενό σας.</a:t>
            </a:r>
          </a:p>
          <a:p>
            <a:r>
              <a:rPr lang="en-GB" sz="2400" dirty="0">
                <a:solidFill>
                  <a:schemeClr val="bg1"/>
                </a:solidFill>
              </a:rPr>
              <a:t>6. Πατήστε το σημάδι ελέγχου.</a:t>
            </a:r>
          </a:p>
          <a:p>
            <a:r>
              <a:rPr lang="en-GB" sz="2400" dirty="0">
                <a:solidFill>
                  <a:schemeClr val="bg1"/>
                </a:solidFill>
              </a:rPr>
              <a:t>7. Πραγματοποιήστε πρόσθετες επεξεργασίες στη σελίδα δημοσίευσης.</a:t>
            </a:r>
          </a:p>
          <a:p>
            <a:r>
              <a:rPr lang="en-GB" sz="2400" dirty="0">
                <a:solidFill>
                  <a:schemeClr val="bg1"/>
                </a:solidFill>
              </a:rPr>
              <a:t>8. Δημοσιεύστε το βίντεό σας!</a:t>
            </a:r>
          </a:p>
        </p:txBody>
      </p:sp>
    </p:spTree>
    <p:extLst>
      <p:ext uri="{BB962C8B-B14F-4D97-AF65-F5344CB8AC3E}">
        <p14:creationId xmlns:p14="http://schemas.microsoft.com/office/powerpoint/2010/main" val="3297242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a:xfrm>
            <a:off x="-3" y="-389"/>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12</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772120" y="4431277"/>
            <a:ext cx="7251203" cy="631527"/>
          </a:xfrm>
        </p:spPr>
        <p:txBody>
          <a:bodyPr/>
          <a:lstStyle/>
          <a:p>
            <a:r>
              <a:rPr lang="en-GB" sz="4800" dirty="0"/>
              <a:t> Έλλειψη δεξιοτήτων</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2"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212892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D61B3B2-780E-436F-881C-C984B752A289}"/>
              </a:ext>
            </a:extLst>
          </p:cNvPr>
          <p:cNvSpPr/>
          <p:nvPr/>
        </p:nvSpPr>
        <p:spPr>
          <a:xfrm>
            <a:off x="1" y="0"/>
            <a:ext cx="12192000" cy="746470"/>
          </a:xfrm>
          <a:prstGeom prst="rect">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20">
            <a:extLst>
              <a:ext uri="{FF2B5EF4-FFF2-40B4-BE49-F238E27FC236}">
                <a16:creationId xmlns:a16="http://schemas.microsoft.com/office/drawing/2014/main" id="{BECA0379-0801-964E-A127-498347FEB405}"/>
              </a:ext>
            </a:extLst>
          </p:cNvPr>
          <p:cNvSpPr>
            <a:spLocks noGrp="1"/>
          </p:cNvSpPr>
          <p:nvPr>
            <p:ph type="body" sz="quarter" idx="15"/>
          </p:nvPr>
        </p:nvSpPr>
        <p:spPr>
          <a:xfrm>
            <a:off x="-162891" y="151013"/>
            <a:ext cx="12192003" cy="631527"/>
          </a:xfrm>
        </p:spPr>
        <p:txBody>
          <a:bodyPr>
            <a:normAutofit lnSpcReduction="10000"/>
          </a:bodyPr>
          <a:lstStyle/>
          <a:p>
            <a:r>
              <a:rPr lang="en-US" b="0" dirty="0">
                <a:ln w="0"/>
                <a:solidFill>
                  <a:schemeClr val="bg1"/>
                </a:solidFill>
                <a:effectLst>
                  <a:outerShdw blurRad="50800" dist="38100" dir="2700000" algn="tl" rotWithShape="0">
                    <a:prstClr val="black">
                      <a:alpha val="40000"/>
                    </a:prstClr>
                  </a:outerShdw>
                </a:effectLst>
              </a:rPr>
              <a:t>Ελλείψεις βασικών δεξιοτήτων</a:t>
            </a:r>
          </a:p>
        </p:txBody>
      </p:sp>
      <p:sp>
        <p:nvSpPr>
          <p:cNvPr id="22" name="Text Placeholder 21">
            <a:extLst>
              <a:ext uri="{FF2B5EF4-FFF2-40B4-BE49-F238E27FC236}">
                <a16:creationId xmlns:a16="http://schemas.microsoft.com/office/drawing/2014/main" id="{BCD6DE4F-0B97-2143-8293-B5A682467E4C}"/>
              </a:ext>
            </a:extLst>
          </p:cNvPr>
          <p:cNvSpPr>
            <a:spLocks noGrp="1"/>
          </p:cNvSpPr>
          <p:nvPr>
            <p:ph type="body" sz="quarter" idx="17"/>
          </p:nvPr>
        </p:nvSpPr>
        <p:spPr>
          <a:xfrm>
            <a:off x="360455" y="700751"/>
            <a:ext cx="11472959" cy="4571196"/>
          </a:xfrm>
        </p:spPr>
        <p:txBody>
          <a:bodyPr/>
          <a:lstStyle/>
          <a:p>
            <a:pPr algn="just"/>
            <a:r>
              <a:rPr lang="en-GB" sz="2000" dirty="0">
                <a:latin typeface="Avenir"/>
                <a:cs typeface="Poppins"/>
              </a:rPr>
              <a:t>Η πλειονότητα των οργανισμών πολιτιστικής κληρονομιάς </a:t>
            </a:r>
            <a:r>
              <a:rPr lang="en-GB" sz="2000" b="1" dirty="0">
                <a:latin typeface="Avenir"/>
                <a:cs typeface="Poppins"/>
              </a:rPr>
              <a:t>δεν διαθέτει εξειδικευμένο ή γενικό προσωπικό με </a:t>
            </a:r>
            <a:r>
              <a:rPr lang="en-GB" sz="2000" dirty="0">
                <a:latin typeface="Avenir"/>
                <a:cs typeface="Poppins"/>
              </a:rPr>
              <a:t>γνώσεις σε θέματα τεχνολογίας και διαχείρισης ψηφιακών έργων.  Αυτό αποτελεί ένα από τα μεγαλύτερα εμπόδια στην αύξηση του κοινού και των εσόδων. </a:t>
            </a:r>
            <a:endParaRPr lang="en-GB" sz="2000" dirty="0"/>
          </a:p>
          <a:p>
            <a:pPr algn="just"/>
            <a:r>
              <a:rPr lang="en-GB" sz="2000" dirty="0">
                <a:latin typeface="Avenir"/>
                <a:cs typeface="Poppins"/>
              </a:rPr>
              <a:t>Οι οργανισμοί πολιτιστικής κληρονομιάς και οι επιχειρήσεις θα χρειαστούν δεξιότητες στην ψηφιακή επιμέλεια και τη δημιουργία περιεχομένου για τους χρήστες τους. Οι </a:t>
            </a:r>
            <a:r>
              <a:rPr lang="en-GB" sz="2000" b="1" dirty="0">
                <a:latin typeface="Avenir"/>
                <a:cs typeface="Poppins"/>
              </a:rPr>
              <a:t>ψηφιακά καταρτισμένοι, ταλαντούχοι άνθρωποι </a:t>
            </a:r>
            <a:r>
              <a:rPr lang="en-GB" sz="2000" dirty="0">
                <a:latin typeface="Avenir"/>
                <a:cs typeface="Poppins"/>
              </a:rPr>
              <a:t>αποτελούν πλέον ένα βασικό περιουσιακό στοιχείο για τον οργανισμό σας και οι γνώσεις τους είναι εξίσου σημαντικές για την επιτυχία σας όσο και η τεχνογνωσία της πολιτιστικής κληρονομιάς που εκτιμάτε και συσσωρεύετε</a:t>
            </a:r>
          </a:p>
          <a:p>
            <a:pPr algn="just"/>
            <a:endParaRPr lang="en-GB" sz="2000" dirty="0"/>
          </a:p>
          <a:p>
            <a:pPr algn="just"/>
            <a:r>
              <a:rPr lang="en-GB" sz="2000" dirty="0">
                <a:latin typeface="Avenir"/>
                <a:cs typeface="Poppins"/>
              </a:rPr>
              <a:t>Τα τρία πιο </a:t>
            </a:r>
            <a:r>
              <a:rPr lang="en-GB" sz="2000" b="1" u="sng" dirty="0">
                <a:ln w="3175">
                  <a:noFill/>
                </a:ln>
                <a:solidFill>
                  <a:schemeClr val="bg2">
                    <a:lumMod val="50000"/>
                  </a:schemeClr>
                </a:solidFill>
                <a:effectLst>
                  <a:outerShdw blurRad="50800" dist="38100" dir="2700000" algn="tl" rotWithShape="0">
                    <a:prstClr val="black">
                      <a:alpha val="40000"/>
                    </a:prstClr>
                  </a:outerShdw>
                </a:effectLst>
                <a:latin typeface="Avenir"/>
                <a:cs typeface="Poppins"/>
              </a:rPr>
              <a:t>συνηθισμένα κενά δεξιοτήτων </a:t>
            </a:r>
            <a:r>
              <a:rPr lang="en-GB" sz="2000" dirty="0">
                <a:latin typeface="Avenir"/>
                <a:cs typeface="Poppins"/>
              </a:rPr>
              <a:t>είναι:</a:t>
            </a:r>
          </a:p>
          <a:p>
            <a:pPr marL="342900" indent="-342900" algn="just">
              <a:buFont typeface="Arial" panose="020B0604020202020204" pitchFamily="34" charset="0"/>
              <a:buChar char="•"/>
            </a:pPr>
            <a:r>
              <a:rPr lang="en-GB" sz="2000" dirty="0">
                <a:latin typeface="Avenir"/>
                <a:cs typeface="Poppins"/>
              </a:rPr>
              <a:t>Σχεδιασμός εμπειρίας </a:t>
            </a:r>
            <a:endParaRPr lang="en-GB" sz="2000" dirty="0"/>
          </a:p>
          <a:p>
            <a:pPr marL="342900" indent="-342900" algn="just">
              <a:buFont typeface="Arial" panose="020B0604020202020204" pitchFamily="34" charset="0"/>
              <a:buChar char="•"/>
            </a:pPr>
            <a:r>
              <a:rPr lang="en-GB" sz="2000" dirty="0">
                <a:latin typeface="Avenir"/>
                <a:cs typeface="Poppins"/>
              </a:rPr>
              <a:t>Διαχείριση έργων </a:t>
            </a:r>
            <a:endParaRPr lang="en-GB" sz="2000" dirty="0"/>
          </a:p>
          <a:p>
            <a:pPr marL="342900" indent="-342900" algn="just">
              <a:buFont typeface="Arial" panose="020B0604020202020204" pitchFamily="34" charset="0"/>
              <a:buChar char="•"/>
            </a:pPr>
            <a:r>
              <a:rPr lang="en-GB" sz="2000" dirty="0">
                <a:latin typeface="Avenir"/>
                <a:cs typeface="Poppins"/>
              </a:rPr>
              <a:t>Εφαρμογή της ψηφιακής τεχνολογίας </a:t>
            </a:r>
            <a:endParaRPr lang="en-GB" sz="2000" dirty="0"/>
          </a:p>
          <a:p>
            <a:pPr algn="just"/>
            <a:endParaRPr lang="en-GB" sz="1400" dirty="0"/>
          </a:p>
          <a:p>
            <a:endParaRPr lang="en-GB" sz="1800" dirty="0"/>
          </a:p>
        </p:txBody>
      </p:sp>
      <p:pic>
        <p:nvPicPr>
          <p:cNvPr id="32" name="Picture Placeholder 31" descr="A person's hands on a computer&#10;&#10;Description automatically generated with medium confidence">
            <a:extLst>
              <a:ext uri="{FF2B5EF4-FFF2-40B4-BE49-F238E27FC236}">
                <a16:creationId xmlns:a16="http://schemas.microsoft.com/office/drawing/2014/main" id="{E35AF989-6AF4-4C46-8A39-F3DAD41257AD}"/>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802" r="1802"/>
          <a:stretch>
            <a:fillRect/>
          </a:stretch>
        </p:blipFill>
        <p:spPr>
          <a:xfrm>
            <a:off x="2474260" y="5271947"/>
            <a:ext cx="2527699" cy="1586052"/>
          </a:xfrm>
        </p:spPr>
      </p:pic>
      <p:pic>
        <p:nvPicPr>
          <p:cNvPr id="23" name="Picture Placeholder 22" descr="A picture containing outdoor, sunset, standing, clouds&#10;&#10;Description automatically generated">
            <a:extLst>
              <a:ext uri="{FF2B5EF4-FFF2-40B4-BE49-F238E27FC236}">
                <a16:creationId xmlns:a16="http://schemas.microsoft.com/office/drawing/2014/main" id="{807C9A52-0B83-434B-9E3A-0EEEA5974610}"/>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8651" t="5490" r="8651" b="29412"/>
          <a:stretch/>
        </p:blipFill>
        <p:spPr>
          <a:xfrm>
            <a:off x="9717741" y="5031287"/>
            <a:ext cx="2474259" cy="1826712"/>
          </a:xfrm>
        </p:spPr>
      </p:pic>
      <p:pic>
        <p:nvPicPr>
          <p:cNvPr id="29" name="Picture Placeholder 28" descr="A picture containing text&#10;&#10;Description automatically generated">
            <a:extLst>
              <a:ext uri="{FF2B5EF4-FFF2-40B4-BE49-F238E27FC236}">
                <a16:creationId xmlns:a16="http://schemas.microsoft.com/office/drawing/2014/main" id="{BFFFFF2B-179B-413F-9950-D3C8CCA8185F}"/>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t="24722" b="21031"/>
          <a:stretch/>
        </p:blipFill>
        <p:spPr>
          <a:xfrm>
            <a:off x="1" y="5029201"/>
            <a:ext cx="2474259" cy="1828799"/>
          </a:xfrm>
        </p:spPr>
      </p:pic>
      <p:pic>
        <p:nvPicPr>
          <p:cNvPr id="35" name="Picture Placeholder 31">
            <a:extLst>
              <a:ext uri="{FF2B5EF4-FFF2-40B4-BE49-F238E27FC236}">
                <a16:creationId xmlns:a16="http://schemas.microsoft.com/office/drawing/2014/main" id="{3729AF29-0D12-4491-920D-6B241647EE00}"/>
              </a:ext>
            </a:extLst>
          </p:cNvPr>
          <p:cNvPicPr>
            <a:picLocks noChangeAspect="1"/>
          </p:cNvPicPr>
          <p:nvPr/>
        </p:nvPicPr>
        <p:blipFill>
          <a:blip r:embed="rId5" cstate="print">
            <a:extLst>
              <a:ext uri="{28A0092B-C50C-407E-A947-70E740481C1C}">
                <a14:useLocalDpi xmlns:a14="http://schemas.microsoft.com/office/drawing/2010/main" val="0"/>
              </a:ext>
            </a:extLst>
          </a:blip>
          <a:srcRect l="1776" r="1776"/>
          <a:stretch/>
        </p:blipFill>
        <p:spPr>
          <a:xfrm>
            <a:off x="7408600" y="5271947"/>
            <a:ext cx="2527697" cy="158605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pic>
      <p:pic>
        <p:nvPicPr>
          <p:cNvPr id="36" name="Picture Placeholder 31">
            <a:extLst>
              <a:ext uri="{FF2B5EF4-FFF2-40B4-BE49-F238E27FC236}">
                <a16:creationId xmlns:a16="http://schemas.microsoft.com/office/drawing/2014/main" id="{451D7630-AED0-4F33-A087-84D7DFDDA224}"/>
              </a:ext>
            </a:extLst>
          </p:cNvPr>
          <p:cNvPicPr>
            <a:picLocks noChangeAspect="1"/>
          </p:cNvPicPr>
          <p:nvPr/>
        </p:nvPicPr>
        <p:blipFill>
          <a:blip r:embed="rId6" cstate="print">
            <a:extLst>
              <a:ext uri="{28A0092B-C50C-407E-A947-70E740481C1C}">
                <a14:useLocalDpi xmlns:a14="http://schemas.microsoft.com/office/drawing/2010/main" val="0"/>
              </a:ext>
            </a:extLst>
          </a:blip>
          <a:srcRect l="1789" r="1789"/>
          <a:stretch/>
        </p:blipFill>
        <p:spPr>
          <a:xfrm>
            <a:off x="4948519" y="5271946"/>
            <a:ext cx="2527699" cy="1586053"/>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pic>
    </p:spTree>
    <p:extLst>
      <p:ext uri="{BB962C8B-B14F-4D97-AF65-F5344CB8AC3E}">
        <p14:creationId xmlns:p14="http://schemas.microsoft.com/office/powerpoint/2010/main" val="23718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2A06F3-CE9D-40A0-8423-B65EED396260}"/>
              </a:ext>
            </a:extLst>
          </p:cNvPr>
          <p:cNvSpPr>
            <a:spLocks noGrp="1"/>
          </p:cNvSpPr>
          <p:nvPr>
            <p:ph type="sldNum" sz="quarter" idx="14"/>
          </p:nvPr>
        </p:nvSpPr>
        <p:spPr/>
        <p:txBody>
          <a:bodyPr/>
          <a:lstStyle/>
          <a:p>
            <a:fld id="{9C527BFA-2C0E-4CEC-B6A5-913A56FEF4B4}" type="slidenum">
              <a:rPr lang="fr-CA" dirty="0" smtClean="0"/>
              <a:pPr/>
              <a:t>14</a:t>
            </a:fld>
            <a:endParaRPr lang="fr-CA" dirty="0"/>
          </a:p>
        </p:txBody>
      </p:sp>
      <p:sp>
        <p:nvSpPr>
          <p:cNvPr id="3" name="Text Placeholder 2">
            <a:extLst>
              <a:ext uri="{FF2B5EF4-FFF2-40B4-BE49-F238E27FC236}">
                <a16:creationId xmlns:a16="http://schemas.microsoft.com/office/drawing/2014/main" id="{8910B6A5-F02A-471A-A556-8DC831C11871}"/>
              </a:ext>
            </a:extLst>
          </p:cNvPr>
          <p:cNvSpPr>
            <a:spLocks noGrp="1"/>
          </p:cNvSpPr>
          <p:nvPr>
            <p:ph type="body" sz="quarter" idx="18"/>
          </p:nvPr>
        </p:nvSpPr>
        <p:spPr>
          <a:xfrm rot="424823">
            <a:off x="0" y="2138605"/>
            <a:ext cx="3885557" cy="558212"/>
          </a:xfrm>
        </p:spPr>
        <p:txBody>
          <a:bodyPr/>
          <a:lstStyle/>
          <a:p>
            <a:r>
              <a:rPr lang="en-GB" sz="2800" b="1" dirty="0"/>
              <a:t>Εμπειρί</a:t>
            </a:r>
            <a:r>
              <a:rPr lang="en-GB" sz="2800" b="1" dirty="0">
                <a:solidFill>
                  <a:srgbClr val="E43794"/>
                </a:solidFill>
              </a:rPr>
              <a:t>α </a:t>
            </a:r>
            <a:endParaRPr lang="en-GB" dirty="0"/>
          </a:p>
        </p:txBody>
      </p:sp>
      <p:sp>
        <p:nvSpPr>
          <p:cNvPr id="4" name="Text Placeholder 3">
            <a:extLst>
              <a:ext uri="{FF2B5EF4-FFF2-40B4-BE49-F238E27FC236}">
                <a16:creationId xmlns:a16="http://schemas.microsoft.com/office/drawing/2014/main" id="{C97067CA-607E-44CF-B6F5-CCBA9AC0FE25}"/>
              </a:ext>
            </a:extLst>
          </p:cNvPr>
          <p:cNvSpPr>
            <a:spLocks noGrp="1"/>
          </p:cNvSpPr>
          <p:nvPr>
            <p:ph type="body" sz="quarter" idx="19"/>
          </p:nvPr>
        </p:nvSpPr>
        <p:spPr>
          <a:xfrm rot="517846">
            <a:off x="19588" y="4167486"/>
            <a:ext cx="3885557" cy="558212"/>
          </a:xfrm>
        </p:spPr>
        <p:txBody>
          <a:bodyPr/>
          <a:lstStyle/>
          <a:p>
            <a:r>
              <a:rPr lang="en-GB" dirty="0"/>
              <a:t>Σχεδιασμός </a:t>
            </a:r>
          </a:p>
        </p:txBody>
      </p:sp>
      <p:sp>
        <p:nvSpPr>
          <p:cNvPr id="6" name="Text Placeholder 5">
            <a:extLst>
              <a:ext uri="{FF2B5EF4-FFF2-40B4-BE49-F238E27FC236}">
                <a16:creationId xmlns:a16="http://schemas.microsoft.com/office/drawing/2014/main" id="{62E32EB5-0DB0-47C7-8C1B-A59DD55F3AF0}"/>
              </a:ext>
            </a:extLst>
          </p:cNvPr>
          <p:cNvSpPr>
            <a:spLocks noGrp="1"/>
          </p:cNvSpPr>
          <p:nvPr>
            <p:ph type="body" sz="quarter" idx="16"/>
          </p:nvPr>
        </p:nvSpPr>
        <p:spPr>
          <a:xfrm>
            <a:off x="3780185" y="946000"/>
            <a:ext cx="8145116" cy="5200254"/>
          </a:xfrm>
        </p:spPr>
        <p:txBody>
          <a:bodyPr/>
          <a:lstStyle/>
          <a:p>
            <a:pPr algn="just"/>
            <a:r>
              <a:rPr lang="en-GB" sz="2000" b="0" dirty="0">
                <a:latin typeface="Avenir"/>
                <a:cs typeface="Poppins"/>
              </a:rPr>
              <a:t>Κάθε ίδρυμα πολιτιστικής κληρονομιάς έχει τη δική του εσωτερική κουλτούρα. Συχνά αυτή δεν ευθυγραμμίζεται με την τουριστική προσφορά που υπάρχει στην τοπική κοινωνία. </a:t>
            </a:r>
            <a:endParaRPr lang="en-GB" sz="2000" b="0" dirty="0"/>
          </a:p>
          <a:p>
            <a:pPr marL="342900" indent="-342900" algn="just">
              <a:buFont typeface="Arial" panose="020B0604020202020204" pitchFamily="34" charset="0"/>
              <a:buChar char="•"/>
            </a:pPr>
            <a:endParaRPr lang="en-GB" sz="900" b="0" dirty="0"/>
          </a:p>
          <a:p>
            <a:pPr algn="just"/>
            <a:r>
              <a:rPr lang="en-GB" sz="2000" b="0" dirty="0">
                <a:latin typeface="Avenir"/>
                <a:cs typeface="Poppins"/>
              </a:rPr>
              <a:t>Ο γενικός στόχος κάθε επιτυχημένου τουριστικού προϊόντος είναι να προσφέρει στον επισκέπτη μια εμπειρία υψηλής αξίας, και αυτό περιλαμβάνει και τους επισκέπτες της πολιτιστικής κληρονομιάς. </a:t>
            </a:r>
            <a:endParaRPr lang="en-GB" sz="2000" b="0" dirty="0"/>
          </a:p>
          <a:p>
            <a:pPr marL="342900" indent="-342900" algn="just">
              <a:buFont typeface="Arial" panose="020B0604020202020204" pitchFamily="34" charset="0"/>
              <a:buChar char="•"/>
            </a:pPr>
            <a:endParaRPr lang="en-GB" sz="900" b="0" dirty="0"/>
          </a:p>
          <a:p>
            <a:pPr algn="just"/>
            <a:r>
              <a:rPr lang="en-GB" sz="2000" b="0" dirty="0">
                <a:latin typeface="Avenir"/>
                <a:cs typeface="Poppins"/>
              </a:rPr>
              <a:t>Οι σημερινοί επισκέπτες χρησιμοποιούν άνετα τις σύγχρονες τεχνολογίες (π.χ. ακουστικά VR, εφαρμογές) και απαιτούν μια αξέχαστη εμπειρία. </a:t>
            </a:r>
            <a:r>
              <a:rPr lang="en-GB" sz="2000" dirty="0">
                <a:solidFill>
                  <a:srgbClr val="E43794"/>
                </a:solidFill>
                <a:latin typeface="Avenir"/>
                <a:cs typeface="Poppins"/>
              </a:rPr>
              <a:t>Ο σχεδιασμός εμπειρίας είναι μια νέα προσέγγιση που παρέχει προϊόντα και υπηρεσίες με έμφαση στην ποιότητα της εμπειρίας του χρήστη. </a:t>
            </a:r>
            <a:endParaRPr lang="en-GB" sz="2000" dirty="0">
              <a:solidFill>
                <a:srgbClr val="E43794"/>
              </a:solidFill>
            </a:endParaRPr>
          </a:p>
          <a:p>
            <a:pPr algn="just"/>
            <a:endParaRPr lang="en-GB" sz="900" b="0" dirty="0"/>
          </a:p>
          <a:p>
            <a:pPr algn="just"/>
            <a:r>
              <a:rPr lang="en-GB" sz="2000" b="0" dirty="0">
                <a:latin typeface="Avenir"/>
                <a:cs typeface="Poppins"/>
              </a:rPr>
              <a:t>Οι βασικοί ενδιαφερόμενοι σε έναν τόπο/προορισμό πρέπει να συνδεθούν και να συνεργαστούν κατά τη διαδικασία σχεδιασμού. Συγκέντρωση διαφορετικών δεξιοτήτων και ταλέντων - Με ποιον μπορείτε να συνεργαστείτε για να ενισχύσετε την ιδέα σας;</a:t>
            </a:r>
          </a:p>
          <a:p>
            <a:endParaRPr lang="en-GB" sz="2000" dirty="0"/>
          </a:p>
        </p:txBody>
      </p:sp>
    </p:spTree>
    <p:extLst>
      <p:ext uri="{BB962C8B-B14F-4D97-AF65-F5344CB8AC3E}">
        <p14:creationId xmlns:p14="http://schemas.microsoft.com/office/powerpoint/2010/main" val="346086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2CD5CA-ED8C-47E4-81F1-BF3AAA3706B9}"/>
              </a:ext>
            </a:extLst>
          </p:cNvPr>
          <p:cNvSpPr>
            <a:spLocks noGrp="1"/>
          </p:cNvSpPr>
          <p:nvPr>
            <p:ph type="sldNum" sz="quarter" idx="14"/>
          </p:nvPr>
        </p:nvSpPr>
        <p:spPr/>
        <p:txBody>
          <a:bodyPr/>
          <a:lstStyle/>
          <a:p>
            <a:fld id="{9C527BFA-2C0E-4CEC-B6A5-913A56FEF4B4}" type="slidenum">
              <a:rPr lang="fr-CA" dirty="0" smtClean="0"/>
              <a:pPr/>
              <a:t>15</a:t>
            </a:fld>
            <a:endParaRPr lang="fr-CA" dirty="0"/>
          </a:p>
        </p:txBody>
      </p:sp>
      <p:sp>
        <p:nvSpPr>
          <p:cNvPr id="3" name="Text Placeholder 2">
            <a:extLst>
              <a:ext uri="{FF2B5EF4-FFF2-40B4-BE49-F238E27FC236}">
                <a16:creationId xmlns:a16="http://schemas.microsoft.com/office/drawing/2014/main" id="{AF9B33DF-C95D-4521-98C9-DF70F5C442CE}"/>
              </a:ext>
            </a:extLst>
          </p:cNvPr>
          <p:cNvSpPr>
            <a:spLocks noGrp="1"/>
          </p:cNvSpPr>
          <p:nvPr>
            <p:ph type="body" sz="quarter" idx="18"/>
          </p:nvPr>
        </p:nvSpPr>
        <p:spPr>
          <a:xfrm>
            <a:off x="465667" y="184776"/>
            <a:ext cx="11260668" cy="595155"/>
          </a:xfrm>
        </p:spPr>
        <p:txBody>
          <a:bodyPr/>
          <a:lstStyle/>
          <a:p>
            <a:pPr algn="ctr"/>
            <a:r>
              <a:rPr lang="en-GB" dirty="0"/>
              <a:t>Διαχείριση έργων </a:t>
            </a:r>
          </a:p>
        </p:txBody>
      </p:sp>
      <p:sp>
        <p:nvSpPr>
          <p:cNvPr id="4" name="Text Placeholder 3">
            <a:extLst>
              <a:ext uri="{FF2B5EF4-FFF2-40B4-BE49-F238E27FC236}">
                <a16:creationId xmlns:a16="http://schemas.microsoft.com/office/drawing/2014/main" id="{C3E03B8F-EBC2-4A27-A004-AD38F536B1E7}"/>
              </a:ext>
            </a:extLst>
          </p:cNvPr>
          <p:cNvSpPr>
            <a:spLocks noGrp="1"/>
          </p:cNvSpPr>
          <p:nvPr>
            <p:ph type="body" sz="quarter" idx="19"/>
          </p:nvPr>
        </p:nvSpPr>
        <p:spPr>
          <a:xfrm>
            <a:off x="618065" y="1114423"/>
            <a:ext cx="11260667" cy="5446379"/>
          </a:xfrm>
        </p:spPr>
        <p:txBody>
          <a:bodyPr/>
          <a:lstStyle/>
          <a:p>
            <a:r>
              <a:rPr lang="en-GB" sz="2000" b="0" dirty="0">
                <a:latin typeface="Avenir"/>
                <a:cs typeface="Poppins"/>
              </a:rPr>
              <a:t>Οι περισσότεροι οικονομικοί πόροι για δραστηριότητες Ε&amp;Α παρέχονται από την εθνική και κοινοτική χρηματοδότηση έργων. Αυτό καθιστά </a:t>
            </a:r>
            <a:r>
              <a:rPr lang="en-GB" sz="2000" b="1" dirty="0">
                <a:solidFill>
                  <a:srgbClr val="E43794"/>
                </a:solidFill>
                <a:latin typeface="Avenir"/>
                <a:cs typeface="Poppins"/>
              </a:rPr>
              <a:t>την επαγγελματική διαχείριση ψηφιακών έργων </a:t>
            </a:r>
            <a:r>
              <a:rPr lang="en-GB" sz="2000" b="0" dirty="0">
                <a:latin typeface="Avenir"/>
                <a:cs typeface="Poppins"/>
              </a:rPr>
              <a:t>μια από τις </a:t>
            </a:r>
            <a:r>
              <a:rPr lang="en-GB" sz="2000" b="1" dirty="0">
                <a:solidFill>
                  <a:srgbClr val="E43794"/>
                </a:solidFill>
                <a:latin typeface="Avenir"/>
                <a:cs typeface="Poppins"/>
              </a:rPr>
              <a:t>βασικές απαιτήσεις που </a:t>
            </a:r>
            <a:r>
              <a:rPr lang="en-GB" sz="2000" b="0" dirty="0">
                <a:latin typeface="Avenir"/>
                <a:cs typeface="Poppins"/>
              </a:rPr>
              <a:t>πρέπει να έχει κάθε ίδρυμα πολιτιστικής κληρονομιάς.</a:t>
            </a:r>
            <a:r>
              <a:rPr lang="en-GB" sz="2000" dirty="0">
                <a:latin typeface="Avenir"/>
                <a:cs typeface="Poppins"/>
              </a:rPr>
              <a:t> </a:t>
            </a:r>
            <a:endParaRPr lang="en-GB" sz="2000" b="0" dirty="0"/>
          </a:p>
          <a:p>
            <a:endParaRPr lang="en-GB" sz="900" dirty="0"/>
          </a:p>
          <a:p>
            <a:r>
              <a:rPr lang="en-GB" sz="2000" b="0" dirty="0">
                <a:latin typeface="Avenir"/>
                <a:cs typeface="Poppins"/>
              </a:rPr>
              <a:t>Ο καλά καταρτισμένος και έμπειρος διαχειριστής έργου θα επιβλέπει κάθε βήμα της διαδικασίας ψηφιοποίησης, όπως:</a:t>
            </a:r>
          </a:p>
          <a:p>
            <a:pPr marL="342900" indent="-342900">
              <a:buFont typeface="Arial" panose="020B0604020202020204" pitchFamily="34" charset="0"/>
              <a:buChar char="•"/>
            </a:pPr>
            <a:r>
              <a:rPr lang="en-GB" sz="2000" b="1" dirty="0">
                <a:solidFill>
                  <a:srgbClr val="70A8AF"/>
                </a:solidFill>
                <a:latin typeface="Avenir"/>
                <a:cs typeface="Poppins"/>
              </a:rPr>
              <a:t>ενδυνάμωση των εσωτερικών ανθρώπινων πόρων</a:t>
            </a:r>
          </a:p>
          <a:p>
            <a:pPr marL="342900" indent="-342900">
              <a:buFont typeface="Arial" panose="020B0604020202020204" pitchFamily="34" charset="0"/>
              <a:buChar char="•"/>
            </a:pPr>
            <a:r>
              <a:rPr lang="en-GB" sz="2000" b="1" dirty="0">
                <a:solidFill>
                  <a:srgbClr val="70A8AF"/>
                </a:solidFill>
                <a:latin typeface="Avenir"/>
                <a:cs typeface="Poppins"/>
              </a:rPr>
              <a:t>διαχείριση εξωτερικών εμπειρογνωμόνων</a:t>
            </a:r>
          </a:p>
          <a:p>
            <a:pPr marL="342900" indent="-342900">
              <a:buFont typeface="Arial" panose="020B0604020202020204" pitchFamily="34" charset="0"/>
              <a:buChar char="•"/>
            </a:pPr>
            <a:r>
              <a:rPr lang="en-GB" sz="2000" b="1" dirty="0">
                <a:solidFill>
                  <a:srgbClr val="70A8AF"/>
                </a:solidFill>
                <a:latin typeface="Avenir"/>
                <a:cs typeface="Poppins"/>
              </a:rPr>
              <a:t>παρακολούθηση των δαπανών</a:t>
            </a:r>
          </a:p>
          <a:p>
            <a:pPr marL="342900" indent="-342900">
              <a:buFont typeface="Arial" panose="020B0604020202020204" pitchFamily="34" charset="0"/>
              <a:buChar char="•"/>
            </a:pPr>
            <a:r>
              <a:rPr lang="en-GB" sz="2000" b="1" dirty="0">
                <a:solidFill>
                  <a:srgbClr val="70A8AF"/>
                </a:solidFill>
                <a:latin typeface="Avenir"/>
                <a:cs typeface="Poppins"/>
              </a:rPr>
              <a:t>αγορά και ενσωμάτωση νέου εξοπλισμού </a:t>
            </a:r>
            <a:endParaRPr lang="en-GB" sz="2000" b="1" dirty="0">
              <a:solidFill>
                <a:srgbClr val="70A8AF"/>
              </a:solidFill>
            </a:endParaRPr>
          </a:p>
          <a:p>
            <a:pPr marL="342900" indent="-342900">
              <a:buFont typeface="Arial" panose="020B0604020202020204" pitchFamily="34" charset="0"/>
              <a:buChar char="•"/>
            </a:pPr>
            <a:r>
              <a:rPr lang="en-GB" sz="2000" b="1" dirty="0">
                <a:solidFill>
                  <a:srgbClr val="70A8AF"/>
                </a:solidFill>
                <a:latin typeface="Avenir"/>
                <a:cs typeface="Poppins"/>
              </a:rPr>
              <a:t>δημιουργώντας μια πορεία προς τη βιωσιμότητα</a:t>
            </a:r>
          </a:p>
          <a:p>
            <a:pPr marL="342900" indent="-342900">
              <a:buFont typeface="Arial" panose="020B0604020202020204" pitchFamily="34" charset="0"/>
              <a:buChar char="•"/>
            </a:pPr>
            <a:endParaRPr lang="en-US" sz="900" b="0" dirty="0"/>
          </a:p>
          <a:p>
            <a:r>
              <a:rPr lang="en-GB" sz="2000" b="0" dirty="0">
                <a:latin typeface="Avenir"/>
                <a:cs typeface="Poppins"/>
              </a:rPr>
              <a:t>Υπάρχουν </a:t>
            </a:r>
            <a:r>
              <a:rPr lang="en-GB" sz="2000" b="1" dirty="0">
                <a:solidFill>
                  <a:srgbClr val="E43794"/>
                </a:solidFill>
                <a:latin typeface="Avenir"/>
                <a:cs typeface="Poppins"/>
              </a:rPr>
              <a:t>δύο τρόποι </a:t>
            </a:r>
            <a:r>
              <a:rPr lang="en-GB" sz="2000" b="0" dirty="0">
                <a:latin typeface="Avenir"/>
                <a:cs typeface="Poppins"/>
              </a:rPr>
              <a:t>για τη βελτίωση των δεξιοτήτων διαχείρισης έργων, η </a:t>
            </a:r>
            <a:r>
              <a:rPr lang="en-GB" sz="2000" b="1" dirty="0">
                <a:solidFill>
                  <a:srgbClr val="E43794"/>
                </a:solidFill>
                <a:latin typeface="Avenir"/>
                <a:cs typeface="Poppins"/>
              </a:rPr>
              <a:t>παροχή πρόσθετης κατάρτισης για το εσωτερικό προσωπικό ή η πρόσληψη ενός έμπειρου διαχειριστή έργων εντός ή εκτός της επιχείρησης. </a:t>
            </a:r>
            <a:r>
              <a:rPr lang="en-GB" sz="2000" b="0" dirty="0">
                <a:latin typeface="Avenir"/>
                <a:cs typeface="Poppins"/>
              </a:rPr>
              <a:t>Αυτές οι επιλογές έχουν τα πλεονεκτήματα και τα μειονεκτήματά τους, τα οποία πρέπει να ληφθούν υπόψη στη διαδικασία σχεδιασμού σας.</a:t>
            </a:r>
          </a:p>
          <a:p>
            <a:endParaRPr lang="en-GB" sz="2000" dirty="0"/>
          </a:p>
        </p:txBody>
      </p:sp>
    </p:spTree>
    <p:extLst>
      <p:ext uri="{BB962C8B-B14F-4D97-AF65-F5344CB8AC3E}">
        <p14:creationId xmlns:p14="http://schemas.microsoft.com/office/powerpoint/2010/main" val="1756589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700" dirty="0"/>
          </a:p>
        </p:txBody>
      </p:sp>
      <p:sp>
        <p:nvSpPr>
          <p:cNvPr id="2" name="Slide Number Placeholder 1">
            <a:extLst>
              <a:ext uri="{FF2B5EF4-FFF2-40B4-BE49-F238E27FC236}">
                <a16:creationId xmlns:a16="http://schemas.microsoft.com/office/drawing/2014/main" id="{CF2ED5BC-81E6-4281-AF87-8ACFD0ED57A9}"/>
              </a:ext>
            </a:extLst>
          </p:cNvPr>
          <p:cNvSpPr>
            <a:spLocks noGrp="1"/>
          </p:cNvSpPr>
          <p:nvPr>
            <p:ph type="sldNum" sz="quarter" idx="16"/>
          </p:nvPr>
        </p:nvSpPr>
        <p:spPr/>
        <p:txBody>
          <a:bodyPr/>
          <a:lstStyle/>
          <a:p>
            <a:fld id="{9C527BFA-2C0E-4CEC-B6A5-913A56FEF4B4}" type="slidenum">
              <a:rPr lang="fr-CA" dirty="0" smtClean="0"/>
              <a:pPr/>
              <a:t>16</a:t>
            </a:fld>
            <a:endParaRPr lang="fr-CA" dirty="0"/>
          </a:p>
        </p:txBody>
      </p:sp>
      <p:sp>
        <p:nvSpPr>
          <p:cNvPr id="11" name="Text Placeholder 10">
            <a:extLst>
              <a:ext uri="{FF2B5EF4-FFF2-40B4-BE49-F238E27FC236}">
                <a16:creationId xmlns:a16="http://schemas.microsoft.com/office/drawing/2014/main" id="{41F84AC2-230C-6B43-8D54-A9435E185C86}"/>
              </a:ext>
            </a:extLst>
          </p:cNvPr>
          <p:cNvSpPr>
            <a:spLocks noGrp="1"/>
          </p:cNvSpPr>
          <p:nvPr>
            <p:ph type="body" sz="quarter" idx="17"/>
          </p:nvPr>
        </p:nvSpPr>
        <p:spPr>
          <a:xfrm>
            <a:off x="348970" y="2384110"/>
            <a:ext cx="11138183" cy="3852492"/>
          </a:xfrm>
        </p:spPr>
        <p:txBody>
          <a:bodyPr numCol="1"/>
          <a:lstStyle/>
          <a:p>
            <a:pPr marL="342900" indent="-342900" algn="just">
              <a:buFont typeface="Arial" panose="020B0604020202020204" pitchFamily="34" charset="0"/>
              <a:buChar char="•"/>
            </a:pPr>
            <a:r>
              <a:rPr lang="en-GB" sz="2000" dirty="0">
                <a:latin typeface="Avenir"/>
                <a:cs typeface="Poppins"/>
              </a:rPr>
              <a:t>Η πανδημία επιβεβαίωσε ότι οι παλαιότεροι τρόποι εργασίας είναι ξεπερασμένοι και ότι ο ψηφιακός μετασχηματισμός </a:t>
            </a:r>
            <a:r>
              <a:rPr lang="en-GB" sz="2000" b="1" dirty="0">
                <a:solidFill>
                  <a:srgbClr val="70A8AF"/>
                </a:solidFill>
                <a:latin typeface="Avenir"/>
                <a:cs typeface="Poppins"/>
              </a:rPr>
              <a:t>επιταχύνει και εξαπλώνει την ανάπτυξη </a:t>
            </a:r>
            <a:r>
              <a:rPr lang="en-GB" sz="2000" dirty="0">
                <a:latin typeface="Avenir"/>
                <a:cs typeface="Poppins"/>
              </a:rPr>
              <a:t>του οργανισμού. </a:t>
            </a:r>
            <a:endParaRPr lang="en-GB" sz="2000" dirty="0"/>
          </a:p>
          <a:p>
            <a:pPr marL="342900" indent="-342900" algn="just">
              <a:buFont typeface="Arial" panose="020B0604020202020204" pitchFamily="34" charset="0"/>
              <a:buChar char="•"/>
            </a:pPr>
            <a:r>
              <a:rPr lang="en-GB" sz="2000" dirty="0">
                <a:latin typeface="Avenir"/>
                <a:cs typeface="Poppins"/>
              </a:rPr>
              <a:t>Με τις τεχνολογικές δεξιότητες να είναι ελάχιστες στους περισσότερους οργανισμούς πολιτιστικής κληρονομιάς, θα είναι απαραίτητο να </a:t>
            </a:r>
            <a:r>
              <a:rPr lang="en-GB" sz="2000" b="1" dirty="0">
                <a:solidFill>
                  <a:srgbClr val="70A8AF"/>
                </a:solidFill>
                <a:latin typeface="Avenir"/>
                <a:cs typeface="Poppins"/>
              </a:rPr>
              <a:t>ανοίξετε και να συνδεθείτε </a:t>
            </a:r>
            <a:r>
              <a:rPr lang="en-GB" sz="2000" dirty="0">
                <a:latin typeface="Avenir"/>
                <a:cs typeface="Poppins"/>
              </a:rPr>
              <a:t>με ειδικούς πληροφορικής με γνώσεις και εμπειρία στον προηγμένο εξοπλισμό που μπορεί να αξιοποιήσει στο έπακρο την προσφορά των επισκεπτών σας. </a:t>
            </a:r>
            <a:endParaRPr lang="en-GB" sz="2000" dirty="0"/>
          </a:p>
          <a:p>
            <a:pPr marL="342900" indent="-342900" algn="just">
              <a:buFont typeface="Arial" panose="020B0604020202020204" pitchFamily="34" charset="0"/>
              <a:buChar char="•"/>
            </a:pPr>
            <a:r>
              <a:rPr lang="en-GB" sz="2000" dirty="0">
                <a:latin typeface="Avenir"/>
                <a:cs typeface="Poppins"/>
              </a:rPr>
              <a:t>Η τεχνολογία </a:t>
            </a:r>
            <a:r>
              <a:rPr lang="en-GB" sz="2000" b="1" dirty="0">
                <a:solidFill>
                  <a:srgbClr val="70A8AF"/>
                </a:solidFill>
                <a:latin typeface="Avenir"/>
                <a:cs typeface="Poppins"/>
              </a:rPr>
              <a:t>προσαρμόζεται συνεχώς </a:t>
            </a:r>
            <a:r>
              <a:rPr lang="en-GB" sz="2000" dirty="0">
                <a:latin typeface="Avenir"/>
                <a:cs typeface="Poppins"/>
              </a:rPr>
              <a:t>ώστε να γίνεται πιο προσιτή στους μη ειδικούς και οι γνώσεις των ειδικών μπορούν εύκολα να μεταφερθούν σε προσωπικό πολιτιστικής κληρονομιάς με περιορισμένη προηγούμενη εμπειρία. </a:t>
            </a:r>
            <a:endParaRPr lang="en-GB" sz="2000" dirty="0"/>
          </a:p>
          <a:p>
            <a:pPr marL="342900" indent="-342900" algn="just">
              <a:buFont typeface="Arial" panose="020B0604020202020204" pitchFamily="34" charset="0"/>
              <a:buChar char="•"/>
            </a:pPr>
            <a:r>
              <a:rPr lang="en-GB" sz="2000" dirty="0">
                <a:latin typeface="Avenir"/>
                <a:cs typeface="Poppins"/>
              </a:rPr>
              <a:t>Η σύγχρονη τεχνολογία βρίσκεται μόλις στην αρχή της πορείας της για να μεταμορφώσει την κοινωνία και να αλλάξει τον τρόπο που ζούμε, σκεφτόμαστε και βιώνουμε τα πράγματα. </a:t>
            </a:r>
            <a:r>
              <a:rPr lang="en-GB" sz="2000" b="1" dirty="0">
                <a:solidFill>
                  <a:srgbClr val="70A8AF"/>
                </a:solidFill>
                <a:latin typeface="Avenir"/>
                <a:cs typeface="Poppins"/>
              </a:rPr>
              <a:t>Με λίγη αυτοπεποίθηση και ενθουσιασμό για μάθηση ο καθένας μπορεί να συμμετάσχει!!!</a:t>
            </a:r>
          </a:p>
          <a:p>
            <a:endParaRPr lang="en-US" sz="2000" dirty="0"/>
          </a:p>
        </p:txBody>
      </p:sp>
      <p:pic>
        <p:nvPicPr>
          <p:cNvPr id="10" name="Picture Placeholder 5">
            <a:extLst>
              <a:ext uri="{FF2B5EF4-FFF2-40B4-BE49-F238E27FC236}">
                <a16:creationId xmlns:a16="http://schemas.microsoft.com/office/drawing/2014/main" id="{4503ADD6-DBF1-428A-9E39-2C67107F8E1E}"/>
              </a:ext>
            </a:extLst>
          </p:cNvPr>
          <p:cNvPicPr>
            <a:picLocks noChangeAspect="1"/>
          </p:cNvPicPr>
          <p:nvPr/>
        </p:nvPicPr>
        <p:blipFill>
          <a:blip r:embed="rId2" cstate="print">
            <a:extLst>
              <a:ext uri="{28A0092B-C50C-407E-A947-70E740481C1C}">
                <a14:useLocalDpi xmlns:a14="http://schemas.microsoft.com/office/drawing/2010/main" val="0"/>
              </a:ext>
            </a:extLst>
          </a:blip>
          <a:srcRect t="31738" b="31738"/>
          <a:stretch/>
        </p:blipFill>
        <p:spPr>
          <a:xfrm>
            <a:off x="0" y="-36571"/>
            <a:ext cx="12192000" cy="2096483"/>
          </a:xfrm>
          <a:prstGeom prst="rect">
            <a:avLst/>
          </a:prstGeom>
        </p:spPr>
      </p:pic>
      <p:sp>
        <p:nvSpPr>
          <p:cNvPr id="9" name="Text Placeholder 8">
            <a:extLst>
              <a:ext uri="{FF2B5EF4-FFF2-40B4-BE49-F238E27FC236}">
                <a16:creationId xmlns:a16="http://schemas.microsoft.com/office/drawing/2014/main" id="{8DC70FB2-8AB6-6C4C-9B68-D4FF274F6001}"/>
              </a:ext>
            </a:extLst>
          </p:cNvPr>
          <p:cNvSpPr>
            <a:spLocks noGrp="1"/>
          </p:cNvSpPr>
          <p:nvPr>
            <p:ph type="body" sz="quarter" idx="15"/>
          </p:nvPr>
        </p:nvSpPr>
        <p:spPr>
          <a:xfrm>
            <a:off x="348970" y="539155"/>
            <a:ext cx="5513295" cy="572336"/>
          </a:xfrm>
        </p:spPr>
        <p:txBody>
          <a:bodyPr>
            <a:normAutofit fontScale="47500" lnSpcReduction="20000"/>
          </a:bodyPr>
          <a:lstStyle/>
          <a:p>
            <a:pPr algn="l"/>
            <a:r>
              <a:rPr lang="en-US" dirty="0"/>
              <a:t>Εφαρμογή της ψηφιακής τεχνολογίας</a:t>
            </a:r>
          </a:p>
        </p:txBody>
      </p:sp>
    </p:spTree>
    <p:extLst>
      <p:ext uri="{BB962C8B-B14F-4D97-AF65-F5344CB8AC3E}">
        <p14:creationId xmlns:p14="http://schemas.microsoft.com/office/powerpoint/2010/main" val="2088780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06AC54-996D-43C7-9B42-479C6DD89674}"/>
              </a:ext>
            </a:extLst>
          </p:cNvPr>
          <p:cNvSpPr/>
          <p:nvPr/>
        </p:nvSpPr>
        <p:spPr>
          <a:xfrm>
            <a:off x="-1" y="158971"/>
            <a:ext cx="12192001" cy="1298040"/>
          </a:xfrm>
          <a:prstGeom prst="rect">
            <a:avLst/>
          </a:prstGeom>
          <a:solidFill>
            <a:srgbClr val="FBE000"/>
          </a:solidFill>
          <a:ln>
            <a:solidFill>
              <a:srgbClr val="FB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FE51E74C-5637-4AEA-9CCA-7927644FDE16}"/>
              </a:ext>
            </a:extLst>
          </p:cNvPr>
          <p:cNvSpPr>
            <a:spLocks noGrp="1"/>
          </p:cNvSpPr>
          <p:nvPr>
            <p:ph type="sldNum" sz="quarter" idx="14"/>
          </p:nvPr>
        </p:nvSpPr>
        <p:spPr/>
        <p:txBody>
          <a:bodyPr/>
          <a:lstStyle/>
          <a:p>
            <a:fld id="{9C527BFA-2C0E-4CEC-B6A5-913A56FEF4B4}" type="slidenum">
              <a:rPr lang="fr-CA" dirty="0" smtClean="0"/>
              <a:pPr/>
              <a:t>17</a:t>
            </a:fld>
            <a:endParaRPr lang="fr-CA" dirty="0"/>
          </a:p>
        </p:txBody>
      </p:sp>
      <p:sp>
        <p:nvSpPr>
          <p:cNvPr id="3" name="Text Placeholder 2">
            <a:extLst>
              <a:ext uri="{FF2B5EF4-FFF2-40B4-BE49-F238E27FC236}">
                <a16:creationId xmlns:a16="http://schemas.microsoft.com/office/drawing/2014/main" id="{EE6A9996-0573-4B1F-86D7-30C27AA1DE20}"/>
              </a:ext>
            </a:extLst>
          </p:cNvPr>
          <p:cNvSpPr>
            <a:spLocks noGrp="1"/>
          </p:cNvSpPr>
          <p:nvPr>
            <p:ph type="body" sz="quarter" idx="15"/>
          </p:nvPr>
        </p:nvSpPr>
        <p:spPr>
          <a:xfrm>
            <a:off x="134071" y="235939"/>
            <a:ext cx="11260668" cy="631527"/>
          </a:xfrm>
        </p:spPr>
        <p:txBody>
          <a:bodyPr/>
          <a:lstStyle/>
          <a:p>
            <a:r>
              <a:rPr lang="en-GB" dirty="0">
                <a:solidFill>
                  <a:schemeClr val="bg1"/>
                </a:solidFill>
                <a:effectLst>
                  <a:outerShdw blurRad="50800" dist="38100" dir="2700000" algn="tl" rotWithShape="0">
                    <a:prstClr val="black">
                      <a:alpha val="40000"/>
                    </a:prstClr>
                  </a:outerShdw>
                </a:effectLst>
              </a:rPr>
              <a:t>Ψηφιακή αφήγηση στην πολιτιστική κληρονομιά </a:t>
            </a:r>
          </a:p>
          <a:p>
            <a:r>
              <a:rPr lang="en-GB" dirty="0">
                <a:solidFill>
                  <a:schemeClr val="bg1"/>
                </a:solidFill>
                <a:effectLst>
                  <a:outerShdw blurRad="50800" dist="38100" dir="2700000" algn="tl" rotWithShape="0">
                    <a:prstClr val="black">
                      <a:alpha val="40000"/>
                    </a:prstClr>
                  </a:outerShdw>
                </a:effectLst>
              </a:rPr>
              <a:t>τομέας....</a:t>
            </a:r>
          </a:p>
        </p:txBody>
      </p:sp>
      <p:sp>
        <p:nvSpPr>
          <p:cNvPr id="4" name="Text Placeholder 3">
            <a:extLst>
              <a:ext uri="{FF2B5EF4-FFF2-40B4-BE49-F238E27FC236}">
                <a16:creationId xmlns:a16="http://schemas.microsoft.com/office/drawing/2014/main" id="{A78895FF-6795-4ACF-BE88-15F4399EBD66}"/>
              </a:ext>
            </a:extLst>
          </p:cNvPr>
          <p:cNvSpPr>
            <a:spLocks noGrp="1"/>
          </p:cNvSpPr>
          <p:nvPr>
            <p:ph type="body" sz="quarter" idx="17"/>
          </p:nvPr>
        </p:nvSpPr>
        <p:spPr>
          <a:xfrm>
            <a:off x="375231" y="2483184"/>
            <a:ext cx="8679317" cy="3254425"/>
          </a:xfrm>
        </p:spPr>
        <p:txBody>
          <a:bodyPr/>
          <a:lstStyle/>
          <a:p>
            <a:pPr marL="342900" indent="-342900">
              <a:buFont typeface="Arial" panose="020B0604020202020204" pitchFamily="34" charset="0"/>
              <a:buChar char="•"/>
            </a:pPr>
            <a:r>
              <a:rPr lang="en-GB" sz="2000" dirty="0">
                <a:latin typeface="Avenir"/>
                <a:cs typeface="Poppins"/>
              </a:rPr>
              <a:t>Το κοινό θέλει να αισθάνεται ενημερωμένο από τις ψηφιακές ιστορίες, αλλά και περίεργο, βυθισμένο, εμπνευσμένο και συνδεδεμένο με αυτές. </a:t>
            </a:r>
            <a:endParaRPr lang="en-GB" sz="2000" dirty="0"/>
          </a:p>
          <a:p>
            <a:pPr marL="342900" indent="-342900">
              <a:buFont typeface="Arial" panose="020B0604020202020204" pitchFamily="34" charset="0"/>
              <a:buChar char="•"/>
            </a:pPr>
            <a:r>
              <a:rPr lang="en-GB" sz="2000" dirty="0">
                <a:latin typeface="Avenir"/>
                <a:cs typeface="Poppins"/>
              </a:rPr>
              <a:t>Αυτό είναι που διαφοροποιεί την αφήγηση ιστοριών από άλλους τύπους περιεχομένου και αυτό είναι που δίνει στην αφήγηση ιστοριών έναν τέτοιο ρόλο στην εμπλοκή και την οικοδόμηση της κοινότητας σε όλο τον τομέα της πολιτιστικής κληρονομιάς.</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latin typeface="Avenir"/>
                <a:cs typeface="Poppins"/>
              </a:rPr>
              <a:t>Για </a:t>
            </a:r>
            <a:r>
              <a:rPr lang="en-GB" sz="2000" b="1" dirty="0">
                <a:latin typeface="Avenir"/>
                <a:cs typeface="Poppins"/>
              </a:rPr>
              <a:t>συμβουλές </a:t>
            </a:r>
            <a:r>
              <a:rPr lang="en-GB" sz="2000" dirty="0">
                <a:latin typeface="Avenir"/>
                <a:cs typeface="Poppins"/>
              </a:rPr>
              <a:t>σχετικά με την ψηφιακή αφήγηση στον τομέα της πολιτιστικής κληρονομιάς κατεβάστε το </a:t>
            </a:r>
            <a:r>
              <a:rPr lang="en-GB" sz="2000" b="1" dirty="0">
                <a:latin typeface="Avenir"/>
                <a:cs typeface="Poppins"/>
              </a:rPr>
              <a:t>Infographic </a:t>
            </a:r>
            <a:r>
              <a:rPr lang="en-GB" sz="2000" dirty="0">
                <a:latin typeface="Avenir"/>
                <a:cs typeface="Poppins"/>
              </a:rPr>
              <a:t>"Digital Storytelling Tips" ή επισκεφθείτε </a:t>
            </a:r>
            <a:r>
              <a:rPr lang="en-GB" sz="2000" dirty="0">
                <a:latin typeface="Avenir"/>
                <a:cs typeface="Poppins"/>
                <a:hlinkClick r:id="rId3"/>
              </a:rPr>
              <a:t>το blog της Europeana Pro </a:t>
            </a:r>
            <a:r>
              <a:rPr lang="en-GB" sz="2000" dirty="0">
                <a:latin typeface="Avenir"/>
                <a:cs typeface="Poppins"/>
              </a:rPr>
              <a:t>για πιο εμπεριστατωμένη ανάγνωση του θέματος!</a:t>
            </a:r>
          </a:p>
        </p:txBody>
      </p:sp>
      <p:sp>
        <p:nvSpPr>
          <p:cNvPr id="5" name="Text Placeholder 2">
            <a:extLst>
              <a:ext uri="{FF2B5EF4-FFF2-40B4-BE49-F238E27FC236}">
                <a16:creationId xmlns:a16="http://schemas.microsoft.com/office/drawing/2014/main" id="{C91E2433-8F79-463D-80FC-64D57C8A890B}"/>
              </a:ext>
            </a:extLst>
          </p:cNvPr>
          <p:cNvSpPr txBox="1">
            <a:spLocks/>
          </p:cNvSpPr>
          <p:nvPr/>
        </p:nvSpPr>
        <p:spPr>
          <a:xfrm>
            <a:off x="375232" y="1535147"/>
            <a:ext cx="8829061" cy="63152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0" dirty="0">
                <a:latin typeface="Avenir Black"/>
                <a:cs typeface="Poppins SemiBold"/>
              </a:rPr>
              <a:t>Αυτός θα μπορούσε να είναι ένας τρόπος για να δοκιμάσετε τα "ψηφιακά" νερά και να αποκτήσετε κάποια εμπιστοσύνη στις ψηφιακές σας δεξιότητες!</a:t>
            </a:r>
          </a:p>
        </p:txBody>
      </p:sp>
      <p:pic>
        <p:nvPicPr>
          <p:cNvPr id="9" name="Picture 8">
            <a:extLst>
              <a:ext uri="{FF2B5EF4-FFF2-40B4-BE49-F238E27FC236}">
                <a16:creationId xmlns:a16="http://schemas.microsoft.com/office/drawing/2014/main" id="{D79388A5-1E81-43A3-83C0-909B07191B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2527" y="354019"/>
            <a:ext cx="2459987" cy="614996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16526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a:xfrm>
            <a:off x="-3" y="8489"/>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dirty="0" smtClean="0"/>
              <a:pPr/>
              <a:t>18</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772120" y="4431277"/>
            <a:ext cx="7251203" cy="631527"/>
          </a:xfrm>
        </p:spPr>
        <p:txBody>
          <a:bodyPr/>
          <a:lstStyle/>
          <a:p>
            <a:r>
              <a:rPr lang="en-GB" sz="4800" dirty="0"/>
              <a:t> Έλλειψη πόρων</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2"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419900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A2E600-0D79-6347-A80D-68BC37F34F8D}"/>
              </a:ext>
            </a:extLst>
          </p:cNvPr>
          <p:cNvSpPr>
            <a:spLocks noGrp="1"/>
          </p:cNvSpPr>
          <p:nvPr>
            <p:ph type="sldNum" sz="quarter" idx="14"/>
          </p:nvPr>
        </p:nvSpPr>
        <p:spPr/>
        <p:txBody>
          <a:bodyPr/>
          <a:lstStyle/>
          <a:p>
            <a:fld id="{9C527BFA-2C0E-4CEC-B6A5-913A56FEF4B4}" type="slidenum">
              <a:rPr lang="fr-CA" dirty="0" smtClean="0"/>
              <a:pPr/>
              <a:t>19</a:t>
            </a:fld>
            <a:endParaRPr lang="fr-CA" dirty="0"/>
          </a:p>
        </p:txBody>
      </p:sp>
      <p:sp>
        <p:nvSpPr>
          <p:cNvPr id="7" name="Text Placeholder 6">
            <a:extLst>
              <a:ext uri="{FF2B5EF4-FFF2-40B4-BE49-F238E27FC236}">
                <a16:creationId xmlns:a16="http://schemas.microsoft.com/office/drawing/2014/main" id="{4CC5AA87-FC19-6743-86D6-4E61042A7F86}"/>
              </a:ext>
            </a:extLst>
          </p:cNvPr>
          <p:cNvSpPr>
            <a:spLocks noGrp="1"/>
          </p:cNvSpPr>
          <p:nvPr>
            <p:ph type="body" sz="quarter" idx="18"/>
          </p:nvPr>
        </p:nvSpPr>
        <p:spPr>
          <a:xfrm>
            <a:off x="-163443" y="2138702"/>
            <a:ext cx="3885557" cy="558212"/>
          </a:xfrm>
        </p:spPr>
        <p:txBody>
          <a:bodyPr/>
          <a:lstStyle/>
          <a:p>
            <a:r>
              <a:rPr lang="en-US" dirty="0"/>
              <a:t>Έλλειψη</a:t>
            </a:r>
          </a:p>
        </p:txBody>
      </p:sp>
      <p:sp>
        <p:nvSpPr>
          <p:cNvPr id="8" name="Text Placeholder 7">
            <a:extLst>
              <a:ext uri="{FF2B5EF4-FFF2-40B4-BE49-F238E27FC236}">
                <a16:creationId xmlns:a16="http://schemas.microsoft.com/office/drawing/2014/main" id="{6FCD914B-0C92-394A-9C1B-6008003D7B67}"/>
              </a:ext>
            </a:extLst>
          </p:cNvPr>
          <p:cNvSpPr>
            <a:spLocks noGrp="1"/>
          </p:cNvSpPr>
          <p:nvPr>
            <p:ph type="body" sz="quarter" idx="19"/>
          </p:nvPr>
        </p:nvSpPr>
        <p:spPr>
          <a:xfrm>
            <a:off x="-163441" y="3149894"/>
            <a:ext cx="3885557" cy="558212"/>
          </a:xfrm>
        </p:spPr>
        <p:txBody>
          <a:bodyPr/>
          <a:lstStyle/>
          <a:p>
            <a:r>
              <a:rPr lang="en-US" dirty="0"/>
              <a:t>Of </a:t>
            </a:r>
          </a:p>
        </p:txBody>
      </p:sp>
      <p:sp>
        <p:nvSpPr>
          <p:cNvPr id="9" name="Text Placeholder 8">
            <a:extLst>
              <a:ext uri="{FF2B5EF4-FFF2-40B4-BE49-F238E27FC236}">
                <a16:creationId xmlns:a16="http://schemas.microsoft.com/office/drawing/2014/main" id="{CBE43FEB-A3DD-3F42-9253-A9A5CECE134D}"/>
              </a:ext>
            </a:extLst>
          </p:cNvPr>
          <p:cNvSpPr>
            <a:spLocks noGrp="1"/>
          </p:cNvSpPr>
          <p:nvPr>
            <p:ph type="body" sz="quarter" idx="20"/>
          </p:nvPr>
        </p:nvSpPr>
        <p:spPr>
          <a:xfrm>
            <a:off x="-76849" y="4161086"/>
            <a:ext cx="3885557" cy="558212"/>
          </a:xfrm>
        </p:spPr>
        <p:txBody>
          <a:bodyPr/>
          <a:lstStyle/>
          <a:p>
            <a:r>
              <a:rPr lang="en-US" dirty="0"/>
              <a:t>Πόροι</a:t>
            </a:r>
          </a:p>
        </p:txBody>
      </p:sp>
      <p:sp>
        <p:nvSpPr>
          <p:cNvPr id="6" name="Text Placeholder 5">
            <a:extLst>
              <a:ext uri="{FF2B5EF4-FFF2-40B4-BE49-F238E27FC236}">
                <a16:creationId xmlns:a16="http://schemas.microsoft.com/office/drawing/2014/main" id="{A9E78462-F12D-C94C-9770-450DAD347AA5}"/>
              </a:ext>
            </a:extLst>
          </p:cNvPr>
          <p:cNvSpPr>
            <a:spLocks noGrp="1"/>
          </p:cNvSpPr>
          <p:nvPr>
            <p:ph type="body" sz="quarter" idx="16"/>
          </p:nvPr>
        </p:nvSpPr>
        <p:spPr>
          <a:xfrm>
            <a:off x="3722115" y="815674"/>
            <a:ext cx="8301208" cy="6042326"/>
          </a:xfrm>
        </p:spPr>
        <p:txBody>
          <a:bodyPr/>
          <a:lstStyle/>
          <a:p>
            <a:r>
              <a:rPr lang="en-GB" sz="2000" dirty="0">
                <a:solidFill>
                  <a:srgbClr val="70A8AF"/>
                </a:solidFill>
                <a:latin typeface="Avenir"/>
                <a:cs typeface="Poppins"/>
              </a:rPr>
              <a:t>Δύο πιο συνηθισμένα κενά σε πόρους εμποδίζουν την ανάπτυξη ψηφιακών εμπειριών της πολιτιστικής κληρονομιάς. </a:t>
            </a:r>
            <a:endParaRPr lang="en-GB" sz="2000" dirty="0">
              <a:solidFill>
                <a:srgbClr val="70A8AF"/>
              </a:solidFill>
            </a:endParaRPr>
          </a:p>
          <a:p>
            <a:pPr marL="285750" indent="-285750">
              <a:buFont typeface="Arial" panose="020B0604020202020204" pitchFamily="34" charset="0"/>
              <a:buChar char="•"/>
            </a:pPr>
            <a:r>
              <a:rPr lang="en-GB" sz="2000" b="0" dirty="0">
                <a:latin typeface="Avenir"/>
                <a:cs typeface="Poppins"/>
              </a:rPr>
              <a:t>Έλλειψη οικονομικών πόρων</a:t>
            </a:r>
          </a:p>
          <a:p>
            <a:pPr marL="285750" indent="-285750">
              <a:buFont typeface="Arial" panose="020B0604020202020204" pitchFamily="34" charset="0"/>
              <a:buChar char="•"/>
            </a:pPr>
            <a:r>
              <a:rPr lang="en-GB" sz="2000" b="0" dirty="0">
                <a:latin typeface="Avenir"/>
                <a:cs typeface="Poppins"/>
              </a:rPr>
              <a:t>Έλλειψη ανθρώπινου δυναμικού.</a:t>
            </a:r>
          </a:p>
          <a:p>
            <a:endParaRPr lang="en-GB" sz="1200" b="0" dirty="0"/>
          </a:p>
          <a:p>
            <a:r>
              <a:rPr lang="en-GB" sz="2000" b="0" dirty="0">
                <a:latin typeface="Avenir"/>
                <a:cs typeface="Poppins"/>
              </a:rPr>
              <a:t>Ορισμένοι οργανισμοί πολιτιστικής κληρονομιάς είχαν στο παρελθόν σημαντικά έσοδα από εισιτήρια, εμπορεύματα ή ενοικιάσεις εκδηλώσεων. </a:t>
            </a:r>
            <a:r>
              <a:rPr lang="en-GB" sz="2000" dirty="0">
                <a:solidFill>
                  <a:srgbClr val="70A8AF"/>
                </a:solidFill>
                <a:latin typeface="Avenir"/>
                <a:cs typeface="Poppins"/>
              </a:rPr>
              <a:t>Μετά το Covid</a:t>
            </a:r>
            <a:r>
              <a:rPr lang="en-GB" sz="2000" b="0" dirty="0">
                <a:latin typeface="Avenir"/>
                <a:cs typeface="Poppins"/>
              </a:rPr>
              <a:t>, ακόμη και εκείνοι που είναι αρκετά τυχεροί ώστε να συνεχίσουν να παράγουν σημαντικά έσοδα αντιμετωπίζουν </a:t>
            </a:r>
            <a:r>
              <a:rPr lang="en-GB" sz="2000" dirty="0">
                <a:solidFill>
                  <a:srgbClr val="70A8AF"/>
                </a:solidFill>
                <a:latin typeface="Avenir"/>
                <a:cs typeface="Poppins"/>
              </a:rPr>
              <a:t>σοβαρές οικονομικές προκλήσεις </a:t>
            </a:r>
            <a:r>
              <a:rPr lang="en-GB" sz="2000" b="0" dirty="0">
                <a:latin typeface="Avenir"/>
                <a:cs typeface="Poppins"/>
              </a:rPr>
              <a:t>και πολλοί άλλοι απλά </a:t>
            </a:r>
            <a:r>
              <a:rPr lang="en-GB" sz="2000" dirty="0">
                <a:solidFill>
                  <a:srgbClr val="70A8AF"/>
                </a:solidFill>
                <a:latin typeface="Avenir"/>
                <a:cs typeface="Poppins"/>
              </a:rPr>
              <a:t>δεν είχαν τη χρηματοδότηση που </a:t>
            </a:r>
            <a:r>
              <a:rPr lang="en-GB" sz="2000" b="0" dirty="0">
                <a:latin typeface="Avenir"/>
                <a:cs typeface="Poppins"/>
              </a:rPr>
              <a:t>θα τους επέτρεπε να διεξάγουν έρευνα και ανάπτυξη εκτός του ρόλου τους ως συντηρητές και συντηρητές. </a:t>
            </a:r>
            <a:endParaRPr lang="en-GB" sz="2000" b="0" dirty="0"/>
          </a:p>
          <a:p>
            <a:endParaRPr lang="en-GB" sz="1200" b="0" dirty="0"/>
          </a:p>
          <a:p>
            <a:r>
              <a:rPr lang="en-GB" sz="2000" b="0" dirty="0">
                <a:latin typeface="Avenir"/>
                <a:cs typeface="Poppins"/>
              </a:rPr>
              <a:t>Πολλά ιδρύματα πολιτιστικής κληρονομιάς που βασίζονται σε </a:t>
            </a:r>
            <a:r>
              <a:rPr lang="en-GB" sz="2000" dirty="0">
                <a:solidFill>
                  <a:srgbClr val="70A8AF"/>
                </a:solidFill>
                <a:latin typeface="Avenir"/>
                <a:cs typeface="Poppins"/>
              </a:rPr>
              <a:t>περιορισμένη δημόσια χρηματοδότηση </a:t>
            </a:r>
            <a:r>
              <a:rPr lang="en-GB" sz="2000" b="0" dirty="0">
                <a:latin typeface="Avenir"/>
                <a:cs typeface="Poppins"/>
              </a:rPr>
              <a:t>έχουν επίσης </a:t>
            </a:r>
            <a:r>
              <a:rPr lang="en-GB" sz="2000" dirty="0">
                <a:solidFill>
                  <a:srgbClr val="70A8AF"/>
                </a:solidFill>
                <a:latin typeface="Avenir"/>
                <a:cs typeface="Poppins"/>
              </a:rPr>
              <a:t>περιορισμένους ανθρώπινους πόρους </a:t>
            </a:r>
            <a:r>
              <a:rPr lang="en-GB" sz="2000" b="0" dirty="0">
                <a:latin typeface="Avenir"/>
                <a:cs typeface="Poppins"/>
              </a:rPr>
              <a:t>που επικεντρώνονται σήμερα στις εξειδικευμένες γνώσεις και δεξιότητες που χρειάζεται το ίδρυμά τους... </a:t>
            </a:r>
            <a:endParaRPr lang="en-GB" sz="2000" b="0" dirty="0"/>
          </a:p>
          <a:p>
            <a:endParaRPr lang="en-GB" sz="1600" b="0" dirty="0"/>
          </a:p>
        </p:txBody>
      </p:sp>
      <p:sp>
        <p:nvSpPr>
          <p:cNvPr id="10" name="Text Placeholder 9">
            <a:extLst>
              <a:ext uri="{FF2B5EF4-FFF2-40B4-BE49-F238E27FC236}">
                <a16:creationId xmlns:a16="http://schemas.microsoft.com/office/drawing/2014/main" id="{1772087E-CE9B-BF49-AD95-F46CBBADE4DB}"/>
              </a:ext>
            </a:extLst>
          </p:cNvPr>
          <p:cNvSpPr>
            <a:spLocks noGrp="1"/>
          </p:cNvSpPr>
          <p:nvPr>
            <p:ph type="body" sz="quarter" idx="21"/>
          </p:nvPr>
        </p:nvSpPr>
        <p:spPr>
          <a:xfrm>
            <a:off x="394125" y="0"/>
            <a:ext cx="4571737" cy="365126"/>
          </a:xfrm>
        </p:spPr>
        <p:txBody>
          <a:bodyPr/>
          <a:lstStyle/>
          <a:p>
            <a:r>
              <a:rPr lang="en-US" sz="3200" b="1" dirty="0">
                <a:solidFill>
                  <a:schemeClr val="bg1"/>
                </a:solidFill>
              </a:rPr>
              <a:t>Τεχνολογία</a:t>
            </a:r>
          </a:p>
        </p:txBody>
      </p:sp>
    </p:spTree>
    <p:extLst>
      <p:ext uri="{BB962C8B-B14F-4D97-AF65-F5344CB8AC3E}">
        <p14:creationId xmlns:p14="http://schemas.microsoft.com/office/powerpoint/2010/main" val="414423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372AF-59B9-2A47-B3E3-20461B5B1B40}"/>
              </a:ext>
            </a:extLst>
          </p:cNvPr>
          <p:cNvSpPr>
            <a:spLocks noGrp="1"/>
          </p:cNvSpPr>
          <p:nvPr>
            <p:ph type="body" sz="quarter" idx="10"/>
          </p:nvPr>
        </p:nvSpPr>
        <p:spPr>
          <a:xfrm>
            <a:off x="450600" y="257402"/>
            <a:ext cx="6811615" cy="425329"/>
          </a:xfrm>
        </p:spPr>
        <p:txBody>
          <a:bodyPr/>
          <a:lstStyle/>
          <a:p>
            <a:r>
              <a:rPr lang="en-US" dirty="0"/>
              <a:t>ΠΊΝΑΚΑΣ ΠΕΡΙΕΧΟΜΈΝΩΝ</a:t>
            </a:r>
          </a:p>
        </p:txBody>
      </p:sp>
      <p:sp>
        <p:nvSpPr>
          <p:cNvPr id="3" name="Text Placeholder 2">
            <a:extLst>
              <a:ext uri="{FF2B5EF4-FFF2-40B4-BE49-F238E27FC236}">
                <a16:creationId xmlns:a16="http://schemas.microsoft.com/office/drawing/2014/main" id="{03D679D7-F6DA-554B-8BFD-511D371A0D33}"/>
              </a:ext>
            </a:extLst>
          </p:cNvPr>
          <p:cNvSpPr>
            <a:spLocks noGrp="1"/>
          </p:cNvSpPr>
          <p:nvPr>
            <p:ph type="body" sz="quarter" idx="11"/>
          </p:nvPr>
        </p:nvSpPr>
        <p:spPr>
          <a:xfrm>
            <a:off x="576792" y="1053974"/>
            <a:ext cx="558216" cy="673765"/>
          </a:xfrm>
        </p:spPr>
        <p:txBody>
          <a:bodyPr/>
          <a:lstStyle/>
          <a:p>
            <a:r>
              <a:rPr lang="en-US" dirty="0"/>
              <a:t>01</a:t>
            </a:r>
          </a:p>
        </p:txBody>
      </p:sp>
      <p:sp>
        <p:nvSpPr>
          <p:cNvPr id="4" name="Text Placeholder 3">
            <a:extLst>
              <a:ext uri="{FF2B5EF4-FFF2-40B4-BE49-F238E27FC236}">
                <a16:creationId xmlns:a16="http://schemas.microsoft.com/office/drawing/2014/main" id="{94B58882-620D-D442-AE64-1A3E8E85641B}"/>
              </a:ext>
            </a:extLst>
          </p:cNvPr>
          <p:cNvSpPr>
            <a:spLocks noGrp="1"/>
          </p:cNvSpPr>
          <p:nvPr>
            <p:ph type="body" sz="quarter" idx="12"/>
          </p:nvPr>
        </p:nvSpPr>
        <p:spPr>
          <a:xfrm>
            <a:off x="1435983" y="1026684"/>
            <a:ext cx="5885809" cy="673765"/>
          </a:xfrm>
        </p:spPr>
        <p:txBody>
          <a:bodyPr/>
          <a:lstStyle/>
          <a:p>
            <a:r>
              <a:rPr lang="en-GB" dirty="0"/>
              <a:t>Ξεπερνώντας τα εμπόδια στην ψηφιοποίηση</a:t>
            </a:r>
          </a:p>
        </p:txBody>
      </p:sp>
      <p:sp>
        <p:nvSpPr>
          <p:cNvPr id="5" name="Slide Number Placeholder 4">
            <a:extLst>
              <a:ext uri="{FF2B5EF4-FFF2-40B4-BE49-F238E27FC236}">
                <a16:creationId xmlns:a16="http://schemas.microsoft.com/office/drawing/2014/main" id="{F2B6A32D-CB83-5048-A576-E872EBE78B9E}"/>
              </a:ext>
            </a:extLst>
          </p:cNvPr>
          <p:cNvSpPr>
            <a:spLocks noGrp="1"/>
          </p:cNvSpPr>
          <p:nvPr>
            <p:ph type="sldNum" sz="quarter" idx="29"/>
          </p:nvPr>
        </p:nvSpPr>
        <p:spPr/>
        <p:txBody>
          <a:bodyPr/>
          <a:lstStyle/>
          <a:p>
            <a:fld id="{48F63A3B-78C7-47BE-AE5E-E10140E04643}" type="slidenum">
              <a:rPr lang="en-US" smtClean="0"/>
              <a:pPr/>
              <a:t>2</a:t>
            </a:fld>
            <a:endParaRPr lang="en-US" dirty="0"/>
          </a:p>
        </p:txBody>
      </p:sp>
      <p:sp>
        <p:nvSpPr>
          <p:cNvPr id="6" name="Text Placeholder 5">
            <a:extLst>
              <a:ext uri="{FF2B5EF4-FFF2-40B4-BE49-F238E27FC236}">
                <a16:creationId xmlns:a16="http://schemas.microsoft.com/office/drawing/2014/main" id="{4F8F8DFE-120B-5247-A06F-B08968F6DAA0}"/>
              </a:ext>
            </a:extLst>
          </p:cNvPr>
          <p:cNvSpPr>
            <a:spLocks noGrp="1"/>
          </p:cNvSpPr>
          <p:nvPr>
            <p:ph type="body" sz="quarter" idx="30"/>
          </p:nvPr>
        </p:nvSpPr>
        <p:spPr>
          <a:xfrm>
            <a:off x="528624" y="1888318"/>
            <a:ext cx="558216" cy="673765"/>
          </a:xfrm>
        </p:spPr>
        <p:txBody>
          <a:bodyPr/>
          <a:lstStyle/>
          <a:p>
            <a:r>
              <a:rPr lang="en-US" dirty="0"/>
              <a:t>02</a:t>
            </a:r>
          </a:p>
        </p:txBody>
      </p:sp>
      <p:sp>
        <p:nvSpPr>
          <p:cNvPr id="7" name="Text Placeholder 6">
            <a:extLst>
              <a:ext uri="{FF2B5EF4-FFF2-40B4-BE49-F238E27FC236}">
                <a16:creationId xmlns:a16="http://schemas.microsoft.com/office/drawing/2014/main" id="{82FDC231-972B-A844-888F-A8BAA7018795}"/>
              </a:ext>
            </a:extLst>
          </p:cNvPr>
          <p:cNvSpPr>
            <a:spLocks noGrp="1"/>
          </p:cNvSpPr>
          <p:nvPr>
            <p:ph type="body" sz="quarter" idx="31"/>
          </p:nvPr>
        </p:nvSpPr>
        <p:spPr>
          <a:xfrm>
            <a:off x="1435985" y="1854578"/>
            <a:ext cx="5885809" cy="673765"/>
          </a:xfrm>
        </p:spPr>
        <p:txBody>
          <a:bodyPr/>
          <a:lstStyle/>
          <a:p>
            <a:r>
              <a:rPr lang="en-US" dirty="0"/>
              <a:t>Έλλειψη έμπνευσης</a:t>
            </a:r>
          </a:p>
        </p:txBody>
      </p:sp>
      <p:sp>
        <p:nvSpPr>
          <p:cNvPr id="8" name="Text Placeholder 7">
            <a:extLst>
              <a:ext uri="{FF2B5EF4-FFF2-40B4-BE49-F238E27FC236}">
                <a16:creationId xmlns:a16="http://schemas.microsoft.com/office/drawing/2014/main" id="{77858D67-DB24-3741-8BC0-A8816DD3D5B3}"/>
              </a:ext>
            </a:extLst>
          </p:cNvPr>
          <p:cNvSpPr>
            <a:spLocks noGrp="1"/>
          </p:cNvSpPr>
          <p:nvPr>
            <p:ph type="body" sz="quarter" idx="34"/>
          </p:nvPr>
        </p:nvSpPr>
        <p:spPr>
          <a:xfrm>
            <a:off x="558604" y="2708555"/>
            <a:ext cx="558216" cy="673765"/>
          </a:xfrm>
        </p:spPr>
        <p:txBody>
          <a:bodyPr/>
          <a:lstStyle/>
          <a:p>
            <a:r>
              <a:rPr lang="en-US" dirty="0"/>
              <a:t>03</a:t>
            </a:r>
          </a:p>
        </p:txBody>
      </p:sp>
      <p:sp>
        <p:nvSpPr>
          <p:cNvPr id="9" name="Text Placeholder 8">
            <a:extLst>
              <a:ext uri="{FF2B5EF4-FFF2-40B4-BE49-F238E27FC236}">
                <a16:creationId xmlns:a16="http://schemas.microsoft.com/office/drawing/2014/main" id="{DA049F23-644A-0D49-B3D1-6D1FE06819D0}"/>
              </a:ext>
            </a:extLst>
          </p:cNvPr>
          <p:cNvSpPr>
            <a:spLocks noGrp="1"/>
          </p:cNvSpPr>
          <p:nvPr>
            <p:ph type="body" sz="quarter" idx="35"/>
          </p:nvPr>
        </p:nvSpPr>
        <p:spPr>
          <a:xfrm>
            <a:off x="1454429" y="2735697"/>
            <a:ext cx="5885809" cy="673765"/>
          </a:xfrm>
        </p:spPr>
        <p:txBody>
          <a:bodyPr/>
          <a:lstStyle/>
          <a:p>
            <a:r>
              <a:rPr lang="en-GB" dirty="0"/>
              <a:t>Έλλειψη οράματος και στρατηγικής </a:t>
            </a:r>
          </a:p>
        </p:txBody>
      </p:sp>
      <p:sp>
        <p:nvSpPr>
          <p:cNvPr id="10" name="Text Placeholder 9">
            <a:extLst>
              <a:ext uri="{FF2B5EF4-FFF2-40B4-BE49-F238E27FC236}">
                <a16:creationId xmlns:a16="http://schemas.microsoft.com/office/drawing/2014/main" id="{B5A912EF-084F-A74F-AEB6-D49C9824D112}"/>
              </a:ext>
            </a:extLst>
          </p:cNvPr>
          <p:cNvSpPr>
            <a:spLocks noGrp="1"/>
          </p:cNvSpPr>
          <p:nvPr>
            <p:ph type="body" sz="quarter" idx="38"/>
          </p:nvPr>
        </p:nvSpPr>
        <p:spPr>
          <a:xfrm>
            <a:off x="576792" y="3641509"/>
            <a:ext cx="558216" cy="673765"/>
          </a:xfrm>
        </p:spPr>
        <p:txBody>
          <a:bodyPr/>
          <a:lstStyle/>
          <a:p>
            <a:r>
              <a:rPr lang="en-US" dirty="0"/>
              <a:t>04</a:t>
            </a:r>
          </a:p>
        </p:txBody>
      </p:sp>
      <p:sp>
        <p:nvSpPr>
          <p:cNvPr id="11" name="Text Placeholder 10">
            <a:extLst>
              <a:ext uri="{FF2B5EF4-FFF2-40B4-BE49-F238E27FC236}">
                <a16:creationId xmlns:a16="http://schemas.microsoft.com/office/drawing/2014/main" id="{31C077DA-25C9-CF49-BD83-A3DC8BACCD86}"/>
              </a:ext>
            </a:extLst>
          </p:cNvPr>
          <p:cNvSpPr>
            <a:spLocks noGrp="1"/>
          </p:cNvSpPr>
          <p:nvPr>
            <p:ph type="body" sz="quarter" idx="39"/>
          </p:nvPr>
        </p:nvSpPr>
        <p:spPr>
          <a:xfrm>
            <a:off x="1435984" y="3594205"/>
            <a:ext cx="5885809" cy="673765"/>
          </a:xfrm>
        </p:spPr>
        <p:txBody>
          <a:bodyPr/>
          <a:lstStyle/>
          <a:p>
            <a:r>
              <a:rPr lang="en-GB" dirty="0"/>
              <a:t>Έλλειψη εμπιστοσύνης στην τεχνολογία</a:t>
            </a:r>
          </a:p>
        </p:txBody>
      </p:sp>
      <p:sp>
        <p:nvSpPr>
          <p:cNvPr id="12" name="Text Placeholder 11">
            <a:extLst>
              <a:ext uri="{FF2B5EF4-FFF2-40B4-BE49-F238E27FC236}">
                <a16:creationId xmlns:a16="http://schemas.microsoft.com/office/drawing/2014/main" id="{D6692BF0-9D2E-D34D-9AD1-3AB3D3D793C8}"/>
              </a:ext>
            </a:extLst>
          </p:cNvPr>
          <p:cNvSpPr>
            <a:spLocks noGrp="1"/>
          </p:cNvSpPr>
          <p:nvPr>
            <p:ph type="body" sz="quarter" idx="40"/>
          </p:nvPr>
        </p:nvSpPr>
        <p:spPr>
          <a:xfrm>
            <a:off x="576792" y="4501260"/>
            <a:ext cx="558216" cy="673765"/>
          </a:xfrm>
        </p:spPr>
        <p:txBody>
          <a:bodyPr/>
          <a:lstStyle/>
          <a:p>
            <a:r>
              <a:rPr lang="en-US" dirty="0"/>
              <a:t>05</a:t>
            </a:r>
          </a:p>
        </p:txBody>
      </p:sp>
      <p:sp>
        <p:nvSpPr>
          <p:cNvPr id="13" name="Text Placeholder 12">
            <a:extLst>
              <a:ext uri="{FF2B5EF4-FFF2-40B4-BE49-F238E27FC236}">
                <a16:creationId xmlns:a16="http://schemas.microsoft.com/office/drawing/2014/main" id="{9699E47A-A23D-5E48-9930-E65A0AE0B4DE}"/>
              </a:ext>
            </a:extLst>
          </p:cNvPr>
          <p:cNvSpPr>
            <a:spLocks noGrp="1"/>
          </p:cNvSpPr>
          <p:nvPr>
            <p:ph type="body" sz="quarter" idx="41"/>
          </p:nvPr>
        </p:nvSpPr>
        <p:spPr>
          <a:xfrm>
            <a:off x="1454429" y="4471280"/>
            <a:ext cx="5885809" cy="673765"/>
          </a:xfrm>
        </p:spPr>
        <p:txBody>
          <a:bodyPr/>
          <a:lstStyle/>
          <a:p>
            <a:pPr marL="0" lvl="0" indent="0" algn="l" rtl="0">
              <a:lnSpc>
                <a:spcPct val="115000"/>
              </a:lnSpc>
              <a:spcBef>
                <a:spcPts val="1800"/>
              </a:spcBef>
              <a:spcAft>
                <a:spcPts val="400"/>
              </a:spcAft>
              <a:buClr>
                <a:schemeClr val="dk1"/>
              </a:buClr>
              <a:buSzPts val="1100"/>
              <a:buFont typeface="Arial"/>
              <a:buNone/>
            </a:pPr>
            <a:r>
              <a:rPr lang="en-US" sz="2400" dirty="0"/>
              <a:t>Έλλειψη δεξιοτήτων</a:t>
            </a:r>
          </a:p>
        </p:txBody>
      </p:sp>
      <p:sp>
        <p:nvSpPr>
          <p:cNvPr id="14" name="Text Placeholder 12">
            <a:extLst>
              <a:ext uri="{FF2B5EF4-FFF2-40B4-BE49-F238E27FC236}">
                <a16:creationId xmlns:a16="http://schemas.microsoft.com/office/drawing/2014/main" id="{59087664-BC66-4A34-8E8D-970C012A9398}"/>
              </a:ext>
            </a:extLst>
          </p:cNvPr>
          <p:cNvSpPr txBox="1">
            <a:spLocks/>
          </p:cNvSpPr>
          <p:nvPr/>
        </p:nvSpPr>
        <p:spPr>
          <a:xfrm>
            <a:off x="1454429" y="5333834"/>
            <a:ext cx="5885809" cy="67376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1800"/>
              </a:spcBef>
              <a:spcAft>
                <a:spcPts val="400"/>
              </a:spcAft>
              <a:buClr>
                <a:schemeClr val="dk1"/>
              </a:buClr>
              <a:buSzPts val="1100"/>
              <a:buFont typeface="Arial"/>
              <a:buNone/>
            </a:pPr>
            <a:r>
              <a:rPr lang="en-US" dirty="0"/>
              <a:t>Έλλειψη πόρων</a:t>
            </a:r>
          </a:p>
        </p:txBody>
      </p:sp>
      <p:sp>
        <p:nvSpPr>
          <p:cNvPr id="15" name="Text Placeholder 12">
            <a:extLst>
              <a:ext uri="{FF2B5EF4-FFF2-40B4-BE49-F238E27FC236}">
                <a16:creationId xmlns:a16="http://schemas.microsoft.com/office/drawing/2014/main" id="{C93AA3A0-4073-4341-93B8-2A97AF0A8113}"/>
              </a:ext>
            </a:extLst>
          </p:cNvPr>
          <p:cNvSpPr txBox="1">
            <a:spLocks/>
          </p:cNvSpPr>
          <p:nvPr/>
        </p:nvSpPr>
        <p:spPr>
          <a:xfrm>
            <a:off x="1454429" y="6142509"/>
            <a:ext cx="5885809" cy="67376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1800"/>
              </a:spcBef>
              <a:spcAft>
                <a:spcPts val="400"/>
              </a:spcAft>
              <a:buClr>
                <a:schemeClr val="dk1"/>
              </a:buClr>
              <a:buSzPts val="1100"/>
              <a:buFont typeface="Arial"/>
              <a:buNone/>
            </a:pPr>
            <a:r>
              <a:rPr lang="en-GB" dirty="0"/>
              <a:t>Μελέτες περιπτώσεων και χρήσιμα εργαλεία</a:t>
            </a:r>
          </a:p>
        </p:txBody>
      </p:sp>
      <p:cxnSp>
        <p:nvCxnSpPr>
          <p:cNvPr id="16" name="Straight Connector 15">
            <a:extLst>
              <a:ext uri="{FF2B5EF4-FFF2-40B4-BE49-F238E27FC236}">
                <a16:creationId xmlns:a16="http://schemas.microsoft.com/office/drawing/2014/main" id="{065936C7-CB51-47AC-812C-D57EC439D052}"/>
              </a:ext>
            </a:extLst>
          </p:cNvPr>
          <p:cNvCxnSpPr/>
          <p:nvPr/>
        </p:nvCxnSpPr>
        <p:spPr>
          <a:xfrm>
            <a:off x="450600" y="1727739"/>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803D7A-9DD9-46C3-A131-98654123C8A3}"/>
              </a:ext>
            </a:extLst>
          </p:cNvPr>
          <p:cNvCxnSpPr/>
          <p:nvPr/>
        </p:nvCxnSpPr>
        <p:spPr>
          <a:xfrm>
            <a:off x="528624" y="6132185"/>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BB1A7FB2-1332-400B-9242-58DEDFE68038}"/>
              </a:ext>
            </a:extLst>
          </p:cNvPr>
          <p:cNvSpPr txBox="1">
            <a:spLocks/>
          </p:cNvSpPr>
          <p:nvPr/>
        </p:nvSpPr>
        <p:spPr>
          <a:xfrm>
            <a:off x="576792" y="5361011"/>
            <a:ext cx="558216" cy="67376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rgbClr val="E43794"/>
                </a:solidFill>
                <a:latin typeface="Avenir Black" panose="02000503020000020003" pitchFamily="2" charset="0"/>
                <a:ea typeface="+mn-ea"/>
                <a:cs typeface="Poppins SemiBold"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06</a:t>
            </a:r>
          </a:p>
        </p:txBody>
      </p:sp>
      <p:sp>
        <p:nvSpPr>
          <p:cNvPr id="19" name="Text Placeholder 11">
            <a:extLst>
              <a:ext uri="{FF2B5EF4-FFF2-40B4-BE49-F238E27FC236}">
                <a16:creationId xmlns:a16="http://schemas.microsoft.com/office/drawing/2014/main" id="{DF65A1C5-D204-459C-B9F7-376D553E6108}"/>
              </a:ext>
            </a:extLst>
          </p:cNvPr>
          <p:cNvSpPr txBox="1">
            <a:spLocks/>
          </p:cNvSpPr>
          <p:nvPr/>
        </p:nvSpPr>
        <p:spPr>
          <a:xfrm>
            <a:off x="576792" y="6206011"/>
            <a:ext cx="558216" cy="67376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rgbClr val="E43794"/>
                </a:solidFill>
                <a:latin typeface="Avenir Black" panose="02000503020000020003" pitchFamily="2" charset="0"/>
                <a:ea typeface="+mn-ea"/>
                <a:cs typeface="Poppins SemiBold"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07</a:t>
            </a:r>
          </a:p>
        </p:txBody>
      </p:sp>
    </p:spTree>
    <p:extLst>
      <p:ext uri="{BB962C8B-B14F-4D97-AF65-F5344CB8AC3E}">
        <p14:creationId xmlns:p14="http://schemas.microsoft.com/office/powerpoint/2010/main" val="191532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A2E600-0D79-6347-A80D-68BC37F34F8D}"/>
              </a:ext>
            </a:extLst>
          </p:cNvPr>
          <p:cNvSpPr>
            <a:spLocks noGrp="1"/>
          </p:cNvSpPr>
          <p:nvPr>
            <p:ph type="sldNum" sz="quarter" idx="14"/>
          </p:nvPr>
        </p:nvSpPr>
        <p:spPr/>
        <p:txBody>
          <a:bodyPr/>
          <a:lstStyle/>
          <a:p>
            <a:fld id="{9C527BFA-2C0E-4CEC-B6A5-913A56FEF4B4}" type="slidenum">
              <a:rPr lang="fr-CA" dirty="0" smtClean="0"/>
              <a:pPr/>
              <a:t>20</a:t>
            </a:fld>
            <a:endParaRPr lang="fr-CA" dirty="0"/>
          </a:p>
        </p:txBody>
      </p:sp>
      <p:sp>
        <p:nvSpPr>
          <p:cNvPr id="7" name="Text Placeholder 6">
            <a:extLst>
              <a:ext uri="{FF2B5EF4-FFF2-40B4-BE49-F238E27FC236}">
                <a16:creationId xmlns:a16="http://schemas.microsoft.com/office/drawing/2014/main" id="{4CC5AA87-FC19-6743-86D6-4E61042A7F86}"/>
              </a:ext>
            </a:extLst>
          </p:cNvPr>
          <p:cNvSpPr>
            <a:spLocks noGrp="1"/>
          </p:cNvSpPr>
          <p:nvPr>
            <p:ph type="body" sz="quarter" idx="18"/>
          </p:nvPr>
        </p:nvSpPr>
        <p:spPr>
          <a:xfrm>
            <a:off x="-163443" y="2138702"/>
            <a:ext cx="3885557" cy="558212"/>
          </a:xfrm>
        </p:spPr>
        <p:txBody>
          <a:bodyPr/>
          <a:lstStyle/>
          <a:p>
            <a:r>
              <a:rPr lang="en-US" dirty="0"/>
              <a:t>Έλλειψη</a:t>
            </a:r>
          </a:p>
        </p:txBody>
      </p:sp>
      <p:sp>
        <p:nvSpPr>
          <p:cNvPr id="8" name="Text Placeholder 7">
            <a:extLst>
              <a:ext uri="{FF2B5EF4-FFF2-40B4-BE49-F238E27FC236}">
                <a16:creationId xmlns:a16="http://schemas.microsoft.com/office/drawing/2014/main" id="{6FCD914B-0C92-394A-9C1B-6008003D7B67}"/>
              </a:ext>
            </a:extLst>
          </p:cNvPr>
          <p:cNvSpPr>
            <a:spLocks noGrp="1"/>
          </p:cNvSpPr>
          <p:nvPr>
            <p:ph type="body" sz="quarter" idx="19"/>
          </p:nvPr>
        </p:nvSpPr>
        <p:spPr>
          <a:xfrm>
            <a:off x="-163441" y="3149894"/>
            <a:ext cx="3885557" cy="558212"/>
          </a:xfrm>
        </p:spPr>
        <p:txBody>
          <a:bodyPr/>
          <a:lstStyle/>
          <a:p>
            <a:r>
              <a:rPr lang="en-US" dirty="0"/>
              <a:t>Of </a:t>
            </a:r>
          </a:p>
        </p:txBody>
      </p:sp>
      <p:sp>
        <p:nvSpPr>
          <p:cNvPr id="9" name="Text Placeholder 8">
            <a:extLst>
              <a:ext uri="{FF2B5EF4-FFF2-40B4-BE49-F238E27FC236}">
                <a16:creationId xmlns:a16="http://schemas.microsoft.com/office/drawing/2014/main" id="{CBE43FEB-A3DD-3F42-9253-A9A5CECE134D}"/>
              </a:ext>
            </a:extLst>
          </p:cNvPr>
          <p:cNvSpPr>
            <a:spLocks noGrp="1"/>
          </p:cNvSpPr>
          <p:nvPr>
            <p:ph type="body" sz="quarter" idx="20"/>
          </p:nvPr>
        </p:nvSpPr>
        <p:spPr>
          <a:xfrm>
            <a:off x="-76849" y="4161086"/>
            <a:ext cx="3885557" cy="558212"/>
          </a:xfrm>
        </p:spPr>
        <p:txBody>
          <a:bodyPr/>
          <a:lstStyle/>
          <a:p>
            <a:r>
              <a:rPr lang="en-US" dirty="0"/>
              <a:t>Πόροι</a:t>
            </a:r>
          </a:p>
        </p:txBody>
      </p:sp>
      <p:sp>
        <p:nvSpPr>
          <p:cNvPr id="6" name="Text Placeholder 5">
            <a:extLst>
              <a:ext uri="{FF2B5EF4-FFF2-40B4-BE49-F238E27FC236}">
                <a16:creationId xmlns:a16="http://schemas.microsoft.com/office/drawing/2014/main" id="{A9E78462-F12D-C94C-9770-450DAD347AA5}"/>
              </a:ext>
            </a:extLst>
          </p:cNvPr>
          <p:cNvSpPr>
            <a:spLocks noGrp="1"/>
          </p:cNvSpPr>
          <p:nvPr>
            <p:ph type="body" sz="quarter" idx="16"/>
          </p:nvPr>
        </p:nvSpPr>
        <p:spPr>
          <a:xfrm>
            <a:off x="3722113" y="1198878"/>
            <a:ext cx="8252611" cy="5361922"/>
          </a:xfrm>
        </p:spPr>
        <p:txBody>
          <a:bodyPr/>
          <a:lstStyle/>
          <a:p>
            <a:endParaRPr lang="en-GB" b="0" dirty="0"/>
          </a:p>
          <a:p>
            <a:r>
              <a:rPr lang="en-GB" b="0" dirty="0"/>
              <a:t>Πρόσθετοι πόροι για την ψηφιοποίηση μπορούν να προέλθουν από διάφορες εθνικές και κοινοτικές ανοικτές προσκλήσεις, όπως η CINEA, η οποία απαιτεί μια εξαιρετική ιδέα για το έργο και μια ενεργή συνεργασία με διεθνείς οργανισμούς-εταίρους. </a:t>
            </a:r>
          </a:p>
          <a:p>
            <a:endParaRPr lang="en-GB" b="0" dirty="0"/>
          </a:p>
          <a:p>
            <a:r>
              <a:rPr lang="en-GB" b="0" dirty="0"/>
              <a:t>Δημιουργώντας ένα σενάριο "κότα και αυγό", όπου χρειάζονται δεξιότητες και επενδύσεις για να πάρεις δεξιότητες και επενδύσεις.</a:t>
            </a:r>
          </a:p>
          <a:p>
            <a:endParaRPr lang="en-GB" b="0" dirty="0"/>
          </a:p>
          <a:p>
            <a:r>
              <a:rPr lang="en-GB" b="0" dirty="0"/>
              <a:t>Η επένδυση κάποιου χρόνου για την αξιολόγηση και την εκμάθηση δεξιοτήτων ψηφιοποίησης μπορεί να σπάσει αυτόν τον κύκλο. Οι ενότητες </a:t>
            </a:r>
            <a:r>
              <a:rPr lang="en-GB" b="0" dirty="0" err="1"/>
              <a:t>Insites </a:t>
            </a:r>
            <a:r>
              <a:rPr lang="en-GB" b="0" dirty="0"/>
              <a:t>μπορούν να σας βοηθήσουν να ξεκινήσετε το ταξίδι σας στην ψηφιοποίηση.</a:t>
            </a:r>
          </a:p>
        </p:txBody>
      </p:sp>
      <p:sp>
        <p:nvSpPr>
          <p:cNvPr id="10" name="Text Placeholder 9">
            <a:extLst>
              <a:ext uri="{FF2B5EF4-FFF2-40B4-BE49-F238E27FC236}">
                <a16:creationId xmlns:a16="http://schemas.microsoft.com/office/drawing/2014/main" id="{1772087E-CE9B-BF49-AD95-F46CBBADE4DB}"/>
              </a:ext>
            </a:extLst>
          </p:cNvPr>
          <p:cNvSpPr>
            <a:spLocks noGrp="1"/>
          </p:cNvSpPr>
          <p:nvPr>
            <p:ph type="body" sz="quarter" idx="21"/>
          </p:nvPr>
        </p:nvSpPr>
        <p:spPr>
          <a:xfrm>
            <a:off x="202738" y="14317"/>
            <a:ext cx="4571737" cy="365126"/>
          </a:xfrm>
        </p:spPr>
        <p:txBody>
          <a:bodyPr/>
          <a:lstStyle/>
          <a:p>
            <a:r>
              <a:rPr lang="en-US" sz="3200" b="1" dirty="0">
                <a:solidFill>
                  <a:schemeClr val="bg1"/>
                </a:solidFill>
              </a:rPr>
              <a:t>Τεχνολογία</a:t>
            </a:r>
          </a:p>
        </p:txBody>
      </p:sp>
    </p:spTree>
    <p:extLst>
      <p:ext uri="{BB962C8B-B14F-4D97-AF65-F5344CB8AC3E}">
        <p14:creationId xmlns:p14="http://schemas.microsoft.com/office/powerpoint/2010/main" val="258066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1D0EA6DC-2F19-438E-9ACC-0CD97B5FED9D}"/>
              </a:ext>
            </a:extLst>
          </p:cNvPr>
          <p:cNvSpPr/>
          <p:nvPr/>
        </p:nvSpPr>
        <p:spPr>
          <a:xfrm>
            <a:off x="6577124"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2" name="Slide Number Placeholder 1">
            <a:extLst>
              <a:ext uri="{FF2B5EF4-FFF2-40B4-BE49-F238E27FC236}">
                <a16:creationId xmlns:a16="http://schemas.microsoft.com/office/drawing/2014/main" id="{85D58604-F38F-4177-A656-FFC21F5D59C2}"/>
              </a:ext>
            </a:extLst>
          </p:cNvPr>
          <p:cNvSpPr>
            <a:spLocks noGrp="1"/>
          </p:cNvSpPr>
          <p:nvPr>
            <p:ph type="sldNum" sz="quarter" idx="14"/>
          </p:nvPr>
        </p:nvSpPr>
        <p:spPr/>
        <p:txBody>
          <a:bodyPr/>
          <a:lstStyle/>
          <a:p>
            <a:fld id="{9C527BFA-2C0E-4CEC-B6A5-913A56FEF4B4}" type="slidenum">
              <a:rPr lang="fr-CA" dirty="0" smtClean="0"/>
              <a:pPr/>
              <a:t>21</a:t>
            </a:fld>
            <a:endParaRPr lang="fr-CA" dirty="0"/>
          </a:p>
        </p:txBody>
      </p:sp>
      <p:sp>
        <p:nvSpPr>
          <p:cNvPr id="3" name="Text Placeholder 2">
            <a:extLst>
              <a:ext uri="{FF2B5EF4-FFF2-40B4-BE49-F238E27FC236}">
                <a16:creationId xmlns:a16="http://schemas.microsoft.com/office/drawing/2014/main" id="{F24DCAB7-8AC3-4064-804C-C154EF8AF5AF}"/>
              </a:ext>
            </a:extLst>
          </p:cNvPr>
          <p:cNvSpPr>
            <a:spLocks noGrp="1"/>
          </p:cNvSpPr>
          <p:nvPr>
            <p:ph type="body" sz="quarter" idx="15"/>
          </p:nvPr>
        </p:nvSpPr>
        <p:spPr>
          <a:xfrm>
            <a:off x="2446789" y="-2278697"/>
            <a:ext cx="11687352" cy="307569"/>
          </a:xfrm>
        </p:spPr>
        <p:txBody>
          <a:bodyPr/>
          <a:lstStyle/>
          <a:p>
            <a:r>
              <a:rPr lang="en-GB" sz="2400" dirty="0"/>
              <a:t>Εισαγωγή στη ΣΧΕΔΙΑΣΤΙΚΗ ΣΚΕΨΗ</a:t>
            </a:r>
          </a:p>
        </p:txBody>
      </p:sp>
      <p:pic>
        <p:nvPicPr>
          <p:cNvPr id="5" name="Picture 4">
            <a:extLst>
              <a:ext uri="{FF2B5EF4-FFF2-40B4-BE49-F238E27FC236}">
                <a16:creationId xmlns:a16="http://schemas.microsoft.com/office/drawing/2014/main" id="{5D8894BD-AE32-4A27-8299-7515F10285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387" t="10823" r="9307" b="5574"/>
          <a:stretch/>
        </p:blipFill>
        <p:spPr>
          <a:xfrm>
            <a:off x="6020260" y="1744351"/>
            <a:ext cx="5926593" cy="3612066"/>
          </a:xfrm>
          <a:prstGeom prst="rect">
            <a:avLst/>
          </a:prstGeom>
        </p:spPr>
      </p:pic>
      <p:sp>
        <p:nvSpPr>
          <p:cNvPr id="8" name="Text Placeholder 3">
            <a:extLst>
              <a:ext uri="{FF2B5EF4-FFF2-40B4-BE49-F238E27FC236}">
                <a16:creationId xmlns:a16="http://schemas.microsoft.com/office/drawing/2014/main" id="{B006B4A5-3FEF-46FD-97EC-917559ED9BAE}"/>
              </a:ext>
            </a:extLst>
          </p:cNvPr>
          <p:cNvSpPr txBox="1">
            <a:spLocks/>
          </p:cNvSpPr>
          <p:nvPr/>
        </p:nvSpPr>
        <p:spPr>
          <a:xfrm>
            <a:off x="317366" y="898578"/>
            <a:ext cx="6407716" cy="6019552"/>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Avenir"/>
                <a:cs typeface="Poppins"/>
              </a:rPr>
              <a:t>Αν έχετε έλλειψη χρόνου και πόρων, με περιορισμένα οικονομικά μέσα, ο σχεδιασμός θα μπορούσε να είναι η κατάλληλη επιλογή για εσάς!</a:t>
            </a:r>
          </a:p>
          <a:p>
            <a:endParaRPr lang="en-GB" sz="1200" dirty="0"/>
          </a:p>
          <a:p>
            <a:r>
              <a:rPr lang="en-GB" sz="2000" dirty="0">
                <a:latin typeface="Avenir"/>
                <a:cs typeface="Poppins"/>
              </a:rPr>
              <a:t>Για κάθε ιδιοκτήτη επιχείρησης, είναι ζωτικής σημασίας να αναπτύξει δεξιότητες σχεδιασμού εμπειρίας χρήστη. Το κόστος και οι κίνδυνοι που συνεπάγεται για κάθε επιχείρηση η ανάπτυξη ενός νέου προϊόντος ή υπηρεσίας είναι υψηλοί. Η εφαρμογή της σχεδιαστικής σκέψης μπορεί να βοηθήσει στην άμεση εξοικονόμηση χρημάτων, επειδή κατευθύνει την προσοχή στις συγκεκριμένες λύσεις που χρειάζονται οι άνθρωποι. (1)</a:t>
            </a:r>
          </a:p>
          <a:p>
            <a:endParaRPr lang="en-GB" sz="1200" i="1" dirty="0"/>
          </a:p>
          <a:p>
            <a:r>
              <a:rPr lang="en-GB" sz="2000" dirty="0">
                <a:latin typeface="Avenir"/>
                <a:cs typeface="Poppins"/>
              </a:rPr>
              <a:t>Μπορεί να είναι ένας πολύ καλός τρόπος για την αντιμετώπιση κακώς καθορισμένων ή άγνωστων προβλημάτων, επειδή μπορούν να τα επαναδιατυπώσουν με ανθρωποκεντρικούς τρόπους και να εστιάσουν σε αυτό που είναι πιο σημαντικό για τους χρήστες.</a:t>
            </a:r>
          </a:p>
        </p:txBody>
      </p:sp>
      <p:pic>
        <p:nvPicPr>
          <p:cNvPr id="1026" name="Picture 2">
            <a:extLst>
              <a:ext uri="{FF2B5EF4-FFF2-40B4-BE49-F238E27FC236}">
                <a16:creationId xmlns:a16="http://schemas.microsoft.com/office/drawing/2014/main" id="{83595940-FD3B-462C-94BF-1FAA000055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3038" y="2047294"/>
            <a:ext cx="4266911" cy="264230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2B81C09-71CB-407C-BB52-F5907D4D9C03}"/>
              </a:ext>
            </a:extLst>
          </p:cNvPr>
          <p:cNvSpPr txBox="1"/>
          <p:nvPr/>
        </p:nvSpPr>
        <p:spPr>
          <a:xfrm>
            <a:off x="5531617" y="6354667"/>
            <a:ext cx="7069015" cy="276999"/>
          </a:xfrm>
          <a:prstGeom prst="rect">
            <a:avLst/>
          </a:prstGeom>
          <a:noFill/>
        </p:spPr>
        <p:txBody>
          <a:bodyPr wrap="square">
            <a:spAutoFit/>
          </a:bodyPr>
          <a:lstStyle/>
          <a:p>
            <a:r>
              <a:rPr lang="en-GB" sz="1200" dirty="0"/>
              <a:t>(1) https://www.toptal.com/designers/product-design/design-thinking-business-value</a:t>
            </a:r>
          </a:p>
        </p:txBody>
      </p:sp>
      <p:sp>
        <p:nvSpPr>
          <p:cNvPr id="18" name="Text Placeholder 3">
            <a:extLst>
              <a:ext uri="{FF2B5EF4-FFF2-40B4-BE49-F238E27FC236}">
                <a16:creationId xmlns:a16="http://schemas.microsoft.com/office/drawing/2014/main" id="{7298CEE6-C4F6-43A6-A679-9D71982D0021}"/>
              </a:ext>
            </a:extLst>
          </p:cNvPr>
          <p:cNvSpPr txBox="1">
            <a:spLocks/>
          </p:cNvSpPr>
          <p:nvPr/>
        </p:nvSpPr>
        <p:spPr>
          <a:xfrm>
            <a:off x="317365" y="304828"/>
            <a:ext cx="7251203" cy="13599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Εισαγωγή στο </a:t>
            </a:r>
            <a:r>
              <a:rPr lang="en-GB" dirty="0"/>
              <a:t>Design Thinking</a:t>
            </a:r>
          </a:p>
        </p:txBody>
      </p:sp>
    </p:spTree>
    <p:extLst>
      <p:ext uri="{BB962C8B-B14F-4D97-AF65-F5344CB8AC3E}">
        <p14:creationId xmlns:p14="http://schemas.microsoft.com/office/powerpoint/2010/main" val="1647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B6CC50-0996-4508-92D8-169256B8CD8D}"/>
              </a:ext>
            </a:extLst>
          </p:cNvPr>
          <p:cNvSpPr>
            <a:spLocks noGrp="1"/>
          </p:cNvSpPr>
          <p:nvPr>
            <p:ph type="sldNum" sz="quarter" idx="14"/>
          </p:nvPr>
        </p:nvSpPr>
        <p:spPr/>
        <p:txBody>
          <a:bodyPr/>
          <a:lstStyle/>
          <a:p>
            <a:fld id="{9C527BFA-2C0E-4CEC-B6A5-913A56FEF4B4}" type="slidenum">
              <a:rPr lang="fr-CA" dirty="0" smtClean="0"/>
              <a:pPr/>
              <a:t>22</a:t>
            </a:fld>
            <a:endParaRPr lang="fr-CA" dirty="0"/>
          </a:p>
        </p:txBody>
      </p:sp>
      <p:sp>
        <p:nvSpPr>
          <p:cNvPr id="5" name="Text Placeholder 3">
            <a:extLst>
              <a:ext uri="{FF2B5EF4-FFF2-40B4-BE49-F238E27FC236}">
                <a16:creationId xmlns:a16="http://schemas.microsoft.com/office/drawing/2014/main" id="{5EDEF144-82BB-46B6-A4A9-F2645DB77015}"/>
              </a:ext>
            </a:extLst>
          </p:cNvPr>
          <p:cNvSpPr txBox="1">
            <a:spLocks/>
          </p:cNvSpPr>
          <p:nvPr/>
        </p:nvSpPr>
        <p:spPr>
          <a:xfrm>
            <a:off x="490635" y="4512349"/>
            <a:ext cx="4483492" cy="123377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E43794"/>
                </a:solidFill>
              </a:rPr>
              <a:t>(Θα χρειαστούν λιγότερα από 10 λεπτά για να ολοκληρωθεί κάθε επιμέρους θέμα... μια λιτή προσέγγιση) </a:t>
            </a:r>
          </a:p>
          <a:p>
            <a:endParaRPr lang="en-GB" dirty="0"/>
          </a:p>
          <a:p>
            <a:endParaRPr lang="en-GB" sz="1400" dirty="0"/>
          </a:p>
        </p:txBody>
      </p:sp>
      <p:sp>
        <p:nvSpPr>
          <p:cNvPr id="6" name="Text Placeholder 3">
            <a:extLst>
              <a:ext uri="{FF2B5EF4-FFF2-40B4-BE49-F238E27FC236}">
                <a16:creationId xmlns:a16="http://schemas.microsoft.com/office/drawing/2014/main" id="{A945F815-4F38-4BEA-AAFD-155BBC51338D}"/>
              </a:ext>
            </a:extLst>
          </p:cNvPr>
          <p:cNvSpPr txBox="1">
            <a:spLocks/>
          </p:cNvSpPr>
          <p:nvPr/>
        </p:nvSpPr>
        <p:spPr>
          <a:xfrm>
            <a:off x="60649" y="225156"/>
            <a:ext cx="8820463" cy="5968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Εκπαιδευτική ενότητα Design Thinking!</a:t>
            </a:r>
          </a:p>
        </p:txBody>
      </p:sp>
      <p:sp>
        <p:nvSpPr>
          <p:cNvPr id="8" name="TextBox 7">
            <a:extLst>
              <a:ext uri="{FF2B5EF4-FFF2-40B4-BE49-F238E27FC236}">
                <a16:creationId xmlns:a16="http://schemas.microsoft.com/office/drawing/2014/main" id="{227E9082-B2F3-4B1D-8143-0F1DE0009249}"/>
              </a:ext>
            </a:extLst>
          </p:cNvPr>
          <p:cNvSpPr txBox="1"/>
          <p:nvPr/>
        </p:nvSpPr>
        <p:spPr>
          <a:xfrm>
            <a:off x="5456725" y="1047203"/>
            <a:ext cx="6329993" cy="4401205"/>
          </a:xfrm>
          <a:prstGeom prst="rect">
            <a:avLst/>
          </a:prstGeom>
          <a:noFill/>
        </p:spPr>
        <p:txBody>
          <a:bodyPr wrap="square" lIns="91440" tIns="45720" rIns="91440" bIns="45720" anchor="t">
            <a:spAutoFit/>
          </a:bodyPr>
          <a:lstStyle/>
          <a:p>
            <a:r>
              <a:rPr lang="en-GB" sz="2000" b="1" i="1" u="sng" dirty="0">
                <a:solidFill>
                  <a:srgbClr val="FBE000"/>
                </a:solidFill>
                <a:effectLst>
                  <a:outerShdw blurRad="50800" dist="38100" dir="2700000" algn="tl" rotWithShape="0">
                    <a:prstClr val="black">
                      <a:alpha val="40000"/>
                    </a:prstClr>
                  </a:outerShdw>
                </a:effectLst>
                <a:latin typeface="Avenir" panose="02000503020000020003"/>
              </a:rPr>
              <a:t>Τι θα μάθετε:</a:t>
            </a:r>
          </a:p>
          <a:p>
            <a:r>
              <a:rPr lang="en-GB" sz="2000" dirty="0">
                <a:solidFill>
                  <a:srgbClr val="7F7F7F"/>
                </a:solidFill>
                <a:latin typeface="Avenir" panose="02000503020000020003"/>
              </a:rPr>
              <a:t>- Να ορίσετε τι είναι η σχεδιαστική σκέψη και να κατανοήσετε τις κύριες δεξιότητες που σχετίζονται με τη σχεδιαστική σκέψη</a:t>
            </a:r>
          </a:p>
          <a:p>
            <a:r>
              <a:rPr lang="en-GB" sz="2000" dirty="0">
                <a:solidFill>
                  <a:srgbClr val="7F7F7F"/>
                </a:solidFill>
                <a:latin typeface="Avenir" panose="02000503020000020003"/>
              </a:rPr>
              <a:t>- Να γνωρίζετε τη σημασία της σχεδιαστικής σκέψης σε σχέση με τη δική σας επιχειρηματική ανάπτυξη</a:t>
            </a:r>
          </a:p>
          <a:p>
            <a:r>
              <a:rPr lang="en-GB" sz="2000" dirty="0">
                <a:solidFill>
                  <a:srgbClr val="7F7F7F"/>
                </a:solidFill>
                <a:latin typeface="Avenir" panose="02000503020000020003"/>
              </a:rPr>
              <a:t>- Αποκτήστε εικόνα για το πώς εταιρείες όπ</a:t>
            </a:r>
            <a:r>
              <a:rPr lang="en-GB" sz="2000" dirty="0" err="1">
                <a:solidFill>
                  <a:srgbClr val="7F7F7F"/>
                </a:solidFill>
                <a:latin typeface="Avenir" panose="02000503020000020003"/>
              </a:rPr>
              <a:t>ως</a:t>
            </a:r>
            <a:r>
              <a:rPr lang="en-GB" sz="2000" dirty="0">
                <a:solidFill>
                  <a:srgbClr val="7F7F7F"/>
                </a:solidFill>
                <a:latin typeface="Avenir" panose="02000503020000020003"/>
              </a:rPr>
              <a:t> η </a:t>
            </a:r>
            <a:r>
              <a:rPr lang="en-GB" sz="2000" dirty="0" err="1">
                <a:solidFill>
                  <a:srgbClr val="7F7F7F"/>
                </a:solidFill>
                <a:latin typeface="Avenir" panose="02000503020000020003"/>
              </a:rPr>
              <a:t>AirBnB</a:t>
            </a:r>
            <a:r>
              <a:rPr lang="en-GB" sz="2000" dirty="0">
                <a:solidFill>
                  <a:srgbClr val="7F7F7F"/>
                </a:solidFill>
                <a:latin typeface="Avenir" panose="02000503020000020003"/>
              </a:rPr>
              <a:t> και η Uber χρησιμοποίησαν τη σχεδιαστική σκέψη για να προωθήσουν την ανάπτυξη των επιχειρήσεών τους.</a:t>
            </a:r>
          </a:p>
          <a:p>
            <a:r>
              <a:rPr lang="en-GB" sz="2000" dirty="0">
                <a:solidFill>
                  <a:srgbClr val="7F7F7F"/>
                </a:solidFill>
                <a:latin typeface="Avenir" panose="02000503020000020003"/>
              </a:rPr>
              <a:t>- Να κατανοήσουν με σαφήνεια τα βασικά στοιχεία και τον σκοπό της σχεδιαστικής σκέψης αφού παρακολουθήσουν το σύντομο βίντεο στο YouTube</a:t>
            </a:r>
          </a:p>
          <a:p>
            <a:r>
              <a:rPr lang="en-GB" sz="2000" dirty="0">
                <a:solidFill>
                  <a:srgbClr val="7F7F7F"/>
                </a:solidFill>
                <a:latin typeface="Avenir" panose="02000503020000020003"/>
              </a:rPr>
              <a:t>- Αναφέρετε τα διάφορα στάδια που συνθέτουν τη σχεδιαστική σκέψη </a:t>
            </a:r>
          </a:p>
        </p:txBody>
      </p:sp>
      <p:pic>
        <p:nvPicPr>
          <p:cNvPr id="9" name="Picture 8">
            <a:extLst>
              <a:ext uri="{FF2B5EF4-FFF2-40B4-BE49-F238E27FC236}">
                <a16:creationId xmlns:a16="http://schemas.microsoft.com/office/drawing/2014/main" id="{A56108E7-B9FE-4EAE-893F-541C3A2041A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387" t="10823" r="9307" b="5574"/>
          <a:stretch/>
        </p:blipFill>
        <p:spPr>
          <a:xfrm>
            <a:off x="0" y="1318903"/>
            <a:ext cx="5445469" cy="3318836"/>
          </a:xfrm>
          <a:prstGeom prst="rect">
            <a:avLst/>
          </a:prstGeom>
        </p:spPr>
      </p:pic>
      <p:pic>
        <p:nvPicPr>
          <p:cNvPr id="10" name="Picture 9">
            <a:extLst>
              <a:ext uri="{FF2B5EF4-FFF2-40B4-BE49-F238E27FC236}">
                <a16:creationId xmlns:a16="http://schemas.microsoft.com/office/drawing/2014/main" id="{BE4005C5-D358-494E-868D-6C37CE446107}"/>
              </a:ext>
            </a:extLst>
          </p:cNvPr>
          <p:cNvPicPr>
            <a:picLocks noChangeAspect="1"/>
          </p:cNvPicPr>
          <p:nvPr/>
        </p:nvPicPr>
        <p:blipFill>
          <a:blip r:embed="rId3" cstate="print"/>
          <a:stretch>
            <a:fillRect/>
          </a:stretch>
        </p:blipFill>
        <p:spPr>
          <a:xfrm>
            <a:off x="783403" y="1601350"/>
            <a:ext cx="3878664" cy="2485240"/>
          </a:xfrm>
          <a:prstGeom prst="rect">
            <a:avLst/>
          </a:prstGeom>
        </p:spPr>
      </p:pic>
      <p:sp>
        <p:nvSpPr>
          <p:cNvPr id="11" name="Text Placeholder 3">
            <a:extLst>
              <a:ext uri="{FF2B5EF4-FFF2-40B4-BE49-F238E27FC236}">
                <a16:creationId xmlns:a16="http://schemas.microsoft.com/office/drawing/2014/main" id="{D5D3CDF8-ECA1-41BB-99DC-6B0669A1E045}"/>
              </a:ext>
            </a:extLst>
          </p:cNvPr>
          <p:cNvSpPr txBox="1">
            <a:spLocks/>
          </p:cNvSpPr>
          <p:nvPr/>
        </p:nvSpPr>
        <p:spPr>
          <a:xfrm>
            <a:off x="480989" y="5940848"/>
            <a:ext cx="4721964" cy="691996"/>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rgbClr val="E43794"/>
                </a:solidFill>
              </a:rPr>
              <a:t>Αυτή η ενότητα δημιουργήθηκε από τους εταίρους EUEI και BDEL στο πλαίσιο του έργου E+ Lean Innovation Project!</a:t>
            </a:r>
          </a:p>
        </p:txBody>
      </p:sp>
    </p:spTree>
    <p:extLst>
      <p:ext uri="{BB962C8B-B14F-4D97-AF65-F5344CB8AC3E}">
        <p14:creationId xmlns:p14="http://schemas.microsoft.com/office/powerpoint/2010/main" val="2635795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a:xfrm>
            <a:off x="0" y="0"/>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dirty="0" smtClean="0"/>
              <a:pPr/>
              <a:t>23</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772120" y="4431277"/>
            <a:ext cx="7251203" cy="1359925"/>
          </a:xfrm>
        </p:spPr>
        <p:txBody>
          <a:bodyPr/>
          <a:lstStyle/>
          <a:p>
            <a:r>
              <a:rPr lang="en-GB" sz="4800" dirty="0" err="1"/>
              <a:t>Μελέτες</a:t>
            </a:r>
            <a:r>
              <a:rPr lang="en-GB" sz="4800" dirty="0"/>
              <a:t> περιπτώσεων και χρήσιμα εργαλεία</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2"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297050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320771" y="3701"/>
            <a:ext cx="12192000" cy="708318"/>
          </a:xfrm>
        </p:spPr>
        <p:txBody>
          <a:bodyPr/>
          <a:lstStyle/>
          <a:p>
            <a:r>
              <a:rPr lang="en-GB" dirty="0"/>
              <a:t>Εμπνευστείτε...</a:t>
            </a:r>
          </a:p>
        </p:txBody>
      </p:sp>
      <p:pic>
        <p:nvPicPr>
          <p:cNvPr id="5" name="Picture Placeholder 16">
            <a:extLst>
              <a:ext uri="{FF2B5EF4-FFF2-40B4-BE49-F238E27FC236}">
                <a16:creationId xmlns:a16="http://schemas.microsoft.com/office/drawing/2014/main" id="{CE6E8E6F-4287-45F6-B494-DB0123BE7017}"/>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7465" b="27465"/>
          <a:stretch/>
        </p:blipFill>
        <p:spPr>
          <a:xfrm>
            <a:off x="2" y="5036791"/>
            <a:ext cx="12191999" cy="1821208"/>
          </a:xfrm>
          <a:solidFill>
            <a:srgbClr val="E43794"/>
          </a:solidFill>
        </p:spPr>
      </p:pic>
      <p:sp>
        <p:nvSpPr>
          <p:cNvPr id="6" name="Google Shape;537;p49">
            <a:extLst>
              <a:ext uri="{FF2B5EF4-FFF2-40B4-BE49-F238E27FC236}">
                <a16:creationId xmlns:a16="http://schemas.microsoft.com/office/drawing/2014/main" id="{0D855443-8ED3-4757-9873-0815C8A8096F}"/>
              </a:ext>
            </a:extLst>
          </p:cNvPr>
          <p:cNvSpPr txBox="1"/>
          <p:nvPr/>
        </p:nvSpPr>
        <p:spPr>
          <a:xfrm>
            <a:off x="336000" y="549347"/>
            <a:ext cx="6693451"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solidFill>
                  <a:srgbClr val="E43794"/>
                </a:solidFill>
                <a:latin typeface="Avenir"/>
                <a:ea typeface="Avenir"/>
                <a:cs typeface="Avenir"/>
                <a:sym typeface="Avenir"/>
              </a:rPr>
              <a:t>Ψηφιοποίηση της σλοβενικής πολιτιστικής κληρονομιάς</a:t>
            </a:r>
            <a:endParaRPr sz="2400" b="1" dirty="0">
              <a:solidFill>
                <a:srgbClr val="E43794"/>
              </a:solidFill>
              <a:latin typeface="Avenir"/>
              <a:ea typeface="Avenir"/>
              <a:cs typeface="Avenir"/>
              <a:sym typeface="Avenir"/>
            </a:endParaRPr>
          </a:p>
        </p:txBody>
      </p:sp>
      <p:sp>
        <p:nvSpPr>
          <p:cNvPr id="7" name="Google Shape;535;p49">
            <a:extLst>
              <a:ext uri="{FF2B5EF4-FFF2-40B4-BE49-F238E27FC236}">
                <a16:creationId xmlns:a16="http://schemas.microsoft.com/office/drawing/2014/main" id="{A525E5C8-4F24-45C4-BB44-512D0A6D0096}"/>
              </a:ext>
            </a:extLst>
          </p:cNvPr>
          <p:cNvSpPr txBox="1">
            <a:spLocks noGrp="1"/>
          </p:cNvSpPr>
          <p:nvPr>
            <p:ph type="body" sz="quarter" idx="18"/>
          </p:nvPr>
        </p:nvSpPr>
        <p:spPr>
          <a:xfrm>
            <a:off x="544260" y="1439569"/>
            <a:ext cx="11315683" cy="3471619"/>
          </a:xfrm>
          <a:prstGeom prst="rect">
            <a:avLst/>
          </a:prstGeom>
          <a:noFill/>
          <a:ln>
            <a:noFill/>
          </a:ln>
        </p:spPr>
        <p:txBody>
          <a:bodyPr spcFirstLastPara="1" wrap="square" lIns="91425" tIns="45700" rIns="91425" bIns="45700" anchor="t" anchorCtr="0">
            <a:noAutofit/>
          </a:bodyPr>
          <a:lstStyle/>
          <a:p>
            <a:pPr algn="just">
              <a:buClr>
                <a:schemeClr val="hlink"/>
              </a:buClr>
              <a:buSzPts val="1200"/>
            </a:pPr>
            <a:r>
              <a:rPr lang="en-US" dirty="0">
                <a:solidFill>
                  <a:srgbClr val="888888"/>
                </a:solidFill>
                <a:latin typeface="Avenir"/>
                <a:ea typeface="Avenir"/>
                <a:cs typeface="Avenir"/>
                <a:sym typeface="Avenir"/>
              </a:rPr>
              <a:t>Η Σλοβενία είναι διάσημη για τα κάστρα της. Πολλά από αυτά έπεσαν σε ερείπια στο πέρασμα του χρόνου. Πολλά όμως ανακαινίστηκαν και ανακαινίστηκαν πλήρως. Το Υπουργείο Οικονομικής Ανάπτυξης και Τεχνολογίας της Σλοβενίας είδε </a:t>
            </a:r>
            <a:r>
              <a:rPr lang="en-US" dirty="0" err="1">
                <a:solidFill>
                  <a:srgbClr val="888888"/>
                </a:solidFill>
                <a:latin typeface="Avenir"/>
                <a:ea typeface="Avenir"/>
                <a:cs typeface="Avenir"/>
                <a:sym typeface="Avenir"/>
              </a:rPr>
              <a:t>τη</a:t>
            </a:r>
            <a:r>
              <a:rPr lang="en-US" dirty="0">
                <a:solidFill>
                  <a:srgbClr val="888888"/>
                </a:solidFill>
                <a:latin typeface="Avenir"/>
                <a:ea typeface="Avenir"/>
                <a:cs typeface="Avenir"/>
                <a:sym typeface="Avenir"/>
              </a:rPr>
              <a:t> </a:t>
            </a:r>
            <a:r>
              <a:rPr lang="en-US" dirty="0" err="1">
                <a:solidFill>
                  <a:srgbClr val="888888"/>
                </a:solidFill>
                <a:latin typeface="Avenir"/>
                <a:ea typeface="Avenir"/>
                <a:cs typeface="Avenir"/>
                <a:sym typeface="Avenir"/>
              </a:rPr>
              <a:t>δυν</a:t>
            </a:r>
            <a:r>
              <a:rPr lang="en-US" dirty="0">
                <a:solidFill>
                  <a:srgbClr val="888888"/>
                </a:solidFill>
                <a:latin typeface="Avenir"/>
                <a:ea typeface="Avenir"/>
                <a:cs typeface="Avenir"/>
                <a:sym typeface="Avenir"/>
              </a:rPr>
              <a:t>α</a:t>
            </a:r>
            <a:r>
              <a:rPr lang="en-US" dirty="0" err="1">
                <a:solidFill>
                  <a:srgbClr val="888888"/>
                </a:solidFill>
                <a:latin typeface="Avenir"/>
                <a:ea typeface="Avenir"/>
                <a:cs typeface="Avenir"/>
                <a:sym typeface="Avenir"/>
              </a:rPr>
              <a:t>τότητ</a:t>
            </a:r>
            <a:r>
              <a:rPr lang="en-US" dirty="0">
                <a:solidFill>
                  <a:srgbClr val="888888"/>
                </a:solidFill>
                <a:latin typeface="Avenir"/>
                <a:ea typeface="Avenir"/>
                <a:cs typeface="Avenir"/>
                <a:sym typeface="Avenir"/>
              </a:rPr>
              <a:t>α </a:t>
            </a:r>
            <a:r>
              <a:rPr lang="en-US" dirty="0" err="1">
                <a:solidFill>
                  <a:srgbClr val="888888"/>
                </a:solidFill>
                <a:latin typeface="Avenir"/>
                <a:ea typeface="Avenir"/>
                <a:cs typeface="Avenir"/>
                <a:sym typeface="Avenir"/>
              </a:rPr>
              <a:t>ψηφιο</a:t>
            </a:r>
            <a:r>
              <a:rPr lang="en-US" dirty="0">
                <a:solidFill>
                  <a:srgbClr val="888888"/>
                </a:solidFill>
                <a:latin typeface="Avenir"/>
                <a:ea typeface="Avenir"/>
                <a:cs typeface="Avenir"/>
                <a:sym typeface="Avenir"/>
              </a:rPr>
              <a:t>π</a:t>
            </a:r>
            <a:r>
              <a:rPr lang="en-US" dirty="0" err="1">
                <a:solidFill>
                  <a:srgbClr val="888888"/>
                </a:solidFill>
                <a:latin typeface="Avenir"/>
                <a:ea typeface="Avenir"/>
                <a:cs typeface="Avenir"/>
                <a:sym typeface="Avenir"/>
              </a:rPr>
              <a:t>οίησης</a:t>
            </a:r>
            <a:r>
              <a:rPr lang="en-US" dirty="0">
                <a:solidFill>
                  <a:srgbClr val="888888"/>
                </a:solidFill>
                <a:latin typeface="Avenir"/>
                <a:ea typeface="Avenir"/>
                <a:cs typeface="Avenir"/>
                <a:sym typeface="Avenir"/>
              </a:rPr>
              <a:t> </a:t>
            </a:r>
            <a:r>
              <a:rPr lang="en-US" dirty="0" err="1">
                <a:solidFill>
                  <a:srgbClr val="888888"/>
                </a:solidFill>
                <a:latin typeface="Avenir"/>
                <a:ea typeface="Avenir"/>
                <a:cs typeface="Avenir"/>
                <a:sym typeface="Avenir"/>
              </a:rPr>
              <a:t>ορισμένων</a:t>
            </a:r>
            <a:r>
              <a:rPr lang="en-US" dirty="0">
                <a:solidFill>
                  <a:srgbClr val="888888"/>
                </a:solidFill>
                <a:latin typeface="Avenir"/>
                <a:ea typeface="Avenir"/>
                <a:cs typeface="Avenir"/>
                <a:sym typeface="Avenir"/>
              </a:rPr>
              <a:t> από αυτά και δημοσίευσε ανοιχτή πρόσκληση για τουριστικούς προορισμούς.  </a:t>
            </a:r>
            <a:endParaRPr lang="en-US" dirty="0">
              <a:solidFill>
                <a:srgbClr val="888888"/>
              </a:solidFill>
              <a:latin typeface="Avenir"/>
              <a:ea typeface="Avenir"/>
              <a:cs typeface="Avenir"/>
            </a:endParaRPr>
          </a:p>
          <a:p>
            <a:pPr marL="0" lvl="0" indent="0" algn="just" rtl="0">
              <a:spcBef>
                <a:spcPts val="0"/>
              </a:spcBef>
              <a:spcAft>
                <a:spcPts val="0"/>
              </a:spcAft>
              <a:buClr>
                <a:schemeClr val="hlink"/>
              </a:buClr>
              <a:buSzPts val="1200"/>
              <a:buFont typeface="Arial"/>
              <a:buNone/>
            </a:pPr>
            <a:endParaRPr lang="en-US" dirty="0">
              <a:solidFill>
                <a:srgbClr val="888888"/>
              </a:solidFill>
              <a:latin typeface="Avenir"/>
              <a:ea typeface="Avenir"/>
              <a:cs typeface="Avenir"/>
            </a:endParaRPr>
          </a:p>
          <a:p>
            <a:pPr algn="just">
              <a:buClr>
                <a:schemeClr val="hlink"/>
              </a:buClr>
              <a:buSzPts val="1200"/>
            </a:pPr>
            <a:r>
              <a:rPr lang="en-US" dirty="0">
                <a:solidFill>
                  <a:srgbClr val="888888"/>
                </a:solidFill>
                <a:latin typeface="Avenir"/>
                <a:ea typeface="Avenir"/>
                <a:cs typeface="Avenir"/>
                <a:sym typeface="Avenir"/>
              </a:rPr>
              <a:t>Ως πιλοτικό έργο, υπήρχε επίσης ένα εμπόδιο που έπρεπε να υπερπηδηθεί για τη συμμετοχή των βασικών ενδιαφερομένων σε ένα έργο με άγνωστα αποτελέσματα. Έπρεπε να εδραιωθεί η συνεργασία μεταξύ του προσωπικού του μουσείου και των τεχνικών εμπειρογνωμόνων. Οι προκλήσεις επιλύθηκαν με την οικοδόμηση εμπιστοσύνης και συνεργασίας με πολυάριθμες συναντήσεις, απλές εξηγήσεις και επιδείξεις για την εμπλοκή του προσωπικού πολιτιστικής κληρονομιάς στη διαδικασία, κ.λπ. Μετά τις π</a:t>
            </a:r>
            <a:r>
              <a:rPr lang="en-US" dirty="0" err="1">
                <a:solidFill>
                  <a:srgbClr val="888888"/>
                </a:solidFill>
                <a:latin typeface="Avenir"/>
                <a:ea typeface="Avenir"/>
                <a:cs typeface="Avenir"/>
                <a:sym typeface="Avenir"/>
              </a:rPr>
              <a:t>ρώτες</a:t>
            </a:r>
            <a:r>
              <a:rPr lang="en-US" dirty="0">
                <a:solidFill>
                  <a:srgbClr val="888888"/>
                </a:solidFill>
                <a:latin typeface="Avenir"/>
                <a:ea typeface="Avenir"/>
                <a:cs typeface="Avenir"/>
                <a:sym typeface="Avenir"/>
              </a:rPr>
              <a:t> 10 ανα</a:t>
            </a:r>
            <a:r>
              <a:rPr lang="en-US" dirty="0" err="1">
                <a:solidFill>
                  <a:srgbClr val="888888"/>
                </a:solidFill>
                <a:latin typeface="Avenir"/>
                <a:ea typeface="Avenir"/>
                <a:cs typeface="Avenir"/>
                <a:sym typeface="Avenir"/>
              </a:rPr>
              <a:t>σκ</a:t>
            </a:r>
            <a:r>
              <a:rPr lang="en-US" dirty="0">
                <a:solidFill>
                  <a:srgbClr val="888888"/>
                </a:solidFill>
                <a:latin typeface="Avenir"/>
                <a:ea typeface="Avenir"/>
                <a:cs typeface="Avenir"/>
                <a:sym typeface="Avenir"/>
              </a:rPr>
              <a:t>α</a:t>
            </a:r>
            <a:r>
              <a:rPr lang="en-US" dirty="0" err="1">
                <a:solidFill>
                  <a:srgbClr val="888888"/>
                </a:solidFill>
                <a:latin typeface="Avenir"/>
                <a:ea typeface="Avenir"/>
                <a:cs typeface="Avenir"/>
                <a:sym typeface="Avenir"/>
              </a:rPr>
              <a:t>φές</a:t>
            </a:r>
            <a:r>
              <a:rPr lang="en-US" dirty="0">
                <a:solidFill>
                  <a:srgbClr val="888888"/>
                </a:solidFill>
                <a:latin typeface="Avenir"/>
                <a:ea typeface="Avenir"/>
                <a:cs typeface="Avenir"/>
                <a:sym typeface="Avenir"/>
              </a:rPr>
              <a:t> η </a:t>
            </a:r>
            <a:r>
              <a:rPr lang="en-US" dirty="0" err="1">
                <a:solidFill>
                  <a:srgbClr val="888888"/>
                </a:solidFill>
                <a:latin typeface="Avenir"/>
                <a:ea typeface="Avenir"/>
                <a:cs typeface="Avenir"/>
                <a:sym typeface="Avenir"/>
              </a:rPr>
              <a:t>συνεργ</a:t>
            </a:r>
            <a:r>
              <a:rPr lang="en-US" dirty="0">
                <a:solidFill>
                  <a:srgbClr val="888888"/>
                </a:solidFill>
                <a:latin typeface="Avenir"/>
                <a:ea typeface="Avenir"/>
                <a:cs typeface="Avenir"/>
                <a:sym typeface="Avenir"/>
              </a:rPr>
              <a:t>α</a:t>
            </a:r>
            <a:r>
              <a:rPr lang="en-US" dirty="0" err="1">
                <a:solidFill>
                  <a:srgbClr val="888888"/>
                </a:solidFill>
                <a:latin typeface="Avenir"/>
                <a:ea typeface="Avenir"/>
                <a:cs typeface="Avenir"/>
                <a:sym typeface="Avenir"/>
              </a:rPr>
              <a:t>σί</a:t>
            </a:r>
            <a:r>
              <a:rPr lang="en-US" dirty="0">
                <a:solidFill>
                  <a:srgbClr val="888888"/>
                </a:solidFill>
                <a:latin typeface="Avenir"/>
                <a:ea typeface="Avenir"/>
                <a:cs typeface="Avenir"/>
                <a:sym typeface="Avenir"/>
              </a:rPr>
              <a:t>α έγινε ευκολότερη, καθώς όλοι μπορούσαν να οπτικοποιήσουν και να κατανοήσουν την αξία των αποτελεσμάτων.</a:t>
            </a:r>
            <a:r>
              <a:rPr lang="en-US" sz="2400" dirty="0">
                <a:solidFill>
                  <a:srgbClr val="888888"/>
                </a:solidFill>
                <a:latin typeface="Avenir"/>
                <a:ea typeface="Avenir"/>
                <a:cs typeface="Avenir"/>
                <a:sym typeface="Avenir"/>
              </a:rPr>
              <a:t>  </a:t>
            </a:r>
            <a:endParaRPr sz="2400" dirty="0">
              <a:solidFill>
                <a:srgbClr val="888888"/>
              </a:solidFill>
              <a:latin typeface="Avenir"/>
              <a:ea typeface="Avenir"/>
              <a:cs typeface="Avenir"/>
              <a:sym typeface="Avenir"/>
            </a:endParaRPr>
          </a:p>
        </p:txBody>
      </p:sp>
      <p:cxnSp>
        <p:nvCxnSpPr>
          <p:cNvPr id="9" name="Connector: Elbow 8">
            <a:extLst>
              <a:ext uri="{FF2B5EF4-FFF2-40B4-BE49-F238E27FC236}">
                <a16:creationId xmlns:a16="http://schemas.microsoft.com/office/drawing/2014/main" id="{C3267AF3-A168-4B67-BFD7-532F5511FD90}"/>
              </a:ext>
            </a:extLst>
          </p:cNvPr>
          <p:cNvCxnSpPr>
            <a:cxnSpLocks/>
          </p:cNvCxnSpPr>
          <p:nvPr/>
        </p:nvCxnSpPr>
        <p:spPr>
          <a:xfrm rot="10800000" flipH="1">
            <a:off x="438159" y="563253"/>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335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251632" y="35639"/>
            <a:ext cx="12192000" cy="708318"/>
          </a:xfrm>
        </p:spPr>
        <p:txBody>
          <a:bodyPr/>
          <a:lstStyle/>
          <a:p>
            <a:r>
              <a:rPr lang="en-GB" dirty="0"/>
              <a:t>Εμπνευστείτε...</a:t>
            </a:r>
          </a:p>
        </p:txBody>
      </p:sp>
      <p:pic>
        <p:nvPicPr>
          <p:cNvPr id="5" name="Picture Placeholder 16">
            <a:extLst>
              <a:ext uri="{FF2B5EF4-FFF2-40B4-BE49-F238E27FC236}">
                <a16:creationId xmlns:a16="http://schemas.microsoft.com/office/drawing/2014/main" id="{CE6E8E6F-4287-45F6-B494-DB0123BE7017}"/>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7477" b="27477"/>
          <a:stretch/>
        </p:blipFill>
        <p:spPr>
          <a:xfrm>
            <a:off x="2" y="4310744"/>
            <a:ext cx="12191999" cy="2547257"/>
          </a:xfrm>
          <a:solidFill>
            <a:srgbClr val="E43794"/>
          </a:solidFill>
        </p:spPr>
      </p:pic>
      <p:sp>
        <p:nvSpPr>
          <p:cNvPr id="6" name="Google Shape;537;p49">
            <a:extLst>
              <a:ext uri="{FF2B5EF4-FFF2-40B4-BE49-F238E27FC236}">
                <a16:creationId xmlns:a16="http://schemas.microsoft.com/office/drawing/2014/main" id="{0D855443-8ED3-4757-9873-0815C8A8096F}"/>
              </a:ext>
            </a:extLst>
          </p:cNvPr>
          <p:cNvSpPr txBox="1"/>
          <p:nvPr/>
        </p:nvSpPr>
        <p:spPr>
          <a:xfrm>
            <a:off x="478687" y="635348"/>
            <a:ext cx="57600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solidFill>
                  <a:srgbClr val="E43794"/>
                </a:solidFill>
                <a:latin typeface="Avenir"/>
                <a:ea typeface="Avenir"/>
                <a:cs typeface="Avenir"/>
                <a:sym typeface="Avenir"/>
              </a:rPr>
              <a:t>Ακρόπολη, Αθήνα, Ελλάδα</a:t>
            </a:r>
          </a:p>
        </p:txBody>
      </p:sp>
      <p:sp>
        <p:nvSpPr>
          <p:cNvPr id="7" name="Google Shape;535;p49">
            <a:extLst>
              <a:ext uri="{FF2B5EF4-FFF2-40B4-BE49-F238E27FC236}">
                <a16:creationId xmlns:a16="http://schemas.microsoft.com/office/drawing/2014/main" id="{A525E5C8-4F24-45C4-BB44-512D0A6D0096}"/>
              </a:ext>
            </a:extLst>
          </p:cNvPr>
          <p:cNvSpPr txBox="1">
            <a:spLocks noGrp="1"/>
          </p:cNvSpPr>
          <p:nvPr>
            <p:ph type="body" sz="quarter" idx="18"/>
          </p:nvPr>
        </p:nvSpPr>
        <p:spPr>
          <a:xfrm>
            <a:off x="478687" y="1240385"/>
            <a:ext cx="10774680" cy="2840464"/>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hlink"/>
              </a:buClr>
              <a:buSzPts val="1200"/>
              <a:buFont typeface="Arial"/>
              <a:buNone/>
            </a:pPr>
            <a:r>
              <a:rPr lang="en-GB" dirty="0">
                <a:solidFill>
                  <a:srgbClr val="888888"/>
                </a:solidFill>
                <a:latin typeface="Avenir"/>
                <a:ea typeface="Avenir"/>
                <a:cs typeface="Avenir"/>
                <a:sym typeface="Avenir"/>
              </a:rPr>
              <a:t>Ένα ενδιαφέρον παράδειγμα της αποτελεσματικής χρήσης ενός διεπιστημονικού συμβουλευτικού οργάνου, της υποστήριξης της ανάπτυξης δεξιοτήτων μέσω εξειδικευμένων προγραμμάτων κατάρτισης και εκπαίδευσης και της εμπλοκής ομάδων ενδιαφερομένων όπως οι Φίλοι της Ακρόπολης.</a:t>
            </a:r>
            <a:endParaRPr lang="en-GB" dirty="0">
              <a:solidFill>
                <a:srgbClr val="888888"/>
              </a:solidFill>
              <a:latin typeface="Avenir"/>
              <a:ea typeface="Avenir"/>
              <a:cs typeface="Avenir"/>
            </a:endParaRPr>
          </a:p>
          <a:p>
            <a:pPr marL="0" lvl="0" indent="0" algn="just" rtl="0">
              <a:spcBef>
                <a:spcPts val="0"/>
              </a:spcBef>
              <a:spcAft>
                <a:spcPts val="0"/>
              </a:spcAft>
              <a:buClr>
                <a:schemeClr val="hlink"/>
              </a:buClr>
              <a:buSzPts val="1200"/>
              <a:buFont typeface="Arial"/>
              <a:buNone/>
            </a:pPr>
            <a:endParaRPr lang="en-GB" dirty="0">
              <a:solidFill>
                <a:srgbClr val="888888"/>
              </a:solidFill>
              <a:latin typeface="Avenir"/>
              <a:ea typeface="Avenir"/>
              <a:cs typeface="Avenir"/>
            </a:endParaRPr>
          </a:p>
          <a:p>
            <a:pPr marL="0" lvl="0" indent="0" algn="just" rtl="0">
              <a:spcBef>
                <a:spcPts val="0"/>
              </a:spcBef>
              <a:spcAft>
                <a:spcPts val="0"/>
              </a:spcAft>
              <a:buClr>
                <a:schemeClr val="hlink"/>
              </a:buClr>
              <a:buSzPts val="1200"/>
              <a:buFont typeface="Arial"/>
              <a:buNone/>
            </a:pPr>
            <a:r>
              <a:rPr lang="en-GB" dirty="0">
                <a:solidFill>
                  <a:srgbClr val="888888"/>
                </a:solidFill>
                <a:latin typeface="Avenir"/>
                <a:ea typeface="Avenir"/>
                <a:cs typeface="Avenir"/>
                <a:sym typeface="Avenir"/>
              </a:rPr>
              <a:t>Ίδρυσαν την </a:t>
            </a:r>
            <a:r>
              <a:rPr lang="en-GB" b="1" dirty="0">
                <a:solidFill>
                  <a:srgbClr val="888888"/>
                </a:solidFill>
                <a:latin typeface="Avenir"/>
                <a:ea typeface="Avenir"/>
                <a:cs typeface="Avenir"/>
                <a:sym typeface="Avenir"/>
              </a:rPr>
              <a:t>YSMA</a:t>
            </a:r>
            <a:r>
              <a:rPr lang="en-GB" dirty="0">
                <a:solidFill>
                  <a:srgbClr val="888888"/>
                </a:solidFill>
                <a:latin typeface="Avenir"/>
                <a:ea typeface="Avenir"/>
                <a:cs typeface="Avenir"/>
                <a:sym typeface="Avenir"/>
              </a:rPr>
              <a:t>, μια νέα ειδική υπηρεσία, προέβησαν σε ριζική αναμόρφωση και επέτρεψαν την πρόσληψη τεχνικού και επιστημονικού προσωπικού με υψηλά προσόντα. Διενήργησαν ένα εκτεταμένο ερευνητικό πρόγραμμα για τη συντήρηση και την αποκατάσταση του χώρου. Η έρευνα αυτή εμπλούτισε τις γνώσεις για την πολιτιστική κληρονομιά του χώρου και βοήθησε στη λήψη των κατάλληλων αποφάσεων.</a:t>
            </a:r>
            <a:endParaRPr lang="en-GB" dirty="0">
              <a:solidFill>
                <a:srgbClr val="888888"/>
              </a:solidFill>
              <a:latin typeface="Avenir"/>
              <a:ea typeface="Avenir"/>
              <a:cs typeface="Avenir"/>
            </a:endParaRPr>
          </a:p>
        </p:txBody>
      </p:sp>
      <p:cxnSp>
        <p:nvCxnSpPr>
          <p:cNvPr id="9" name="Connector: Elbow 8">
            <a:extLst>
              <a:ext uri="{FF2B5EF4-FFF2-40B4-BE49-F238E27FC236}">
                <a16:creationId xmlns:a16="http://schemas.microsoft.com/office/drawing/2014/main" id="{C3267AF3-A168-4B67-BFD7-532F5511FD90}"/>
              </a:ext>
            </a:extLst>
          </p:cNvPr>
          <p:cNvCxnSpPr>
            <a:cxnSpLocks/>
          </p:cNvCxnSpPr>
          <p:nvPr/>
        </p:nvCxnSpPr>
        <p:spPr>
          <a:xfrm rot="10800000" flipH="1">
            <a:off x="478687" y="606024"/>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57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281231" y="19460"/>
            <a:ext cx="12192000" cy="708318"/>
          </a:xfrm>
        </p:spPr>
        <p:txBody>
          <a:bodyPr/>
          <a:lstStyle/>
          <a:p>
            <a:r>
              <a:rPr lang="en-GB" dirty="0"/>
              <a:t>Εμπνευστείτε...</a:t>
            </a:r>
          </a:p>
        </p:txBody>
      </p:sp>
      <p:pic>
        <p:nvPicPr>
          <p:cNvPr id="5" name="Picture Placeholder 16">
            <a:extLst>
              <a:ext uri="{FF2B5EF4-FFF2-40B4-BE49-F238E27FC236}">
                <a16:creationId xmlns:a16="http://schemas.microsoft.com/office/drawing/2014/main" id="{CE6E8E6F-4287-45F6-B494-DB0123BE7017}"/>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7541" b="27541"/>
          <a:stretch/>
        </p:blipFill>
        <p:spPr>
          <a:xfrm>
            <a:off x="2" y="3939080"/>
            <a:ext cx="12191999" cy="2918921"/>
          </a:xfrm>
          <a:solidFill>
            <a:srgbClr val="E43794"/>
          </a:solidFill>
        </p:spPr>
      </p:pic>
      <p:sp>
        <p:nvSpPr>
          <p:cNvPr id="6" name="Google Shape;537;p49">
            <a:extLst>
              <a:ext uri="{FF2B5EF4-FFF2-40B4-BE49-F238E27FC236}">
                <a16:creationId xmlns:a16="http://schemas.microsoft.com/office/drawing/2014/main" id="{0D855443-8ED3-4757-9873-0815C8A8096F}"/>
              </a:ext>
            </a:extLst>
          </p:cNvPr>
          <p:cNvSpPr txBox="1"/>
          <p:nvPr/>
        </p:nvSpPr>
        <p:spPr>
          <a:xfrm>
            <a:off x="450971" y="651905"/>
            <a:ext cx="57600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solidFill>
                  <a:srgbClr val="E43794"/>
                </a:solidFill>
                <a:latin typeface="Avenir"/>
                <a:ea typeface="Avenir"/>
                <a:cs typeface="Avenir"/>
                <a:sym typeface="Avenir"/>
              </a:rPr>
              <a:t>Σπήλαια </a:t>
            </a:r>
            <a:r>
              <a:rPr lang="en-US" sz="2400" b="1" dirty="0" err="1">
                <a:solidFill>
                  <a:srgbClr val="E43794"/>
                </a:solidFill>
                <a:latin typeface="Avenir"/>
                <a:ea typeface="Avenir"/>
                <a:cs typeface="Avenir"/>
                <a:sym typeface="Avenir"/>
              </a:rPr>
              <a:t>Škocjan</a:t>
            </a:r>
            <a:r>
              <a:rPr lang="en-US" sz="2400" b="1" dirty="0">
                <a:solidFill>
                  <a:srgbClr val="E43794"/>
                </a:solidFill>
                <a:latin typeface="Avenir"/>
                <a:ea typeface="Avenir"/>
                <a:cs typeface="Avenir"/>
                <a:sym typeface="Avenir"/>
              </a:rPr>
              <a:t>, Σλοβενία</a:t>
            </a:r>
          </a:p>
        </p:txBody>
      </p:sp>
      <p:sp>
        <p:nvSpPr>
          <p:cNvPr id="7" name="Google Shape;535;p49">
            <a:extLst>
              <a:ext uri="{FF2B5EF4-FFF2-40B4-BE49-F238E27FC236}">
                <a16:creationId xmlns:a16="http://schemas.microsoft.com/office/drawing/2014/main" id="{A525E5C8-4F24-45C4-BB44-512D0A6D0096}"/>
              </a:ext>
            </a:extLst>
          </p:cNvPr>
          <p:cNvSpPr txBox="1">
            <a:spLocks noGrp="1"/>
          </p:cNvSpPr>
          <p:nvPr>
            <p:ph type="body" sz="quarter" idx="18"/>
          </p:nvPr>
        </p:nvSpPr>
        <p:spPr>
          <a:xfrm>
            <a:off x="450971" y="1017005"/>
            <a:ext cx="11111300" cy="2840464"/>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hlink"/>
              </a:buClr>
              <a:buSzPts val="1200"/>
              <a:buFont typeface="Arial"/>
              <a:buNone/>
            </a:pPr>
            <a:r>
              <a:rPr lang="en-GB" err="1">
                <a:latin typeface="Avenir"/>
                <a:ea typeface="Avenir"/>
                <a:cs typeface="Avenir"/>
                <a:sym typeface="Avenir"/>
              </a:rPr>
              <a:t>Το</a:t>
            </a:r>
            <a:r>
              <a:rPr lang="en-GB" dirty="0">
                <a:latin typeface="Avenir"/>
                <a:ea typeface="Avenir"/>
                <a:cs typeface="Avenir"/>
                <a:sym typeface="Avenir"/>
              </a:rPr>
              <a:t> Škocjan Caves παρουσιάζει ενδιαφέρον για την ολιστική του προσέγγιση, την εκπροσώπηση της τοπικής κοινότητας, την ευαισθητοποίηση του κοινού, τη διεθνή συνεργασία και το σχολικό δίκτυο.</a:t>
            </a:r>
            <a:endParaRPr lang="en-GB" dirty="0">
              <a:latin typeface="Avenir"/>
              <a:ea typeface="Avenir"/>
              <a:cs typeface="Avenir"/>
            </a:endParaRPr>
          </a:p>
          <a:p>
            <a:pPr marL="0" lvl="0" indent="0" algn="just" rtl="0">
              <a:spcBef>
                <a:spcPts val="0"/>
              </a:spcBef>
              <a:spcAft>
                <a:spcPts val="0"/>
              </a:spcAft>
              <a:buClr>
                <a:schemeClr val="hlink"/>
              </a:buClr>
              <a:buSzPts val="1200"/>
              <a:buFont typeface="Arial"/>
              <a:buNone/>
            </a:pPr>
            <a:endParaRPr lang="en-GB" dirty="0">
              <a:latin typeface="Avenir"/>
              <a:ea typeface="Avenir"/>
              <a:cs typeface="Avenir"/>
            </a:endParaRPr>
          </a:p>
          <a:p>
            <a:pPr marL="0" lvl="0" indent="0" algn="just" rtl="0">
              <a:spcBef>
                <a:spcPts val="0"/>
              </a:spcBef>
              <a:spcAft>
                <a:spcPts val="0"/>
              </a:spcAft>
              <a:buClr>
                <a:schemeClr val="hlink"/>
              </a:buClr>
              <a:buSzPts val="1200"/>
              <a:buFont typeface="Arial"/>
              <a:buNone/>
            </a:pPr>
            <a:r>
              <a:rPr lang="en-GB" dirty="0">
                <a:latin typeface="Avenir"/>
                <a:ea typeface="Avenir"/>
                <a:cs typeface="Avenir"/>
                <a:sym typeface="Avenir"/>
              </a:rPr>
              <a:t>Για την ανταλλαγή τεχνογνωσίας μεταξύ των περιοχών, το Škocjanske jame συνδύασε το σχολικό δίκτυο, τους νέους, τις τοπικές κοινότητες και τους ντόπιους κατοίκους στη διαχείριση της προστατευόμενης περιοχής (δηλαδή της ιδιοκτησίας WH). Δεκαπέντε χρόνια λειτουργίας της προστατευόμενης περιοχής στην περιοχή αυτή έχουν συμβάλει σημαντικά στην τοπική ανάπτυξη και το πάρκο εξακολουθεί να θεωρείται ο κύριος τουριστικός πόλος έλξης που παρέχει βιώσιμη ανάπτυξη στην περιοχή.</a:t>
            </a:r>
            <a:endParaRPr lang="en-GB" dirty="0">
              <a:latin typeface="Avenir"/>
              <a:ea typeface="Avenir"/>
              <a:cs typeface="Avenir"/>
            </a:endParaRPr>
          </a:p>
        </p:txBody>
      </p:sp>
      <p:cxnSp>
        <p:nvCxnSpPr>
          <p:cNvPr id="9" name="Connector: Elbow 8">
            <a:extLst>
              <a:ext uri="{FF2B5EF4-FFF2-40B4-BE49-F238E27FC236}">
                <a16:creationId xmlns:a16="http://schemas.microsoft.com/office/drawing/2014/main" id="{C3267AF3-A168-4B67-BFD7-532F5511FD90}"/>
              </a:ext>
            </a:extLst>
          </p:cNvPr>
          <p:cNvCxnSpPr>
            <a:cxnSpLocks/>
          </p:cNvCxnSpPr>
          <p:nvPr/>
        </p:nvCxnSpPr>
        <p:spPr>
          <a:xfrm rot="10800000" flipH="1">
            <a:off x="450971" y="588056"/>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125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2">
            <a:extLst>
              <a:ext uri="{FF2B5EF4-FFF2-40B4-BE49-F238E27FC236}">
                <a16:creationId xmlns:a16="http://schemas.microsoft.com/office/drawing/2014/main" id="{EB3F03FC-26DA-487D-B099-B6B3F5F6CB5F}"/>
              </a:ext>
            </a:extLst>
          </p:cNvPr>
          <p:cNvPicPr>
            <a:picLocks noChangeAspect="1"/>
          </p:cNvPicPr>
          <p:nvPr/>
        </p:nvPicPr>
        <p:blipFill>
          <a:blip r:embed="rId2" cstate="print">
            <a:extLst>
              <a:ext uri="{28A0092B-C50C-407E-A947-70E740481C1C}">
                <a14:useLocalDpi xmlns:a14="http://schemas.microsoft.com/office/drawing/2010/main" val="0"/>
              </a:ext>
            </a:extLst>
          </a:blip>
          <a:srcRect t="5413" b="5413"/>
          <a:stretch/>
        </p:blipFill>
        <p:spPr>
          <a:xfrm rot="5400000">
            <a:off x="6693162" y="1359161"/>
            <a:ext cx="6857997" cy="4139683"/>
          </a:xfrm>
          <a:custGeom>
            <a:avLst/>
            <a:gdLst>
              <a:gd name="connsiteX0" fmla="*/ 7775576 w 7775576"/>
              <a:gd name="connsiteY0" fmla="*/ 345781 h 5453857"/>
              <a:gd name="connsiteX1" fmla="*/ 7775576 w 7775576"/>
              <a:gd name="connsiteY1" fmla="*/ 5453857 h 5453857"/>
              <a:gd name="connsiteX2" fmla="*/ 851414 w 7775576"/>
              <a:gd name="connsiteY2" fmla="*/ 4143873 h 5453857"/>
              <a:gd name="connsiteX3" fmla="*/ 0 w 7775576"/>
              <a:gd name="connsiteY3" fmla="*/ 0 h 5453857"/>
              <a:gd name="connsiteX4" fmla="*/ 7775575 w 7775576"/>
              <a:gd name="connsiteY4" fmla="*/ 0 h 5453857"/>
              <a:gd name="connsiteX5" fmla="*/ 0 w 7775576"/>
              <a:gd name="connsiteY5" fmla="*/ 4269853 h 54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5576" h="5453857">
                <a:moveTo>
                  <a:pt x="7775576" y="345781"/>
                </a:moveTo>
                <a:lnTo>
                  <a:pt x="7775576" y="5453857"/>
                </a:lnTo>
                <a:lnTo>
                  <a:pt x="851414" y="4143873"/>
                </a:lnTo>
                <a:close/>
                <a:moveTo>
                  <a:pt x="0" y="0"/>
                </a:moveTo>
                <a:lnTo>
                  <a:pt x="7775575" y="0"/>
                </a:lnTo>
                <a:lnTo>
                  <a:pt x="0" y="4269853"/>
                </a:lnTo>
                <a:close/>
              </a:path>
            </a:pathLst>
          </a:custGeom>
        </p:spPr>
      </p:pic>
      <p:sp>
        <p:nvSpPr>
          <p:cNvPr id="6" name="Action Button: Sound 5">
            <a:hlinkClick r:id="" action="ppaction://noaction" highlightClick="1">
              <a:snd r:embed="rId3" name="applause.wav"/>
            </a:hlinkClick>
            <a:extLst>
              <a:ext uri="{FF2B5EF4-FFF2-40B4-BE49-F238E27FC236}">
                <a16:creationId xmlns:a16="http://schemas.microsoft.com/office/drawing/2014/main" id="{35B6312B-8C02-44DC-AE55-1DC578F32E00}"/>
              </a:ext>
            </a:extLst>
          </p:cNvPr>
          <p:cNvSpPr/>
          <p:nvPr/>
        </p:nvSpPr>
        <p:spPr>
          <a:xfrm>
            <a:off x="247262" y="257524"/>
            <a:ext cx="933061" cy="890140"/>
          </a:xfrm>
          <a:prstGeom prst="actionButtonSound">
            <a:avLst/>
          </a:prstGeom>
          <a:solidFill>
            <a:srgbClr val="FBE000"/>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857B541D-3FF0-4AB9-BBCC-BCBCA1DF8411}"/>
              </a:ext>
            </a:extLst>
          </p:cNvPr>
          <p:cNvSpPr>
            <a:spLocks noGrp="1"/>
          </p:cNvSpPr>
          <p:nvPr>
            <p:ph type="body" sz="quarter" idx="15"/>
          </p:nvPr>
        </p:nvSpPr>
        <p:spPr>
          <a:xfrm>
            <a:off x="1408922" y="461481"/>
            <a:ext cx="3925943" cy="631527"/>
          </a:xfrm>
        </p:spPr>
        <p:txBody>
          <a:bodyPr>
            <a:normAutofit fontScale="70000" lnSpcReduction="20000"/>
          </a:bodyPr>
          <a:lstStyle/>
          <a:p>
            <a:r>
              <a:rPr lang="en-US" dirty="0"/>
              <a:t>Μπείτε σε δράση</a:t>
            </a:r>
          </a:p>
        </p:txBody>
      </p:sp>
      <p:sp>
        <p:nvSpPr>
          <p:cNvPr id="8" name="Text Placeholder 2">
            <a:extLst>
              <a:ext uri="{FF2B5EF4-FFF2-40B4-BE49-F238E27FC236}">
                <a16:creationId xmlns:a16="http://schemas.microsoft.com/office/drawing/2014/main" id="{DAB51F82-31C3-4343-8218-922378EC24AF}"/>
              </a:ext>
            </a:extLst>
          </p:cNvPr>
          <p:cNvSpPr txBox="1">
            <a:spLocks/>
          </p:cNvSpPr>
          <p:nvPr/>
        </p:nvSpPr>
        <p:spPr>
          <a:xfrm>
            <a:off x="5485084" y="544156"/>
            <a:ext cx="3052861" cy="631527"/>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0" dirty="0">
                <a:latin typeface="Avenir" panose="02000503020000020003"/>
              </a:rPr>
              <a:t>Πρώτα βήματα....</a:t>
            </a:r>
          </a:p>
        </p:txBody>
      </p:sp>
      <p:sp>
        <p:nvSpPr>
          <p:cNvPr id="9" name="TextBox 8">
            <a:extLst>
              <a:ext uri="{FF2B5EF4-FFF2-40B4-BE49-F238E27FC236}">
                <a16:creationId xmlns:a16="http://schemas.microsoft.com/office/drawing/2014/main" id="{F5C2ED7C-B6F7-4AF5-8B9C-9EB1E7F0E5B1}"/>
              </a:ext>
            </a:extLst>
          </p:cNvPr>
          <p:cNvSpPr txBox="1"/>
          <p:nvPr/>
        </p:nvSpPr>
        <p:spPr>
          <a:xfrm>
            <a:off x="247261" y="1375467"/>
            <a:ext cx="8290683" cy="5215274"/>
          </a:xfrm>
          <a:prstGeom prst="rect">
            <a:avLst/>
          </a:prstGeom>
          <a:noFill/>
        </p:spPr>
        <p:txBody>
          <a:bodyPr wrap="square" lIns="91440" tIns="45720" rIns="91440" bIns="45720" anchor="t">
            <a:spAutoFit/>
          </a:bodyPr>
          <a:lstStyle/>
          <a:p>
            <a:pPr marL="0" lvl="0" indent="0" algn="l" rtl="0">
              <a:spcBef>
                <a:spcPts val="0"/>
              </a:spcBef>
              <a:spcAft>
                <a:spcPts val="0"/>
              </a:spcAft>
              <a:buClr>
                <a:schemeClr val="dk1"/>
              </a:buClr>
              <a:buSzPts val="1100"/>
              <a:buFont typeface="Arial"/>
              <a:buNone/>
            </a:pPr>
            <a:r>
              <a:rPr lang="en-GB" sz="2400" b="0" dirty="0">
                <a:solidFill>
                  <a:srgbClr val="7F7F7F"/>
                </a:solidFill>
                <a:latin typeface="Avenir" panose="02000503020000020003"/>
              </a:rPr>
              <a:t>Τα πρώτα βήματα που θα μπορούσατε να κάνετε για να ξεπεράσετε τα εμπόδια στην ψηφιοποίηση του πολιτισμού είναι τα εξής:</a:t>
            </a:r>
          </a:p>
          <a:p>
            <a:pPr marL="0" lvl="0" indent="0" algn="l" rtl="0">
              <a:spcBef>
                <a:spcPts val="0"/>
              </a:spcBef>
              <a:spcAft>
                <a:spcPts val="0"/>
              </a:spcAft>
              <a:buClr>
                <a:schemeClr val="dk1"/>
              </a:buClr>
              <a:buSzPts val="1100"/>
              <a:buFont typeface="Arial"/>
              <a:buNone/>
            </a:pPr>
            <a:endParaRPr lang="en-GB" sz="2400" b="0" dirty="0">
              <a:solidFill>
                <a:srgbClr val="7F7F7F"/>
              </a:solidFill>
              <a:latin typeface="Avenir" panose="02000503020000020003"/>
            </a:endParaRPr>
          </a:p>
          <a:p>
            <a:pPr marL="457200" lvl="0" indent="-304800" algn="l" rtl="0">
              <a:lnSpc>
                <a:spcPct val="150000"/>
              </a:lnSpc>
              <a:spcBef>
                <a:spcPts val="0"/>
              </a:spcBef>
              <a:spcAft>
                <a:spcPts val="0"/>
              </a:spcAft>
              <a:buClr>
                <a:schemeClr val="bg2">
                  <a:lumMod val="50000"/>
                </a:schemeClr>
              </a:buClr>
              <a:buSzPts val="1200"/>
              <a:buChar char="●"/>
            </a:pPr>
            <a:r>
              <a:rPr lang="en-GB" sz="2000" b="0" dirty="0">
                <a:solidFill>
                  <a:srgbClr val="7F7F7F"/>
                </a:solidFill>
                <a:latin typeface="Avenir" panose="02000503020000020003"/>
              </a:rPr>
              <a:t>συνεργασία με τους εξωτερικούς εμπειρογνώμονες, προπονητές</a:t>
            </a:r>
          </a:p>
          <a:p>
            <a:pPr marL="457200" lvl="0" indent="-304800" algn="l" rtl="0">
              <a:lnSpc>
                <a:spcPct val="150000"/>
              </a:lnSpc>
              <a:spcBef>
                <a:spcPts val="0"/>
              </a:spcBef>
              <a:spcAft>
                <a:spcPts val="0"/>
              </a:spcAft>
              <a:buClr>
                <a:schemeClr val="bg2">
                  <a:lumMod val="50000"/>
                </a:schemeClr>
              </a:buClr>
              <a:buSzPts val="1200"/>
              <a:buChar char="●"/>
            </a:pPr>
            <a:r>
              <a:rPr lang="en-GB" sz="2000" b="0" dirty="0">
                <a:solidFill>
                  <a:srgbClr val="7F7F7F"/>
                </a:solidFill>
                <a:latin typeface="Avenir" panose="02000503020000020003"/>
              </a:rPr>
              <a:t>ένταξη σε εθνικά/διεθνή δίκτυα</a:t>
            </a:r>
          </a:p>
          <a:p>
            <a:pPr marL="457200" indent="-304800">
              <a:lnSpc>
                <a:spcPct val="150000"/>
              </a:lnSpc>
              <a:buClr>
                <a:schemeClr val="bg2">
                  <a:lumMod val="50000"/>
                </a:schemeClr>
              </a:buClr>
              <a:buSzPts val="1200"/>
              <a:buChar char="●"/>
            </a:pPr>
            <a:r>
              <a:rPr lang="en-GB" sz="2000" b="0" dirty="0">
                <a:solidFill>
                  <a:srgbClr val="7F7F7F"/>
                </a:solidFill>
                <a:latin typeface="Avenir" panose="02000503020000020003"/>
              </a:rPr>
              <a:t>συμμετοχή στις επισκέψεις της μελέτης</a:t>
            </a:r>
            <a:r>
              <a:rPr lang="en-GB" sz="2000" dirty="0">
                <a:solidFill>
                  <a:srgbClr val="7F7F7F"/>
                </a:solidFill>
                <a:latin typeface="Avenir" panose="02000503020000020003"/>
              </a:rPr>
              <a:t> </a:t>
            </a:r>
            <a:endParaRPr lang="en-GB" sz="2000" b="0" dirty="0">
              <a:solidFill>
                <a:srgbClr val="7F7F7F"/>
              </a:solidFill>
              <a:latin typeface="Avenir" panose="02000503020000020003"/>
            </a:endParaRPr>
          </a:p>
          <a:p>
            <a:pPr marL="457200" lvl="0" indent="-304800" algn="l" rtl="0">
              <a:lnSpc>
                <a:spcPct val="150000"/>
              </a:lnSpc>
              <a:spcBef>
                <a:spcPts val="0"/>
              </a:spcBef>
              <a:spcAft>
                <a:spcPts val="0"/>
              </a:spcAft>
              <a:buClr>
                <a:schemeClr val="bg2">
                  <a:lumMod val="50000"/>
                </a:schemeClr>
              </a:buClr>
              <a:buSzPts val="1200"/>
              <a:buChar char="●"/>
            </a:pPr>
            <a:r>
              <a:rPr lang="en-GB" sz="2000" b="0" dirty="0">
                <a:solidFill>
                  <a:srgbClr val="7F7F7F"/>
                </a:solidFill>
                <a:latin typeface="Avenir" panose="02000503020000020003"/>
              </a:rPr>
              <a:t>εξεύρεση νέων χρηματοδοτικών πηγών/ανοικτές προσκλήσεις</a:t>
            </a:r>
          </a:p>
          <a:p>
            <a:pPr marL="457200" lvl="0" indent="-304800" algn="l" rtl="0">
              <a:lnSpc>
                <a:spcPct val="150000"/>
              </a:lnSpc>
              <a:spcBef>
                <a:spcPts val="0"/>
              </a:spcBef>
              <a:spcAft>
                <a:spcPts val="0"/>
              </a:spcAft>
              <a:buClr>
                <a:schemeClr val="bg2">
                  <a:lumMod val="50000"/>
                </a:schemeClr>
              </a:buClr>
              <a:buSzPts val="1200"/>
              <a:buChar char="●"/>
            </a:pPr>
            <a:r>
              <a:rPr lang="en-GB" sz="2000" b="0" dirty="0">
                <a:solidFill>
                  <a:srgbClr val="7F7F7F"/>
                </a:solidFill>
                <a:latin typeface="Avenir" panose="02000503020000020003"/>
              </a:rPr>
              <a:t>σκεφτείτε το μείγμα των δεξιοτήτων σας και δημιουργήστε ένα σχέδιο κατάρτισης του προσωπικού για ψηφιακές δεξιότητες, ιδίως για τον σχεδιασμό εμπειρίας, την τεχνολογία πολιτιστικής κληρονομιάς, τη διαχείριση έργων, την ψηφιακή επικοινωνία.</a:t>
            </a:r>
          </a:p>
        </p:txBody>
      </p:sp>
      <p:sp>
        <p:nvSpPr>
          <p:cNvPr id="10" name="Right Bracket 9">
            <a:extLst>
              <a:ext uri="{FF2B5EF4-FFF2-40B4-BE49-F238E27FC236}">
                <a16:creationId xmlns:a16="http://schemas.microsoft.com/office/drawing/2014/main" id="{6F059F33-AA3B-4860-ABBD-038C05387569}"/>
              </a:ext>
            </a:extLst>
          </p:cNvPr>
          <p:cNvSpPr/>
          <p:nvPr/>
        </p:nvSpPr>
        <p:spPr>
          <a:xfrm>
            <a:off x="4734163" y="317365"/>
            <a:ext cx="398971" cy="775643"/>
          </a:xfrm>
          <a:prstGeom prst="righ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Right Bracket 10">
            <a:extLst>
              <a:ext uri="{FF2B5EF4-FFF2-40B4-BE49-F238E27FC236}">
                <a16:creationId xmlns:a16="http://schemas.microsoft.com/office/drawing/2014/main" id="{D21E73B0-D9BB-448B-A43C-F9303C279095}"/>
              </a:ext>
            </a:extLst>
          </p:cNvPr>
          <p:cNvSpPr/>
          <p:nvPr/>
        </p:nvSpPr>
        <p:spPr>
          <a:xfrm rot="10800000">
            <a:off x="1615493" y="314775"/>
            <a:ext cx="398971" cy="775643"/>
          </a:xfrm>
          <a:prstGeom prst="righ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799823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2">
            <a:extLst>
              <a:ext uri="{FF2B5EF4-FFF2-40B4-BE49-F238E27FC236}">
                <a16:creationId xmlns:a16="http://schemas.microsoft.com/office/drawing/2014/main" id="{EB3F03FC-26DA-487D-B099-B6B3F5F6CB5F}"/>
              </a:ext>
            </a:extLst>
          </p:cNvPr>
          <p:cNvPicPr>
            <a:picLocks noChangeAspect="1"/>
          </p:cNvPicPr>
          <p:nvPr/>
        </p:nvPicPr>
        <p:blipFill>
          <a:blip r:embed="rId2" cstate="print">
            <a:extLst>
              <a:ext uri="{28A0092B-C50C-407E-A947-70E740481C1C}">
                <a14:useLocalDpi xmlns:a14="http://schemas.microsoft.com/office/drawing/2010/main" val="0"/>
              </a:ext>
            </a:extLst>
          </a:blip>
          <a:srcRect l="357" r="357"/>
          <a:stretch/>
        </p:blipFill>
        <p:spPr>
          <a:xfrm rot="5400000">
            <a:off x="6693162" y="1359161"/>
            <a:ext cx="6857997" cy="4139683"/>
          </a:xfrm>
          <a:custGeom>
            <a:avLst/>
            <a:gdLst>
              <a:gd name="connsiteX0" fmla="*/ 7775576 w 7775576"/>
              <a:gd name="connsiteY0" fmla="*/ 345781 h 5453857"/>
              <a:gd name="connsiteX1" fmla="*/ 7775576 w 7775576"/>
              <a:gd name="connsiteY1" fmla="*/ 5453857 h 5453857"/>
              <a:gd name="connsiteX2" fmla="*/ 851414 w 7775576"/>
              <a:gd name="connsiteY2" fmla="*/ 4143873 h 5453857"/>
              <a:gd name="connsiteX3" fmla="*/ 0 w 7775576"/>
              <a:gd name="connsiteY3" fmla="*/ 0 h 5453857"/>
              <a:gd name="connsiteX4" fmla="*/ 7775575 w 7775576"/>
              <a:gd name="connsiteY4" fmla="*/ 0 h 5453857"/>
              <a:gd name="connsiteX5" fmla="*/ 0 w 7775576"/>
              <a:gd name="connsiteY5" fmla="*/ 4269853 h 54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5576" h="5453857">
                <a:moveTo>
                  <a:pt x="7775576" y="345781"/>
                </a:moveTo>
                <a:lnTo>
                  <a:pt x="7775576" y="5453857"/>
                </a:lnTo>
                <a:lnTo>
                  <a:pt x="851414" y="4143873"/>
                </a:lnTo>
                <a:close/>
                <a:moveTo>
                  <a:pt x="0" y="0"/>
                </a:moveTo>
                <a:lnTo>
                  <a:pt x="7775575" y="0"/>
                </a:lnTo>
                <a:lnTo>
                  <a:pt x="0" y="4269853"/>
                </a:lnTo>
                <a:close/>
              </a:path>
            </a:pathLst>
          </a:custGeom>
        </p:spPr>
      </p:pic>
      <p:sp>
        <p:nvSpPr>
          <p:cNvPr id="6" name="Action Button: Sound 5">
            <a:hlinkClick r:id="" action="ppaction://noaction" highlightClick="1">
              <a:snd r:embed="rId3" name="applause.wav"/>
            </a:hlinkClick>
            <a:extLst>
              <a:ext uri="{FF2B5EF4-FFF2-40B4-BE49-F238E27FC236}">
                <a16:creationId xmlns:a16="http://schemas.microsoft.com/office/drawing/2014/main" id="{35B6312B-8C02-44DC-AE55-1DC578F32E00}"/>
              </a:ext>
            </a:extLst>
          </p:cNvPr>
          <p:cNvSpPr/>
          <p:nvPr/>
        </p:nvSpPr>
        <p:spPr>
          <a:xfrm>
            <a:off x="247262" y="257524"/>
            <a:ext cx="933061" cy="890140"/>
          </a:xfrm>
          <a:prstGeom prst="actionButtonSound">
            <a:avLst/>
          </a:prstGeom>
          <a:solidFill>
            <a:srgbClr val="FBE000"/>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857B541D-3FF0-4AB9-BBCC-BCBCA1DF8411}"/>
              </a:ext>
            </a:extLst>
          </p:cNvPr>
          <p:cNvSpPr>
            <a:spLocks noGrp="1"/>
          </p:cNvSpPr>
          <p:nvPr>
            <p:ph type="body" sz="quarter" idx="15"/>
          </p:nvPr>
        </p:nvSpPr>
        <p:spPr>
          <a:xfrm>
            <a:off x="1408922" y="461481"/>
            <a:ext cx="3925943" cy="631527"/>
          </a:xfrm>
        </p:spPr>
        <p:txBody>
          <a:bodyPr>
            <a:normAutofit fontScale="70000" lnSpcReduction="20000"/>
          </a:bodyPr>
          <a:lstStyle/>
          <a:p>
            <a:r>
              <a:rPr lang="en-US" dirty="0"/>
              <a:t>Μπείτε σε δράση</a:t>
            </a:r>
          </a:p>
        </p:txBody>
      </p:sp>
      <p:sp>
        <p:nvSpPr>
          <p:cNvPr id="8" name="Text Placeholder 2">
            <a:extLst>
              <a:ext uri="{FF2B5EF4-FFF2-40B4-BE49-F238E27FC236}">
                <a16:creationId xmlns:a16="http://schemas.microsoft.com/office/drawing/2014/main" id="{DAB51F82-31C3-4343-8218-922378EC24AF}"/>
              </a:ext>
            </a:extLst>
          </p:cNvPr>
          <p:cNvSpPr txBox="1">
            <a:spLocks/>
          </p:cNvSpPr>
          <p:nvPr/>
        </p:nvSpPr>
        <p:spPr>
          <a:xfrm>
            <a:off x="5563464" y="461481"/>
            <a:ext cx="4377979" cy="6315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0" dirty="0">
                <a:latin typeface="Avenir" panose="02000503020000020003"/>
              </a:rPr>
              <a:t>Χρήσιμοι σύνδεσμοι...</a:t>
            </a:r>
          </a:p>
        </p:txBody>
      </p:sp>
      <p:sp>
        <p:nvSpPr>
          <p:cNvPr id="9" name="TextBox 8">
            <a:extLst>
              <a:ext uri="{FF2B5EF4-FFF2-40B4-BE49-F238E27FC236}">
                <a16:creationId xmlns:a16="http://schemas.microsoft.com/office/drawing/2014/main" id="{F5C2ED7C-B6F7-4AF5-8B9C-9EB1E7F0E5B1}"/>
              </a:ext>
            </a:extLst>
          </p:cNvPr>
          <p:cNvSpPr txBox="1"/>
          <p:nvPr/>
        </p:nvSpPr>
        <p:spPr>
          <a:xfrm>
            <a:off x="227875" y="1398673"/>
            <a:ext cx="7624535" cy="5632311"/>
          </a:xfrm>
          <a:prstGeom prst="rect">
            <a:avLst/>
          </a:prstGeom>
          <a:noFill/>
        </p:spPr>
        <p:txBody>
          <a:bodyPr wrap="square">
            <a:spAutoFit/>
          </a:bodyPr>
          <a:lstStyle/>
          <a:p>
            <a:pPr marL="495300" lvl="0" indent="-342900" algn="l" rtl="0">
              <a:spcBef>
                <a:spcPts val="0"/>
              </a:spcBef>
              <a:spcAft>
                <a:spcPts val="0"/>
              </a:spcAft>
              <a:buClr>
                <a:schemeClr val="bg2">
                  <a:lumMod val="50000"/>
                </a:schemeClr>
              </a:buClr>
              <a:buSzPct val="75000"/>
              <a:buFont typeface="Arial" panose="020B0604020202020204" pitchFamily="34" charset="0"/>
              <a:buChar char="•"/>
            </a:pPr>
            <a:r>
              <a:rPr lang="en-GB" sz="2400" dirty="0">
                <a:solidFill>
                  <a:srgbClr val="7F7F7F"/>
                </a:solidFill>
                <a:latin typeface="Avenir"/>
                <a:ea typeface="Avenir"/>
                <a:cs typeface="Avenir"/>
                <a:sym typeface="Avenir"/>
              </a:rPr>
              <a:t>MOOC Πολιτιστική κληρονομιά δωρεάν μαθήματα </a:t>
            </a:r>
            <a:r>
              <a:rPr lang="en-GB" sz="2400" u="sng" dirty="0">
                <a:solidFill>
                  <a:srgbClr val="7F7F7F"/>
                </a:solidFill>
                <a:latin typeface="Avenir"/>
                <a:ea typeface="Avenir"/>
                <a:cs typeface="Avenir"/>
                <a:sym typeface="Avenir"/>
              </a:rPr>
              <a:t>https://www.mooc-list.com/tags/cultural-heritage </a:t>
            </a:r>
          </a:p>
          <a:p>
            <a:pPr marL="495300" lvl="0" indent="-342900" algn="l" rtl="0">
              <a:spcBef>
                <a:spcPts val="0"/>
              </a:spcBef>
              <a:spcAft>
                <a:spcPts val="0"/>
              </a:spcAft>
              <a:buClr>
                <a:schemeClr val="bg2">
                  <a:lumMod val="50000"/>
                </a:schemeClr>
              </a:buClr>
              <a:buSzPct val="75000"/>
              <a:buFont typeface="Arial" panose="020B0604020202020204" pitchFamily="34" charset="0"/>
              <a:buChar char="•"/>
            </a:pPr>
            <a:endParaRPr lang="en-GB" sz="2400" dirty="0">
              <a:solidFill>
                <a:srgbClr val="7F7F7F"/>
              </a:solidFill>
              <a:latin typeface="Avenir"/>
              <a:ea typeface="Avenir"/>
              <a:cs typeface="Avenir"/>
              <a:sym typeface="Avenir"/>
            </a:endParaRPr>
          </a:p>
          <a:p>
            <a:pPr marL="495300" lvl="0" indent="-342900" algn="l" rtl="0">
              <a:spcBef>
                <a:spcPts val="0"/>
              </a:spcBef>
              <a:spcAft>
                <a:spcPts val="0"/>
              </a:spcAft>
              <a:buClr>
                <a:schemeClr val="bg2">
                  <a:lumMod val="50000"/>
                </a:schemeClr>
              </a:buClr>
              <a:buSzPct val="75000"/>
              <a:buFont typeface="Arial" panose="020B0604020202020204" pitchFamily="34" charset="0"/>
              <a:buChar char="•"/>
            </a:pPr>
            <a:r>
              <a:rPr lang="en-GB" sz="2400" dirty="0">
                <a:solidFill>
                  <a:srgbClr val="7F7F7F"/>
                </a:solidFill>
                <a:latin typeface="Avenir"/>
                <a:ea typeface="Avenir"/>
                <a:cs typeface="Avenir"/>
                <a:sym typeface="Avenir"/>
              </a:rPr>
              <a:t>Ερευνητικά έργα πολιτιστικής κληρονομιάς</a:t>
            </a:r>
          </a:p>
          <a:p>
            <a:pPr marL="457200" lvl="0" algn="l" rtl="0">
              <a:spcBef>
                <a:spcPts val="0"/>
              </a:spcBef>
              <a:spcAft>
                <a:spcPts val="0"/>
              </a:spcAft>
              <a:buClr>
                <a:schemeClr val="bg2">
                  <a:lumMod val="50000"/>
                </a:schemeClr>
              </a:buClr>
              <a:buSzPct val="75000"/>
            </a:pPr>
            <a:r>
              <a:rPr lang="en-GB" sz="2400" dirty="0">
                <a:solidFill>
                  <a:srgbClr val="7F7F7F"/>
                </a:solidFill>
                <a:latin typeface="Avenir"/>
                <a:ea typeface="Avenir"/>
                <a:cs typeface="Avenir"/>
                <a:sym typeface="Avenir"/>
              </a:rPr>
              <a:t>Βρείτε έργα στην Ευρώπη και σε ολόκληρο τον κόσμο!</a:t>
            </a:r>
          </a:p>
          <a:p>
            <a:pPr marL="457200" lvl="0" algn="l" rtl="0">
              <a:spcBef>
                <a:spcPts val="0"/>
              </a:spcBef>
              <a:spcAft>
                <a:spcPts val="0"/>
              </a:spcAft>
              <a:buClr>
                <a:schemeClr val="bg2">
                  <a:lumMod val="50000"/>
                </a:schemeClr>
              </a:buClr>
              <a:buSzPct val="75000"/>
            </a:pPr>
            <a:r>
              <a:rPr lang="en-GB" sz="2400" u="sng" dirty="0">
                <a:solidFill>
                  <a:srgbClr val="7F7F7F"/>
                </a:solidFill>
                <a:latin typeface="Avenir"/>
                <a:ea typeface="Avenir"/>
                <a:cs typeface="Avenir"/>
                <a:sym typeface="Avenir"/>
                <a:hlinkClick r:id="rId4">
                  <a:extLst>
                    <a:ext uri="{A12FA001-AC4F-418D-AE19-62706E023703}">
                      <ahyp:hlinkClr xmlns:ahyp="http://schemas.microsoft.com/office/drawing/2018/hyperlinkcolor" val="tx"/>
                    </a:ext>
                  </a:extLst>
                </a:hlinkClick>
              </a:rPr>
              <a:t>https://www.heritageresearch-hub.eu/homepage/heritage-projects/</a:t>
            </a:r>
            <a:endParaRPr lang="en-GB" sz="2400" u="sng" dirty="0">
              <a:solidFill>
                <a:srgbClr val="7F7F7F"/>
              </a:solidFill>
              <a:latin typeface="Avenir"/>
              <a:ea typeface="Avenir"/>
              <a:cs typeface="Avenir"/>
              <a:sym typeface="Avenir"/>
            </a:endParaRPr>
          </a:p>
          <a:p>
            <a:pPr marL="800100" lvl="0" indent="-342900" algn="l" rtl="0">
              <a:spcBef>
                <a:spcPts val="0"/>
              </a:spcBef>
              <a:spcAft>
                <a:spcPts val="0"/>
              </a:spcAft>
              <a:buClr>
                <a:schemeClr val="bg2">
                  <a:lumMod val="50000"/>
                </a:schemeClr>
              </a:buClr>
              <a:buSzPct val="75000"/>
              <a:buFont typeface="Arial" panose="020B0604020202020204" pitchFamily="34" charset="0"/>
              <a:buChar char="•"/>
            </a:pPr>
            <a:endParaRPr lang="en-GB" sz="2400" dirty="0">
              <a:solidFill>
                <a:srgbClr val="7F7F7F"/>
              </a:solidFill>
              <a:latin typeface="Avenir"/>
              <a:ea typeface="Avenir"/>
              <a:cs typeface="Avenir"/>
              <a:sym typeface="Avenir"/>
            </a:endParaRPr>
          </a:p>
          <a:p>
            <a:pPr marL="495300" lvl="0" indent="-342900" algn="l" rtl="0">
              <a:spcBef>
                <a:spcPts val="0"/>
              </a:spcBef>
              <a:spcAft>
                <a:spcPts val="0"/>
              </a:spcAft>
              <a:buClr>
                <a:schemeClr val="bg2">
                  <a:lumMod val="50000"/>
                </a:schemeClr>
              </a:buClr>
              <a:buSzPct val="75000"/>
              <a:buFont typeface="Arial" panose="020B0604020202020204" pitchFamily="34" charset="0"/>
              <a:buChar char="•"/>
            </a:pPr>
            <a:r>
              <a:rPr lang="en-GB" sz="2400" dirty="0">
                <a:solidFill>
                  <a:srgbClr val="7F7F7F"/>
                </a:solidFill>
                <a:latin typeface="Avenir"/>
                <a:ea typeface="Avenir"/>
                <a:cs typeface="Avenir"/>
                <a:sym typeface="Avenir"/>
              </a:rPr>
              <a:t>Σύμπραξη για τον τουρισμό 4.0 - καινοτόμα ψηφιακά εργαλεία και υπηρεσίες, έργα κ.λπ. https://tourism4-0.</a:t>
            </a:r>
            <a:r>
              <a:rPr lang="en-GB" sz="2400" dirty="0">
                <a:solidFill>
                  <a:srgbClr val="7F7F7F"/>
                </a:solidFill>
                <a:latin typeface="Avenir"/>
                <a:ea typeface="Avenir"/>
                <a:cs typeface="Avenir"/>
                <a:sym typeface="Avenir"/>
                <a:hlinkClick r:id="rId5"/>
              </a:rPr>
              <a:t>org/</a:t>
            </a:r>
            <a:endParaRPr lang="en-GB" sz="2400" dirty="0">
              <a:solidFill>
                <a:srgbClr val="7F7F7F"/>
              </a:solidFill>
              <a:latin typeface="Avenir"/>
              <a:ea typeface="Avenir"/>
              <a:cs typeface="Avenir"/>
              <a:sym typeface="Avenir"/>
            </a:endParaRPr>
          </a:p>
          <a:p>
            <a:pPr marL="342900" lvl="0" indent="-342900" algn="l" rtl="0">
              <a:spcBef>
                <a:spcPts val="0"/>
              </a:spcBef>
              <a:spcAft>
                <a:spcPts val="0"/>
              </a:spcAft>
              <a:buClr>
                <a:schemeClr val="bg2">
                  <a:lumMod val="50000"/>
                </a:schemeClr>
              </a:buClr>
              <a:buSzPct val="75000"/>
              <a:buFont typeface="Arial" panose="020B0604020202020204" pitchFamily="34" charset="0"/>
              <a:buChar char="•"/>
            </a:pPr>
            <a:endParaRPr lang="en-GB" sz="2400" dirty="0">
              <a:solidFill>
                <a:srgbClr val="7F7F7F"/>
              </a:solidFill>
              <a:latin typeface="Avenir"/>
              <a:ea typeface="Avenir"/>
              <a:cs typeface="Avenir"/>
              <a:sym typeface="Avenir"/>
            </a:endParaRPr>
          </a:p>
          <a:p>
            <a:pPr marL="495300" lvl="0" indent="-342900" algn="l" rtl="0">
              <a:spcBef>
                <a:spcPts val="0"/>
              </a:spcBef>
              <a:spcAft>
                <a:spcPts val="0"/>
              </a:spcAft>
              <a:buClr>
                <a:schemeClr val="bg2">
                  <a:lumMod val="50000"/>
                </a:schemeClr>
              </a:buClr>
              <a:buSzPct val="75000"/>
              <a:buFont typeface="Arial" panose="020B0604020202020204" pitchFamily="34" charset="0"/>
              <a:buChar char="•"/>
            </a:pPr>
            <a:r>
              <a:rPr lang="en-GB" sz="2400" dirty="0">
                <a:solidFill>
                  <a:srgbClr val="7F7F7F"/>
                </a:solidFill>
                <a:latin typeface="Avenir"/>
                <a:ea typeface="Avenir"/>
                <a:cs typeface="Avenir"/>
                <a:sym typeface="Avenir"/>
              </a:rPr>
              <a:t>Game of </a:t>
            </a:r>
            <a:r>
              <a:rPr lang="en-GB" sz="2400" dirty="0" err="1">
                <a:solidFill>
                  <a:srgbClr val="7F7F7F"/>
                </a:solidFill>
                <a:latin typeface="Avenir"/>
                <a:ea typeface="Avenir"/>
                <a:cs typeface="Avenir"/>
                <a:sym typeface="Avenir"/>
              </a:rPr>
              <a:t>TraCEs </a:t>
            </a:r>
            <a:r>
              <a:rPr lang="en-GB" sz="2400" dirty="0">
                <a:solidFill>
                  <a:srgbClr val="7F7F7F"/>
                </a:solidFill>
                <a:latin typeface="Avenir"/>
                <a:ea typeface="Avenir"/>
                <a:cs typeface="Avenir"/>
                <a:sym typeface="Avenir"/>
              </a:rPr>
              <a:t>- παιχνίδισμα για εμπειρίες πολιτιστικού τουρισμού https://www.gameoftraces.com/  </a:t>
            </a:r>
          </a:p>
        </p:txBody>
      </p:sp>
      <p:sp>
        <p:nvSpPr>
          <p:cNvPr id="10" name="Right Bracket 9">
            <a:extLst>
              <a:ext uri="{FF2B5EF4-FFF2-40B4-BE49-F238E27FC236}">
                <a16:creationId xmlns:a16="http://schemas.microsoft.com/office/drawing/2014/main" id="{6F059F33-AA3B-4860-ABBD-038C05387569}"/>
              </a:ext>
            </a:extLst>
          </p:cNvPr>
          <p:cNvSpPr/>
          <p:nvPr/>
        </p:nvSpPr>
        <p:spPr>
          <a:xfrm>
            <a:off x="4734163" y="317365"/>
            <a:ext cx="398971" cy="775643"/>
          </a:xfrm>
          <a:prstGeom prst="righ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Right Bracket 10">
            <a:extLst>
              <a:ext uri="{FF2B5EF4-FFF2-40B4-BE49-F238E27FC236}">
                <a16:creationId xmlns:a16="http://schemas.microsoft.com/office/drawing/2014/main" id="{D21E73B0-D9BB-448B-A43C-F9303C279095}"/>
              </a:ext>
            </a:extLst>
          </p:cNvPr>
          <p:cNvSpPr/>
          <p:nvPr/>
        </p:nvSpPr>
        <p:spPr>
          <a:xfrm rot="10800000">
            <a:off x="1615493" y="314775"/>
            <a:ext cx="398971" cy="775643"/>
          </a:xfrm>
          <a:prstGeom prst="righ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4241548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4612ABF-EB47-4863-AF33-73EA745E5988}"/>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41627" b="18713"/>
          <a:stretch/>
        </p:blipFill>
        <p:spPr>
          <a:xfrm>
            <a:off x="0" y="3"/>
            <a:ext cx="12192003" cy="3182303"/>
          </a:xfrm>
        </p:spPr>
      </p:pic>
      <p:sp>
        <p:nvSpPr>
          <p:cNvPr id="3" name="Slide Number Placeholder 2">
            <a:extLst>
              <a:ext uri="{FF2B5EF4-FFF2-40B4-BE49-F238E27FC236}">
                <a16:creationId xmlns:a16="http://schemas.microsoft.com/office/drawing/2014/main" id="{71E70514-4B7B-4549-A9F1-DAC13454B17A}"/>
              </a:ext>
            </a:extLst>
          </p:cNvPr>
          <p:cNvSpPr>
            <a:spLocks noGrp="1"/>
          </p:cNvSpPr>
          <p:nvPr>
            <p:ph type="sldNum" sz="quarter" idx="14"/>
          </p:nvPr>
        </p:nvSpPr>
        <p:spPr/>
        <p:txBody>
          <a:bodyPr/>
          <a:lstStyle/>
          <a:p>
            <a:fld id="{9C527BFA-2C0E-4CEC-B6A5-913A56FEF4B4}" type="slidenum">
              <a:rPr lang="fr-CA" dirty="0" smtClean="0"/>
              <a:pPr/>
              <a:t>29</a:t>
            </a:fld>
            <a:endParaRPr lang="fr-CA" dirty="0"/>
          </a:p>
        </p:txBody>
      </p:sp>
      <p:sp>
        <p:nvSpPr>
          <p:cNvPr id="4" name="Text Placeholder 3">
            <a:extLst>
              <a:ext uri="{FF2B5EF4-FFF2-40B4-BE49-F238E27FC236}">
                <a16:creationId xmlns:a16="http://schemas.microsoft.com/office/drawing/2014/main" id="{5F172D17-C9C3-424F-8556-7B47CFB3EB0E}"/>
              </a:ext>
            </a:extLst>
          </p:cNvPr>
          <p:cNvSpPr>
            <a:spLocks noGrp="1"/>
          </p:cNvSpPr>
          <p:nvPr>
            <p:ph type="body" sz="quarter" idx="15"/>
          </p:nvPr>
        </p:nvSpPr>
        <p:spPr>
          <a:xfrm>
            <a:off x="1" y="2431715"/>
            <a:ext cx="2819401" cy="631527"/>
          </a:xfrm>
        </p:spPr>
        <p:txBody>
          <a:bodyPr/>
          <a:lstStyle/>
          <a:p>
            <a:r>
              <a:rPr lang="en-US" dirty="0"/>
              <a:t>Αναφορές</a:t>
            </a:r>
          </a:p>
          <a:p>
            <a:endParaRPr lang="el-GR" dirty="0"/>
          </a:p>
        </p:txBody>
      </p:sp>
      <p:sp>
        <p:nvSpPr>
          <p:cNvPr id="8" name="Google Shape;665;p58">
            <a:extLst>
              <a:ext uri="{FF2B5EF4-FFF2-40B4-BE49-F238E27FC236}">
                <a16:creationId xmlns:a16="http://schemas.microsoft.com/office/drawing/2014/main" id="{8CE1B496-B0B2-4779-B1F3-EA5BD317466A}"/>
              </a:ext>
            </a:extLst>
          </p:cNvPr>
          <p:cNvSpPr txBox="1">
            <a:spLocks/>
          </p:cNvSpPr>
          <p:nvPr/>
        </p:nvSpPr>
        <p:spPr>
          <a:xfrm>
            <a:off x="0" y="2891792"/>
            <a:ext cx="12117560" cy="3608061"/>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8150" indent="-285750">
              <a:lnSpc>
                <a:spcPct val="114000"/>
              </a:lnSpc>
              <a:spcBef>
                <a:spcPts val="0"/>
              </a:spcBef>
              <a:buClr>
                <a:schemeClr val="bg2">
                  <a:lumMod val="50000"/>
                </a:schemeClr>
              </a:buClr>
              <a:buSzPts val="1200"/>
            </a:pPr>
            <a:r>
              <a:rPr lang="en-US" sz="1800" dirty="0">
                <a:solidFill>
                  <a:srgbClr val="7F7F7F"/>
                </a:solidFill>
                <a:latin typeface="Avenir" panose="02000503020000020003"/>
              </a:rPr>
              <a:t>Πολιτιστική κυψέλη: </a:t>
            </a:r>
            <a:r>
              <a:rPr lang="en-US" sz="1800" dirty="0">
                <a:solidFill>
                  <a:srgbClr val="7F7F7F"/>
                </a:solidFill>
                <a:latin typeface="Avenir" panose="02000503020000020003"/>
                <a:hlinkClick r:id="rId3"/>
              </a:rPr>
              <a:t>https:</a:t>
            </a:r>
            <a:r>
              <a:rPr lang="en-US" sz="1800" dirty="0">
                <a:solidFill>
                  <a:srgbClr val="7F7F7F"/>
                </a:solidFill>
                <a:latin typeface="Avenir" panose="02000503020000020003"/>
              </a:rPr>
              <a:t>//www.culturehive.co.uk/ </a:t>
            </a:r>
          </a:p>
          <a:p>
            <a:pPr marL="438150" indent="-285750">
              <a:lnSpc>
                <a:spcPct val="114000"/>
              </a:lnSpc>
              <a:spcBef>
                <a:spcPts val="0"/>
              </a:spcBef>
              <a:buClr>
                <a:schemeClr val="bg2">
                  <a:lumMod val="50000"/>
                </a:schemeClr>
              </a:buClr>
              <a:buSzPts val="1200"/>
            </a:pPr>
            <a:r>
              <a:rPr lang="en-US" sz="1800" dirty="0" err="1">
                <a:solidFill>
                  <a:srgbClr val="7F7F7F"/>
                </a:solidFill>
                <a:latin typeface="Avenir" panose="02000503020000020003"/>
              </a:rPr>
              <a:t>Crhub </a:t>
            </a:r>
            <a:r>
              <a:rPr lang="en-US" sz="1800" dirty="0">
                <a:solidFill>
                  <a:srgbClr val="7F7F7F"/>
                </a:solidFill>
                <a:latin typeface="Avenir" panose="02000503020000020003"/>
              </a:rPr>
              <a:t>- ψηφιακή πολιτιστική κληρονομιά προσβάσιμη σε όλους: </a:t>
            </a:r>
            <a:r>
              <a:rPr lang="en-US" sz="1800" dirty="0">
                <a:solidFill>
                  <a:srgbClr val="7F7F7F"/>
                </a:solidFill>
                <a:latin typeface="Avenir" panose="02000503020000020003"/>
                <a:hlinkClick r:id="rId4"/>
              </a:rPr>
              <a:t>https:</a:t>
            </a:r>
            <a:r>
              <a:rPr lang="en-US" sz="1800" dirty="0">
                <a:solidFill>
                  <a:srgbClr val="7F7F7F"/>
                </a:solidFill>
                <a:latin typeface="Avenir" panose="02000503020000020003"/>
              </a:rPr>
              <a:t>//www.youtube.com/watch?v=UOD9NsUVJX0 </a:t>
            </a:r>
          </a:p>
          <a:p>
            <a:pPr marL="438150" indent="-285750">
              <a:lnSpc>
                <a:spcPct val="114000"/>
              </a:lnSpc>
              <a:spcBef>
                <a:spcPts val="0"/>
              </a:spcBef>
              <a:buClr>
                <a:schemeClr val="bg2">
                  <a:lumMod val="50000"/>
                </a:schemeClr>
              </a:buClr>
              <a:buSzPts val="1200"/>
            </a:pPr>
            <a:r>
              <a:rPr lang="en-US" sz="1800" dirty="0">
                <a:solidFill>
                  <a:srgbClr val="7F7F7F"/>
                </a:solidFill>
                <a:latin typeface="Avenir" panose="02000503020000020003"/>
              </a:rPr>
              <a:t>MCN2014 - Ignite by Maxwell Anderson: </a:t>
            </a:r>
            <a:r>
              <a:rPr lang="en-US" sz="1800" dirty="0">
                <a:solidFill>
                  <a:srgbClr val="7F7F7F"/>
                </a:solidFill>
                <a:latin typeface="Avenir" panose="02000503020000020003"/>
                <a:hlinkClick r:id="rId5"/>
              </a:rPr>
              <a:t>https://www.youtube.com/watch?v=xoEXeNnusFE</a:t>
            </a:r>
            <a:endParaRPr lang="en-US" sz="1800" dirty="0">
              <a:solidFill>
                <a:srgbClr val="7F7F7F"/>
              </a:solidFill>
              <a:latin typeface="Avenir" panose="02000503020000020003"/>
            </a:endParaRPr>
          </a:p>
          <a:p>
            <a:pPr marL="438150" indent="-285750">
              <a:lnSpc>
                <a:spcPct val="114000"/>
              </a:lnSpc>
              <a:spcBef>
                <a:spcPts val="0"/>
              </a:spcBef>
              <a:buClr>
                <a:schemeClr val="bg2">
                  <a:lumMod val="50000"/>
                </a:schemeClr>
              </a:buClr>
              <a:buSzPts val="1200"/>
            </a:pPr>
            <a:r>
              <a:rPr lang="en-US" sz="1800" dirty="0">
                <a:solidFill>
                  <a:srgbClr val="7F7F7F"/>
                </a:solidFill>
                <a:latin typeface="Avenir" panose="02000503020000020003"/>
              </a:rPr>
              <a:t>Εικονικά Μουσεία </a:t>
            </a:r>
            <a:r>
              <a:rPr lang="en-US" sz="1800" dirty="0" err="1">
                <a:solidFill>
                  <a:srgbClr val="7F7F7F"/>
                </a:solidFill>
                <a:latin typeface="Avenir" panose="02000503020000020003"/>
              </a:rPr>
              <a:t>Λάρνακας: </a:t>
            </a:r>
            <a:r>
              <a:rPr lang="en-US" sz="1800" dirty="0">
                <a:solidFill>
                  <a:srgbClr val="7F7F7F"/>
                </a:solidFill>
                <a:latin typeface="Avenir" panose="02000503020000020003"/>
                <a:hlinkClick r:id="rId6"/>
              </a:rPr>
              <a:t>https://www.youtube.com/watch?v=BcZmlh_hTN0</a:t>
            </a:r>
            <a:endParaRPr lang="en-US" sz="1800" dirty="0">
              <a:solidFill>
                <a:srgbClr val="7F7F7F"/>
              </a:solidFill>
              <a:latin typeface="Avenir" panose="02000503020000020003"/>
            </a:endParaRPr>
          </a:p>
          <a:p>
            <a:pPr marL="438150" indent="-285750">
              <a:lnSpc>
                <a:spcPct val="114000"/>
              </a:lnSpc>
              <a:spcBef>
                <a:spcPts val="0"/>
              </a:spcBef>
              <a:buClr>
                <a:schemeClr val="bg2">
                  <a:lumMod val="50000"/>
                </a:schemeClr>
              </a:buClr>
              <a:buSzPts val="1200"/>
            </a:pPr>
            <a:r>
              <a:rPr lang="en-US" sz="1800" dirty="0" err="1">
                <a:solidFill>
                  <a:srgbClr val="7F7F7F"/>
                </a:solidFill>
                <a:latin typeface="Avenir" panose="02000503020000020003"/>
              </a:rPr>
              <a:t>Cogapp</a:t>
            </a:r>
            <a:r>
              <a:rPr lang="en-US" sz="1800" dirty="0">
                <a:solidFill>
                  <a:srgbClr val="7F7F7F"/>
                </a:solidFill>
                <a:latin typeface="Avenir" panose="02000503020000020003"/>
              </a:rPr>
              <a:t>, Ψηφιακή στρατηγική για τον οδηγό μουσείων: </a:t>
            </a:r>
            <a:r>
              <a:rPr lang="en-US" sz="1800" dirty="0">
                <a:solidFill>
                  <a:srgbClr val="7F7F7F"/>
                </a:solidFill>
                <a:latin typeface="Avenir" panose="02000503020000020003"/>
                <a:hlinkClick r:id="rId7"/>
              </a:rPr>
              <a:t>https:</a:t>
            </a:r>
            <a:r>
              <a:rPr lang="en-US" sz="1800" dirty="0">
                <a:solidFill>
                  <a:srgbClr val="7F7F7F"/>
                </a:solidFill>
                <a:latin typeface="Avenir" panose="02000503020000020003"/>
              </a:rPr>
              <a:t>//www.cogapp.com/digital-strategy </a:t>
            </a:r>
          </a:p>
          <a:p>
            <a:pPr marL="438150" indent="-285750">
              <a:lnSpc>
                <a:spcPct val="114000"/>
              </a:lnSpc>
              <a:spcBef>
                <a:spcPts val="0"/>
              </a:spcBef>
              <a:buClr>
                <a:schemeClr val="bg2">
                  <a:lumMod val="50000"/>
                </a:schemeClr>
              </a:buClr>
              <a:buSzPts val="1200"/>
            </a:pPr>
            <a:r>
              <a:rPr lang="en-US" sz="1800" dirty="0">
                <a:solidFill>
                  <a:srgbClr val="7F7F7F"/>
                </a:solidFill>
                <a:latin typeface="Avenir" panose="02000503020000020003"/>
              </a:rPr>
              <a:t>Πώς να δημιουργήσετε βίντεο χρησιμοποιώντας το Canva: </a:t>
            </a:r>
            <a:r>
              <a:rPr lang="en-US" sz="1800" dirty="0">
                <a:solidFill>
                  <a:srgbClr val="7F7F7F"/>
                </a:solidFill>
                <a:latin typeface="Avenir" panose="02000503020000020003"/>
                <a:hlinkClick r:id="rId8"/>
              </a:rPr>
              <a:t>https://www.youtube.com/watch?v=9mMidy_oC5o</a:t>
            </a:r>
            <a:endParaRPr lang="en-US" sz="1800" dirty="0">
              <a:solidFill>
                <a:srgbClr val="7F7F7F"/>
              </a:solidFill>
              <a:latin typeface="Avenir" panose="02000503020000020003"/>
            </a:endParaRPr>
          </a:p>
          <a:p>
            <a:pPr marL="438150" indent="-285750">
              <a:lnSpc>
                <a:spcPct val="114000"/>
              </a:lnSpc>
              <a:spcBef>
                <a:spcPts val="0"/>
              </a:spcBef>
              <a:buClr>
                <a:schemeClr val="bg2">
                  <a:lumMod val="50000"/>
                </a:schemeClr>
              </a:buClr>
              <a:buSzPts val="1200"/>
            </a:pPr>
            <a:r>
              <a:rPr lang="en-US" sz="1800" dirty="0">
                <a:solidFill>
                  <a:srgbClr val="7F7F7F"/>
                </a:solidFill>
                <a:latin typeface="Avenir" panose="02000503020000020003"/>
              </a:rPr>
              <a:t>The </a:t>
            </a:r>
            <a:r>
              <a:rPr lang="en-US" sz="1800" dirty="0" err="1">
                <a:solidFill>
                  <a:srgbClr val="7F7F7F"/>
                </a:solidFill>
                <a:latin typeface="Avenir" panose="02000503020000020003"/>
              </a:rPr>
              <a:t>Indipendent </a:t>
            </a:r>
            <a:r>
              <a:rPr lang="en-US" sz="1800" dirty="0">
                <a:solidFill>
                  <a:srgbClr val="7F7F7F"/>
                </a:solidFill>
                <a:latin typeface="Avenir" panose="02000503020000020003"/>
              </a:rPr>
              <a:t>(2020) </a:t>
            </a:r>
            <a:r>
              <a:rPr lang="en-US" sz="1800" dirty="0" err="1">
                <a:solidFill>
                  <a:srgbClr val="7F7F7F"/>
                </a:solidFill>
                <a:latin typeface="Avenir" panose="02000503020000020003"/>
              </a:rPr>
              <a:t>Το Tiktok </a:t>
            </a:r>
            <a:r>
              <a:rPr lang="en-US" sz="1800" dirty="0">
                <a:solidFill>
                  <a:srgbClr val="7F7F7F"/>
                </a:solidFill>
                <a:latin typeface="Avenir" panose="02000503020000020003"/>
              </a:rPr>
              <a:t>ενώνει τις δυνάμεις του με τη </a:t>
            </a:r>
            <a:r>
              <a:rPr lang="en-US" sz="1800" dirty="0" err="1">
                <a:solidFill>
                  <a:srgbClr val="7F7F7F"/>
                </a:solidFill>
                <a:latin typeface="Avenir" panose="02000503020000020003"/>
              </a:rPr>
              <a:t>Ρέιτσελ </a:t>
            </a:r>
            <a:r>
              <a:rPr lang="en-US" sz="1800" dirty="0">
                <a:solidFill>
                  <a:srgbClr val="7F7F7F"/>
                </a:solidFill>
                <a:latin typeface="Avenir" panose="02000503020000020003"/>
              </a:rPr>
              <a:t>Ράιλι, την </a:t>
            </a:r>
            <a:r>
              <a:rPr lang="en-US" sz="1800" dirty="0" err="1">
                <a:solidFill>
                  <a:srgbClr val="7F7F7F"/>
                </a:solidFill>
                <a:latin typeface="Avenir" panose="02000503020000020003"/>
              </a:rPr>
              <a:t>αγγλική </a:t>
            </a:r>
            <a:r>
              <a:rPr lang="en-US" sz="1800" dirty="0">
                <a:solidFill>
                  <a:srgbClr val="7F7F7F"/>
                </a:solidFill>
                <a:latin typeface="Avenir" panose="02000503020000020003"/>
              </a:rPr>
              <a:t>κληρονομιά και άλλους για την παραγωγή εκπαιδευτικού περιεχομένου: </a:t>
            </a:r>
            <a:r>
              <a:rPr lang="en-US" sz="1800" dirty="0">
                <a:solidFill>
                  <a:srgbClr val="7F7F7F"/>
                </a:solidFill>
                <a:latin typeface="Avenir" panose="02000503020000020003"/>
                <a:hlinkClick r:id="rId9"/>
              </a:rPr>
              <a:t>https:</a:t>
            </a:r>
            <a:r>
              <a:rPr lang="en-US" sz="1800" dirty="0">
                <a:solidFill>
                  <a:srgbClr val="7F7F7F"/>
                </a:solidFill>
                <a:latin typeface="Avenir" panose="02000503020000020003"/>
              </a:rPr>
              <a:t>//www.independent.co.uk/life-style/tiktok-learn-on-educational-initiative-rachel-riley-english-heritage-maths-health-a9572696.html </a:t>
            </a:r>
          </a:p>
          <a:p>
            <a:pPr marL="495300" indent="-342900">
              <a:lnSpc>
                <a:spcPct val="100000"/>
              </a:lnSpc>
              <a:spcBef>
                <a:spcPts val="0"/>
              </a:spcBef>
              <a:buClr>
                <a:schemeClr val="bg2">
                  <a:lumMod val="50000"/>
                </a:schemeClr>
              </a:buClr>
              <a:buSzPts val="1200"/>
            </a:pPr>
            <a:r>
              <a:rPr lang="en-US" sz="1800" dirty="0" err="1">
                <a:solidFill>
                  <a:srgbClr val="7F7F7F"/>
                </a:solidFill>
                <a:latin typeface="Avenir" panose="02000503020000020003"/>
              </a:rPr>
              <a:t>Europeana </a:t>
            </a:r>
            <a:r>
              <a:rPr lang="en-US" sz="1800" dirty="0">
                <a:solidFill>
                  <a:srgbClr val="7F7F7F"/>
                </a:solidFill>
                <a:latin typeface="Avenir" panose="02000503020000020003"/>
              </a:rPr>
              <a:t>pro (2021) Επτά συμβουλές για την ψηφιακή αφήγηση με την πολιτιστική κληρονομιά: </a:t>
            </a:r>
            <a:r>
              <a:rPr lang="en-US" sz="1800" dirty="0">
                <a:solidFill>
                  <a:srgbClr val="7F7F7F"/>
                </a:solidFill>
                <a:latin typeface="Avenir" panose="02000503020000020003"/>
                <a:hlinkClick r:id="rId10"/>
              </a:rPr>
              <a:t>https://pro.europeana.eu/post/seven-tips-for-digital-storytelling-with-cultural-heritage</a:t>
            </a:r>
            <a:endParaRPr lang="en-US" sz="1800" dirty="0">
              <a:solidFill>
                <a:srgbClr val="7F7F7F"/>
              </a:solidFill>
              <a:latin typeface="Avenir" panose="02000503020000020003"/>
            </a:endParaRPr>
          </a:p>
          <a:p>
            <a:pPr marL="495300" indent="-342900">
              <a:lnSpc>
                <a:spcPct val="100000"/>
              </a:lnSpc>
              <a:spcBef>
                <a:spcPts val="0"/>
              </a:spcBef>
              <a:buClr>
                <a:schemeClr val="bg2">
                  <a:lumMod val="50000"/>
                </a:schemeClr>
              </a:buClr>
              <a:buSzPts val="1200"/>
            </a:pPr>
            <a:r>
              <a:rPr lang="en-US" sz="1800" dirty="0">
                <a:solidFill>
                  <a:srgbClr val="7F7F7F"/>
                </a:solidFill>
                <a:latin typeface="Avenir" panose="02000503020000020003"/>
              </a:rPr>
              <a:t>Η αξία της σχεδιαστικής σκέψης στις επιχειρήσεις: </a:t>
            </a:r>
            <a:r>
              <a:rPr lang="en-US" sz="1800" dirty="0">
                <a:solidFill>
                  <a:srgbClr val="7F7F7F"/>
                </a:solidFill>
                <a:latin typeface="Avenir" panose="02000503020000020003"/>
                <a:hlinkClick r:id="rId11"/>
              </a:rPr>
              <a:t>https:</a:t>
            </a:r>
            <a:r>
              <a:rPr lang="en-US" sz="1800" dirty="0">
                <a:solidFill>
                  <a:srgbClr val="7F7F7F"/>
                </a:solidFill>
                <a:latin typeface="Avenir" panose="02000503020000020003"/>
              </a:rPr>
              <a:t>//www.toptal.com/designers/product-design/design-thinking-business-value </a:t>
            </a:r>
          </a:p>
          <a:p>
            <a:pPr marL="438150" indent="-285750">
              <a:lnSpc>
                <a:spcPct val="114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152400" indent="0">
              <a:lnSpc>
                <a:spcPct val="100000"/>
              </a:lnSpc>
              <a:spcBef>
                <a:spcPts val="0"/>
              </a:spcBef>
              <a:buClr>
                <a:srgbClr val="FBE000"/>
              </a:buClr>
              <a:buSzPts val="1200"/>
              <a:buNone/>
            </a:pPr>
            <a:endParaRPr lang="en-US" sz="2000" dirty="0">
              <a:solidFill>
                <a:srgbClr val="7F7F7F"/>
              </a:solidFill>
              <a:latin typeface="Avenir" panose="02000503020000020003"/>
            </a:endParaRPr>
          </a:p>
        </p:txBody>
      </p:sp>
    </p:spTree>
    <p:extLst>
      <p:ext uri="{BB962C8B-B14F-4D97-AF65-F5344CB8AC3E}">
        <p14:creationId xmlns:p14="http://schemas.microsoft.com/office/powerpoint/2010/main" val="2606584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14"/>
          </p:nvPr>
        </p:nvSpPr>
        <p:spPr/>
        <p:txBody>
          <a:bodyPr/>
          <a:lstStyle/>
          <a:p>
            <a:fld id="{9C527BFA-2C0E-4CEC-B6A5-913A56FEF4B4}" type="slidenum">
              <a:rPr lang="fr-CA" smtClean="0"/>
              <a:pPr/>
              <a:t>3</a:t>
            </a:fld>
            <a:endParaRPr lang="fr-CA" dirty="0"/>
          </a:p>
        </p:txBody>
      </p:sp>
      <p:sp>
        <p:nvSpPr>
          <p:cNvPr id="7" name="Google Shape;433;p39">
            <a:extLst>
              <a:ext uri="{FF2B5EF4-FFF2-40B4-BE49-F238E27FC236}">
                <a16:creationId xmlns:a16="http://schemas.microsoft.com/office/drawing/2014/main" id="{7B527342-36A8-404A-816F-C55D85B43971}"/>
              </a:ext>
            </a:extLst>
          </p:cNvPr>
          <p:cNvSpPr txBox="1"/>
          <p:nvPr/>
        </p:nvSpPr>
        <p:spPr>
          <a:xfrm>
            <a:off x="5491377" y="68809"/>
            <a:ext cx="4039650"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a:solidFill>
                  <a:srgbClr val="E43794"/>
                </a:solidFill>
                <a:latin typeface="Avenir"/>
                <a:ea typeface="Avenir"/>
                <a:cs typeface="Avenir"/>
                <a:sym typeface="Avenir"/>
              </a:rPr>
              <a:t>"Η έμπνευση έρχεται από μέσα σου. Πρέπει να είναι κανείς θετικός. Όταν είσαι θετικός, συμβαίνουν καλά πράγματα".</a:t>
            </a:r>
            <a:endParaRPr sz="2400" b="1" dirty="0">
              <a:solidFill>
                <a:srgbClr val="E43794"/>
              </a:solidFill>
              <a:latin typeface="Avenir"/>
              <a:ea typeface="Avenir"/>
              <a:cs typeface="Avenir"/>
              <a:sym typeface="Avenir"/>
            </a:endParaRPr>
          </a:p>
        </p:txBody>
      </p:sp>
      <p:sp>
        <p:nvSpPr>
          <p:cNvPr id="11" name="Google Shape;432;p39">
            <a:extLst>
              <a:ext uri="{FF2B5EF4-FFF2-40B4-BE49-F238E27FC236}">
                <a16:creationId xmlns:a16="http://schemas.microsoft.com/office/drawing/2014/main" id="{882DB137-D822-4293-92B0-DAF6AA72C339}"/>
              </a:ext>
            </a:extLst>
          </p:cNvPr>
          <p:cNvSpPr txBox="1"/>
          <p:nvPr/>
        </p:nvSpPr>
        <p:spPr>
          <a:xfrm>
            <a:off x="6282470" y="1730772"/>
            <a:ext cx="2879100" cy="553968"/>
          </a:xfrm>
          <a:prstGeom prst="rect">
            <a:avLst/>
          </a:prstGeom>
          <a:noFill/>
          <a:ln>
            <a:noFill/>
          </a:ln>
        </p:spPr>
        <p:txBody>
          <a:bodyPr spcFirstLastPara="1" wrap="square" lIns="91425" tIns="91425" rIns="91425" bIns="91425" anchor="t" anchorCtr="0">
            <a:spAutoFit/>
          </a:bodyPr>
          <a:lstStyle/>
          <a:p>
            <a:pPr marL="457200" lvl="0" indent="-336550" algn="r" rtl="0">
              <a:spcBef>
                <a:spcPts val="0"/>
              </a:spcBef>
              <a:spcAft>
                <a:spcPts val="0"/>
              </a:spcAft>
              <a:buClr>
                <a:srgbClr val="E43794"/>
              </a:buClr>
              <a:buSzPts val="1700"/>
              <a:buFont typeface="Avenir"/>
              <a:buChar char="-"/>
            </a:pPr>
            <a:r>
              <a:rPr lang="en-US" sz="2400" i="1" dirty="0">
                <a:solidFill>
                  <a:srgbClr val="E43794"/>
                </a:solidFill>
                <a:latin typeface="Avenir"/>
                <a:ea typeface="Avenir"/>
                <a:cs typeface="Avenir"/>
                <a:sym typeface="Avenir"/>
              </a:rPr>
              <a:t>Deep Roy</a:t>
            </a:r>
            <a:endParaRPr sz="2400" i="1" dirty="0">
              <a:solidFill>
                <a:srgbClr val="E43794"/>
              </a:solidFill>
              <a:latin typeface="Avenir"/>
              <a:ea typeface="Avenir"/>
              <a:cs typeface="Avenir"/>
              <a:sym typeface="Avenir"/>
            </a:endParaRPr>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wearing headphones and using a computer&#10;&#10;Description automatically generated with low confidence">
            <a:extLst>
              <a:ext uri="{FF2B5EF4-FFF2-40B4-BE49-F238E27FC236}">
                <a16:creationId xmlns:a16="http://schemas.microsoft.com/office/drawing/2014/main" id="{BFB19B45-2208-4CDA-BDF1-6E41B145576C}"/>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364" t="13" r="364" b="30791"/>
          <a:stretch/>
        </p:blipFill>
        <p:spPr>
          <a:xfrm>
            <a:off x="7047660" y="3028950"/>
            <a:ext cx="3690937" cy="3829050"/>
          </a:xfrm>
        </p:spPr>
      </p:pic>
      <p:sp>
        <p:nvSpPr>
          <p:cNvPr id="3" name="Text Placeholder 2">
            <a:extLst>
              <a:ext uri="{FF2B5EF4-FFF2-40B4-BE49-F238E27FC236}">
                <a16:creationId xmlns:a16="http://schemas.microsoft.com/office/drawing/2014/main" id="{7AD20150-5EB6-47EC-984A-08E5CB7BE595}"/>
              </a:ext>
            </a:extLst>
          </p:cNvPr>
          <p:cNvSpPr>
            <a:spLocks noGrp="1"/>
          </p:cNvSpPr>
          <p:nvPr>
            <p:ph type="body" sz="quarter" idx="15"/>
          </p:nvPr>
        </p:nvSpPr>
        <p:spPr>
          <a:xfrm>
            <a:off x="481122" y="283051"/>
            <a:ext cx="5614878" cy="631527"/>
          </a:xfrm>
        </p:spPr>
        <p:txBody>
          <a:bodyPr/>
          <a:lstStyle/>
          <a:p>
            <a:pPr algn="ctr"/>
            <a:r>
              <a:rPr lang="en-GB" sz="4000" dirty="0"/>
              <a:t>Επισκόπησ</a:t>
            </a:r>
            <a:r>
              <a:rPr lang="en-GB" dirty="0"/>
              <a:t>η </a:t>
            </a:r>
          </a:p>
        </p:txBody>
      </p:sp>
      <p:sp>
        <p:nvSpPr>
          <p:cNvPr id="4" name="Text Placeholder 3">
            <a:extLst>
              <a:ext uri="{FF2B5EF4-FFF2-40B4-BE49-F238E27FC236}">
                <a16:creationId xmlns:a16="http://schemas.microsoft.com/office/drawing/2014/main" id="{C69132B6-EFDF-4BD0-B946-20EBA209F125}"/>
              </a:ext>
            </a:extLst>
          </p:cNvPr>
          <p:cNvSpPr>
            <a:spLocks noGrp="1"/>
          </p:cNvSpPr>
          <p:nvPr>
            <p:ph type="body" sz="quarter" idx="17"/>
          </p:nvPr>
        </p:nvSpPr>
        <p:spPr>
          <a:xfrm>
            <a:off x="304800" y="1008708"/>
            <a:ext cx="6145161" cy="4108908"/>
          </a:xfrm>
        </p:spPr>
        <p:txBody>
          <a:bodyPr/>
          <a:lstStyle/>
          <a:p>
            <a:pPr>
              <a:lnSpc>
                <a:spcPct val="107000"/>
              </a:lnSpc>
              <a:spcAft>
                <a:spcPts val="800"/>
              </a:spcAft>
            </a:pPr>
            <a:r>
              <a:rPr lang="en-GB" dirty="0">
                <a:effectLst/>
                <a:latin typeface="Avenir" panose="02000503020000020003"/>
                <a:ea typeface="Times New Roman" panose="02020603050405020304" pitchFamily="18" charset="0"/>
                <a:cs typeface="Times New Roman" panose="02020603050405020304" pitchFamily="18" charset="0"/>
              </a:rPr>
              <a:t>Η ενότητα αυτή επικεντρώνεται στην ανάλυση των κύριων εμποδίων που αντιμετωπίζουν οι πολιτιστικοί και τουριστικοί φορείς σε σχέση με την ψηφιοποίηση της πολιτιστικής κληρονομιάς. Προσφέρει πιθανές λύσεις για την υπέρβασή τους. </a:t>
            </a:r>
          </a:p>
          <a:p>
            <a:pPr>
              <a:lnSpc>
                <a:spcPct val="107000"/>
              </a:lnSpc>
              <a:spcAft>
                <a:spcPts val="800"/>
              </a:spcAft>
            </a:pPr>
            <a:r>
              <a:rPr lang="en-GB" b="1" dirty="0">
                <a:solidFill>
                  <a:srgbClr val="E43794"/>
                </a:solidFill>
                <a:effectLst/>
                <a:latin typeface="Avenir" panose="02000503020000020003"/>
                <a:ea typeface="Times New Roman" panose="02020603050405020304" pitchFamily="18" charset="0"/>
                <a:cs typeface="Times New Roman" panose="02020603050405020304" pitchFamily="18" charset="0"/>
              </a:rPr>
              <a:t>Μαθησιακοί στόχοι:</a:t>
            </a:r>
            <a:endParaRPr lang="en-GB" b="1" dirty="0">
              <a:solidFill>
                <a:srgbClr val="E43794"/>
              </a:solidFill>
              <a:effectLst/>
              <a:latin typeface="Avenir" panose="02000503020000020003"/>
              <a:ea typeface="Corbel" panose="020B050302020402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dirty="0">
                <a:effectLst/>
                <a:latin typeface="Avenir" panose="02000503020000020003"/>
                <a:ea typeface="Times New Roman" panose="02020603050405020304" pitchFamily="18" charset="0"/>
                <a:cs typeface="Times New Roman" panose="02020603050405020304" pitchFamily="18" charset="0"/>
              </a:rPr>
              <a:t>Αξιολογήστε τα πιο συνηθισμένα εμπόδια στην ψηφιοποίηση της πολιτιστικής κληρονομιάς</a:t>
            </a:r>
            <a:endParaRPr lang="en-GB" dirty="0">
              <a:effectLst/>
              <a:latin typeface="Avenir" panose="02000503020000020003"/>
              <a:ea typeface="Corbel" panose="020B050302020402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a:latin typeface="Avenir" panose="02000503020000020003"/>
                <a:ea typeface="Times New Roman" panose="02020603050405020304" pitchFamily="18" charset="0"/>
                <a:cs typeface="Times New Roman" panose="02020603050405020304" pitchFamily="18" charset="0"/>
              </a:rPr>
              <a:t>Εξηγήστε </a:t>
            </a:r>
            <a:r>
              <a:rPr lang="en-GB">
                <a:effectLst/>
                <a:latin typeface="Avenir" panose="02000503020000020003"/>
                <a:ea typeface="Times New Roman" panose="02020603050405020304" pitchFamily="18" charset="0"/>
                <a:cs typeface="Times New Roman" panose="02020603050405020304" pitchFamily="18" charset="0"/>
              </a:rPr>
              <a:t>ορισμένες </a:t>
            </a:r>
            <a:r>
              <a:rPr lang="en-GB" dirty="0">
                <a:effectLst/>
                <a:latin typeface="Avenir" panose="02000503020000020003"/>
                <a:ea typeface="Times New Roman" panose="02020603050405020304" pitchFamily="18" charset="0"/>
                <a:cs typeface="Times New Roman" panose="02020603050405020304" pitchFamily="18" charset="0"/>
              </a:rPr>
              <a:t>βασικές στρατηγικές για την αντιμετώπιση των εμποδίων: </a:t>
            </a:r>
            <a:endParaRPr lang="en-GB" dirty="0">
              <a:effectLst/>
              <a:latin typeface="Avenir" panose="02000503020000020003"/>
              <a:ea typeface="Corbel" panose="020B050302020402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dirty="0">
                <a:effectLst/>
                <a:latin typeface="Avenir" panose="02000503020000020003"/>
                <a:ea typeface="Times New Roman" panose="02020603050405020304" pitchFamily="18" charset="0"/>
                <a:cs typeface="Times New Roman" panose="02020603050405020304" pitchFamily="18" charset="0"/>
              </a:rPr>
              <a:t>Κατανοήστε τα βασικά στοιχεία της σχεδιαστικής σκέψης ως έναν τρόπο για να εμπνευστείτε.</a:t>
            </a:r>
            <a:endParaRPr lang="en-GB" dirty="0">
              <a:effectLst/>
              <a:latin typeface="Avenir" panose="02000503020000020003"/>
              <a:ea typeface="Corbel" panose="020B0503020204020204" pitchFamily="34" charset="0"/>
              <a:cs typeface="Times New Roman" panose="02020603050405020304" pitchFamily="18" charset="0"/>
            </a:endParaRPr>
          </a:p>
          <a:p>
            <a:endParaRPr lang="en-GB" dirty="0"/>
          </a:p>
        </p:txBody>
      </p:sp>
      <p:sp>
        <p:nvSpPr>
          <p:cNvPr id="2" name="Slide Number Placeholder 1">
            <a:extLst>
              <a:ext uri="{FF2B5EF4-FFF2-40B4-BE49-F238E27FC236}">
                <a16:creationId xmlns:a16="http://schemas.microsoft.com/office/drawing/2014/main" id="{F987E0EF-539F-4EC4-A93A-F25052856968}"/>
              </a:ext>
            </a:extLst>
          </p:cNvPr>
          <p:cNvSpPr>
            <a:spLocks noGrp="1"/>
          </p:cNvSpPr>
          <p:nvPr>
            <p:ph type="sldNum" sz="quarter" idx="4294967295"/>
          </p:nvPr>
        </p:nvSpPr>
        <p:spPr>
          <a:xfrm>
            <a:off x="7889875" y="6561138"/>
            <a:ext cx="4302125" cy="228600"/>
          </a:xfrm>
        </p:spPr>
        <p:txBody>
          <a:bodyPr/>
          <a:lstStyle/>
          <a:p>
            <a:fld id="{9C527BFA-2C0E-4CEC-B6A5-913A56FEF4B4}" type="slidenum">
              <a:rPr lang="fr-CA" smtClean="0"/>
              <a:pPr/>
              <a:t>4</a:t>
            </a:fld>
            <a:endParaRPr lang="fr-CA" dirty="0"/>
          </a:p>
        </p:txBody>
      </p:sp>
    </p:spTree>
    <p:extLst>
      <p:ext uri="{BB962C8B-B14F-4D97-AF65-F5344CB8AC3E}">
        <p14:creationId xmlns:p14="http://schemas.microsoft.com/office/powerpoint/2010/main" val="1555245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5</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p:txBody>
          <a:bodyPr/>
          <a:lstStyle/>
          <a:p>
            <a:r>
              <a:rPr lang="en-US" dirty="0"/>
              <a:t>Εισαγωγή</a:t>
            </a:r>
          </a:p>
        </p:txBody>
      </p:sp>
      <p:sp>
        <p:nvSpPr>
          <p:cNvPr id="5" name="Text Placeholder 4">
            <a:extLst>
              <a:ext uri="{FF2B5EF4-FFF2-40B4-BE49-F238E27FC236}">
                <a16:creationId xmlns:a16="http://schemas.microsoft.com/office/drawing/2014/main" id="{2329394C-9D82-B548-B41D-777951D90A26}"/>
              </a:ext>
            </a:extLst>
          </p:cNvPr>
          <p:cNvSpPr>
            <a:spLocks noGrp="1"/>
          </p:cNvSpPr>
          <p:nvPr>
            <p:ph type="body" sz="quarter" idx="17"/>
          </p:nvPr>
        </p:nvSpPr>
        <p:spPr/>
        <p:txBody>
          <a:bodyPr/>
          <a:lstStyle/>
          <a:p>
            <a:r>
              <a:rPr lang="en-GB" sz="3600" dirty="0">
                <a:solidFill>
                  <a:srgbClr val="E43794"/>
                </a:solidFill>
              </a:rPr>
              <a:t>Ξεπερνώντας τα εμπόδια στην ψηφιοποίηση</a:t>
            </a:r>
            <a:endParaRPr lang="en-US" sz="3600" dirty="0">
              <a:solidFill>
                <a:srgbClr val="E43794"/>
              </a:solidFill>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82311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F854052-57CB-4FBF-BF37-442571ADB8B8}"/>
              </a:ext>
            </a:extLst>
          </p:cNvPr>
          <p:cNvGraphicFramePr/>
          <p:nvPr>
            <p:extLst>
              <p:ext uri="{D42A27DB-BD31-4B8C-83A1-F6EECF244321}">
                <p14:modId xmlns:p14="http://schemas.microsoft.com/office/powerpoint/2010/main" val="1593789086"/>
              </p:ext>
            </p:extLst>
          </p:nvPr>
        </p:nvGraphicFramePr>
        <p:xfrm>
          <a:off x="-1365145" y="961944"/>
          <a:ext cx="13675255" cy="5802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dirty="0" smtClean="0"/>
              <a:pPr/>
              <a:t>6</a:t>
            </a:fld>
            <a:endParaRPr lang="fr-CA" dirty="0"/>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2026477" y="1002912"/>
            <a:ext cx="7674815" cy="1550364"/>
          </a:xfrm>
        </p:spPr>
        <p:txBody>
          <a:bodyPr/>
          <a:lstStyle/>
          <a:p>
            <a:r>
              <a:rPr lang="en-GB" b="1" dirty="0">
                <a:latin typeface="Avenir"/>
                <a:cs typeface="Poppins"/>
              </a:rPr>
              <a:t>Ο</a:t>
            </a:r>
            <a:r>
              <a:rPr lang="en-GB" sz="2000" b="1" dirty="0">
                <a:latin typeface="Avenir"/>
                <a:cs typeface="Poppins"/>
              </a:rPr>
              <a:t>ι ψηφιακές καινοτομίες </a:t>
            </a:r>
            <a:r>
              <a:rPr lang="en-GB" sz="2000" dirty="0">
                <a:latin typeface="Avenir"/>
                <a:cs typeface="Poppins"/>
              </a:rPr>
              <a:t>αναδιαμορφώνουν τη χρήση της πληροφορίας και της γνώσης στην κοινωνία, αλλά η ψηφιοποίηση της πολιτιστικής κληρονομιάς δεν είναι τόσο απλή όσο η χρήση της πιο πρόσφατης τεχνολογίας που διατίθεται στην αγορά. </a:t>
            </a:r>
            <a:endParaRPr lang="en-GB" sz="2000" dirty="0"/>
          </a:p>
          <a:p>
            <a:endParaRPr lang="en-GB"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132829" y="93390"/>
            <a:ext cx="8484388" cy="631527"/>
          </a:xfrm>
        </p:spPr>
        <p:txBody>
          <a:bodyPr>
            <a:noAutofit/>
          </a:bodyPr>
          <a:lstStyle/>
          <a:p>
            <a:r>
              <a:rPr lang="en-GB" sz="2400" dirty="0"/>
              <a:t>Ξεπερνώντας τα εμπόδια στην ψηφιοποίηση των εμπειριών πολιτιστικής κληρονομιάς </a:t>
            </a:r>
          </a:p>
        </p:txBody>
      </p:sp>
      <p:sp>
        <p:nvSpPr>
          <p:cNvPr id="8" name="Text Placeholder 15">
            <a:extLst>
              <a:ext uri="{FF2B5EF4-FFF2-40B4-BE49-F238E27FC236}">
                <a16:creationId xmlns:a16="http://schemas.microsoft.com/office/drawing/2014/main" id="{E356E9AB-0642-4B03-961E-CC3817CD58CA}"/>
              </a:ext>
            </a:extLst>
          </p:cNvPr>
          <p:cNvSpPr txBox="1">
            <a:spLocks/>
          </p:cNvSpPr>
          <p:nvPr/>
        </p:nvSpPr>
        <p:spPr>
          <a:xfrm>
            <a:off x="1206767" y="3060104"/>
            <a:ext cx="9708883" cy="1550364"/>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Avenir"/>
                <a:cs typeface="Poppins"/>
              </a:rPr>
              <a:t>Υπάρχουν πολυάριθμα </a:t>
            </a:r>
            <a:r>
              <a:rPr lang="en-GB" sz="2000" b="1" dirty="0">
                <a:latin typeface="Avenir"/>
                <a:cs typeface="Poppins"/>
              </a:rPr>
              <a:t>εμπόδια </a:t>
            </a:r>
            <a:r>
              <a:rPr lang="en-GB" sz="2000" dirty="0">
                <a:latin typeface="Avenir"/>
                <a:cs typeface="Poppins"/>
              </a:rPr>
              <a:t>που μπορεί να θέσουν σε δοκιμασία την ψηφιοποίηση της συνολικής εμπειρίας της πολιτιστικής κληρονομιάς. Παραδόξως, τα περισσότερα από τα εμπόδια που εντοπίστηκαν δεν είναι τεχνολογικού χαρακτήρα. Ένα από τα μεγαλύτερα εμπόδια είναι ότι οι </a:t>
            </a:r>
            <a:r>
              <a:rPr lang="en-GB" sz="2000" b="1" dirty="0">
                <a:latin typeface="Avenir"/>
                <a:cs typeface="Poppins"/>
              </a:rPr>
              <a:t>ψηφιακές στρατηγικές στους περισσότερους οργανισμούς είναι υποανάπτυκτες</a:t>
            </a:r>
            <a:r>
              <a:rPr lang="en-GB" sz="2000" dirty="0">
                <a:latin typeface="Avenir"/>
                <a:cs typeface="Poppins"/>
              </a:rPr>
              <a:t>.</a:t>
            </a:r>
          </a:p>
        </p:txBody>
      </p:sp>
      <p:sp>
        <p:nvSpPr>
          <p:cNvPr id="10" name="Text Placeholder 15">
            <a:extLst>
              <a:ext uri="{FF2B5EF4-FFF2-40B4-BE49-F238E27FC236}">
                <a16:creationId xmlns:a16="http://schemas.microsoft.com/office/drawing/2014/main" id="{FC28870C-67CF-4F54-872C-2C7409435DD0}"/>
              </a:ext>
            </a:extLst>
          </p:cNvPr>
          <p:cNvSpPr txBox="1">
            <a:spLocks/>
          </p:cNvSpPr>
          <p:nvPr/>
        </p:nvSpPr>
        <p:spPr>
          <a:xfrm>
            <a:off x="2177926" y="5278596"/>
            <a:ext cx="8249093" cy="114437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latin typeface="Avenir"/>
                <a:cs typeface="Poppins"/>
              </a:rPr>
              <a:t>Ο</a:t>
            </a:r>
            <a:r>
              <a:rPr lang="en-GB" sz="2000" b="1" dirty="0">
                <a:latin typeface="Avenir"/>
                <a:cs typeface="Poppins"/>
              </a:rPr>
              <a:t> ψηφιακός μετασχηματισμός </a:t>
            </a:r>
            <a:r>
              <a:rPr lang="en-GB" sz="2000" dirty="0">
                <a:latin typeface="Avenir"/>
                <a:cs typeface="Poppins"/>
              </a:rPr>
              <a:t>είναι εφικτός μόνο εάν όλοι οι βασικοί ενδιαφερόμενοι τον υιοθετήσουν πρόθυμα. Ποια είναι λοιπόν τα πιο συνηθισμένα εμπόδια στην ψηφιοποίηση και πώς μπορούν να ξεπεραστούν;</a:t>
            </a:r>
          </a:p>
        </p:txBody>
      </p:sp>
      <p:sp>
        <p:nvSpPr>
          <p:cNvPr id="11" name="Freeform 5">
            <a:extLst>
              <a:ext uri="{FF2B5EF4-FFF2-40B4-BE49-F238E27FC236}">
                <a16:creationId xmlns:a16="http://schemas.microsoft.com/office/drawing/2014/main" id="{CF836FCD-4679-4E89-9A15-3D5DA3417551}"/>
              </a:ext>
            </a:extLst>
          </p:cNvPr>
          <p:cNvSpPr/>
          <p:nvPr/>
        </p:nvSpPr>
        <p:spPr>
          <a:xfrm>
            <a:off x="10441172" y="-35255"/>
            <a:ext cx="1764981" cy="6893255"/>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12" name="Picture 11" descr="Logo&#10;&#10;Description automatically generated">
            <a:extLst>
              <a:ext uri="{FF2B5EF4-FFF2-40B4-BE49-F238E27FC236}">
                <a16:creationId xmlns:a16="http://schemas.microsoft.com/office/drawing/2014/main" id="{C09AA5E8-F505-4281-9C71-5DE0BBCB4F1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5070" r="24004" b="52268"/>
          <a:stretch/>
        </p:blipFill>
        <p:spPr>
          <a:xfrm>
            <a:off x="10829838" y="67635"/>
            <a:ext cx="1362162" cy="1165717"/>
          </a:xfrm>
          <a:prstGeom prst="rect">
            <a:avLst/>
          </a:prstGeom>
        </p:spPr>
      </p:pic>
      <p:sp>
        <p:nvSpPr>
          <p:cNvPr id="5" name="Right Bracket 4">
            <a:extLst>
              <a:ext uri="{FF2B5EF4-FFF2-40B4-BE49-F238E27FC236}">
                <a16:creationId xmlns:a16="http://schemas.microsoft.com/office/drawing/2014/main" id="{04C76CA3-EEBA-4A4C-8550-383B1CFC780A}"/>
              </a:ext>
            </a:extLst>
          </p:cNvPr>
          <p:cNvSpPr/>
          <p:nvPr/>
        </p:nvSpPr>
        <p:spPr>
          <a:xfrm rot="10800000">
            <a:off x="129286" y="47290"/>
            <a:ext cx="877078" cy="811763"/>
          </a:xfrm>
          <a:prstGeom prst="rightBracket">
            <a:avLst/>
          </a:prstGeom>
          <a:ln w="1905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428139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a:xfrm>
            <a:off x="-3" y="-389"/>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7</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772119" y="4431275"/>
            <a:ext cx="7251203" cy="631527"/>
          </a:xfrm>
        </p:spPr>
        <p:txBody>
          <a:bodyPr/>
          <a:lstStyle/>
          <a:p>
            <a:r>
              <a:rPr lang="en-GB" sz="4800" dirty="0"/>
              <a:t> Έλλειψη έμπνευσης</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1409511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32947" y="6521613"/>
            <a:ext cx="4301302" cy="229565"/>
          </a:xfrm>
        </p:spPr>
        <p:txBody>
          <a:bodyPr/>
          <a:lstStyle/>
          <a:p>
            <a:fld id="{9C527BFA-2C0E-4CEC-B6A5-913A56FEF4B4}" type="slidenum">
              <a:rPr lang="fr-CA" smtClean="0"/>
              <a:pPr/>
              <a:t>8</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8"/>
          </p:nvPr>
        </p:nvSpPr>
        <p:spPr>
          <a:xfrm>
            <a:off x="465665" y="134880"/>
            <a:ext cx="11260668" cy="1282758"/>
          </a:xfrm>
        </p:spPr>
        <p:txBody>
          <a:bodyPr>
            <a:normAutofit/>
          </a:bodyPr>
          <a:lstStyle/>
          <a:p>
            <a:pPr marL="0" lvl="0" indent="0" algn="l" rtl="0">
              <a:lnSpc>
                <a:spcPct val="115000"/>
              </a:lnSpc>
              <a:spcBef>
                <a:spcPts val="1800"/>
              </a:spcBef>
              <a:spcAft>
                <a:spcPts val="400"/>
              </a:spcAft>
              <a:buClr>
                <a:schemeClr val="dk1"/>
              </a:buClr>
              <a:buSzPts val="1100"/>
              <a:buFont typeface="Arial"/>
              <a:buNone/>
            </a:pPr>
            <a:r>
              <a:rPr lang="en-US" sz="3600" dirty="0">
                <a:latin typeface="Avenir"/>
                <a:ea typeface="Avenir"/>
                <a:cs typeface="Avenir"/>
                <a:sym typeface="Avenir"/>
              </a:rPr>
              <a:t>Έλλειψη έμπνευσης</a:t>
            </a:r>
            <a:endParaRPr lang="en-US" dirty="0"/>
          </a:p>
        </p:txBody>
      </p:sp>
      <p:sp>
        <p:nvSpPr>
          <p:cNvPr id="8" name="TextBox 7">
            <a:extLst>
              <a:ext uri="{FF2B5EF4-FFF2-40B4-BE49-F238E27FC236}">
                <a16:creationId xmlns:a16="http://schemas.microsoft.com/office/drawing/2014/main" id="{898FFB91-7FB3-47A9-AA5F-2CF45888331A}"/>
              </a:ext>
            </a:extLst>
          </p:cNvPr>
          <p:cNvSpPr txBox="1"/>
          <p:nvPr/>
        </p:nvSpPr>
        <p:spPr>
          <a:xfrm>
            <a:off x="996793" y="1854730"/>
            <a:ext cx="10024792" cy="4093428"/>
          </a:xfrm>
          <a:prstGeom prst="rect">
            <a:avLst/>
          </a:prstGeom>
          <a:noFill/>
          <a:ln>
            <a:noFill/>
          </a:ln>
        </p:spPr>
        <p:txBody>
          <a:bodyPr wrap="square" lIns="91440" tIns="45720" rIns="91440" bIns="45720" anchor="t">
            <a:spAutoFit/>
          </a:bodyPr>
          <a:lstStyle/>
          <a:p>
            <a:r>
              <a:rPr lang="en-GB" sz="2000" dirty="0">
                <a:solidFill>
                  <a:srgbClr val="7F7F7F"/>
                </a:solidFill>
                <a:latin typeface="Avenir" panose="02000503020000020003"/>
              </a:rPr>
              <a:t>Οι βασικοί εμπλεκόμενοι στη διαδικασία ψηφιοποίησης δείχνουν συχνά </a:t>
            </a:r>
            <a:r>
              <a:rPr lang="en-GB" sz="2000" b="1" dirty="0">
                <a:solidFill>
                  <a:srgbClr val="E43794"/>
                </a:solidFill>
                <a:latin typeface="Avenir" panose="02000503020000020003"/>
              </a:rPr>
              <a:t>σημαντική έλλειψη έμπνευσης </a:t>
            </a:r>
            <a:r>
              <a:rPr lang="en-GB" sz="2000" dirty="0">
                <a:solidFill>
                  <a:srgbClr val="7F7F7F"/>
                </a:solidFill>
                <a:latin typeface="Avenir" panose="02000503020000020003"/>
              </a:rPr>
              <a:t>για τη χρήση </a:t>
            </a:r>
            <a:r>
              <a:rPr lang="en-GB" sz="2000" b="1" dirty="0">
                <a:solidFill>
                  <a:srgbClr val="E43794"/>
                </a:solidFill>
                <a:latin typeface="Avenir" panose="02000503020000020003"/>
              </a:rPr>
              <a:t>προηγμένης τεχνολογίας </a:t>
            </a:r>
            <a:r>
              <a:rPr lang="en-GB" sz="2000" dirty="0">
                <a:solidFill>
                  <a:srgbClr val="7F7F7F"/>
                </a:solidFill>
                <a:latin typeface="Avenir" panose="02000503020000020003"/>
              </a:rPr>
              <a:t>και την παρακολούθηση των σύγχρονων τάσεων στον τομέα της πολιτιστικής κληρονομιάς. </a:t>
            </a:r>
          </a:p>
          <a:p>
            <a:r>
              <a:rPr lang="en-GB" sz="2000" dirty="0">
                <a:solidFill>
                  <a:srgbClr val="7F7F7F"/>
                </a:solidFill>
                <a:latin typeface="Avenir" panose="02000503020000020003"/>
              </a:rPr>
              <a:t>Αυτή η έλλειψη έμπνευσης μπορεί να προέρχεται από την εργασία σε μια κλειστή ομάδα εμπειρογνωμόνων </a:t>
            </a:r>
            <a:r>
              <a:rPr lang="en-GB" sz="2000" b="1" dirty="0">
                <a:solidFill>
                  <a:srgbClr val="E43794"/>
                </a:solidFill>
                <a:latin typeface="Avenir" panose="02000503020000020003"/>
              </a:rPr>
              <a:t>χωρίς ευκαιρίες </a:t>
            </a:r>
            <a:r>
              <a:rPr lang="en-GB" sz="2000" dirty="0">
                <a:solidFill>
                  <a:srgbClr val="7F7F7F"/>
                </a:solidFill>
                <a:latin typeface="Avenir" panose="02000503020000020003"/>
              </a:rPr>
              <a:t>να μοιραστούν τις γνώσεις τους, να γνωρίσουν τις </a:t>
            </a:r>
            <a:r>
              <a:rPr lang="en-GB" sz="2000" b="1" dirty="0">
                <a:solidFill>
                  <a:srgbClr val="E43794"/>
                </a:solidFill>
                <a:latin typeface="Avenir" panose="02000503020000020003"/>
              </a:rPr>
              <a:t>βέλτιστες πρακτικές, την πρακτική χρήση των τεχνολογιών, τις θετικές επιπτώσεις στους χρήστες </a:t>
            </a:r>
            <a:r>
              <a:rPr lang="en-GB" sz="2000" dirty="0">
                <a:solidFill>
                  <a:srgbClr val="7F7F7F"/>
                </a:solidFill>
                <a:latin typeface="Avenir" panose="02000503020000020003"/>
              </a:rPr>
              <a:t>κ.λπ. </a:t>
            </a:r>
          </a:p>
          <a:p>
            <a:pPr marL="0" lvl="0" indent="0" algn="l" rtl="0">
              <a:spcBef>
                <a:spcPts val="0"/>
              </a:spcBef>
              <a:spcAft>
                <a:spcPts val="0"/>
              </a:spcAft>
              <a:buNone/>
            </a:pPr>
            <a:endParaRPr lang="en-GB" sz="2000" dirty="0">
              <a:solidFill>
                <a:srgbClr val="7F7F7F"/>
              </a:solidFill>
              <a:latin typeface="Avenir" panose="02000503020000020003"/>
            </a:endParaRPr>
          </a:p>
          <a:p>
            <a:pPr marL="0" lvl="0" indent="0" algn="l" rtl="0">
              <a:spcBef>
                <a:spcPts val="0"/>
              </a:spcBef>
              <a:spcAft>
                <a:spcPts val="0"/>
              </a:spcAft>
              <a:buNone/>
            </a:pPr>
            <a:r>
              <a:rPr lang="en-GB" sz="2000" dirty="0">
                <a:solidFill>
                  <a:srgbClr val="7F7F7F"/>
                </a:solidFill>
                <a:latin typeface="Avenir" panose="02000503020000020003"/>
              </a:rPr>
              <a:t>Η </a:t>
            </a:r>
            <a:r>
              <a:rPr lang="en-GB" sz="2000" b="1" dirty="0">
                <a:solidFill>
                  <a:srgbClr val="E43794"/>
                </a:solidFill>
                <a:latin typeface="Avenir" panose="02000503020000020003"/>
              </a:rPr>
              <a:t>ανταλλαγή ενθουσιασμού και γνώσεων </a:t>
            </a:r>
            <a:r>
              <a:rPr lang="en-GB" sz="2000" dirty="0">
                <a:solidFill>
                  <a:srgbClr val="7F7F7F"/>
                </a:solidFill>
                <a:latin typeface="Avenir" panose="02000503020000020003"/>
              </a:rPr>
              <a:t>φέρνει </a:t>
            </a:r>
            <a:r>
              <a:rPr lang="en-GB" sz="2000" b="1" dirty="0">
                <a:solidFill>
                  <a:srgbClr val="E43794"/>
                </a:solidFill>
                <a:latin typeface="Avenir" panose="02000503020000020003"/>
              </a:rPr>
              <a:t>έμπνευση </a:t>
            </a:r>
            <a:r>
              <a:rPr lang="en-GB" sz="2000" dirty="0">
                <a:solidFill>
                  <a:srgbClr val="7F7F7F"/>
                </a:solidFill>
                <a:latin typeface="Avenir" panose="02000503020000020003"/>
              </a:rPr>
              <a:t>και </a:t>
            </a:r>
            <a:r>
              <a:rPr lang="en-GB" sz="2000" b="1" dirty="0">
                <a:solidFill>
                  <a:srgbClr val="E43794"/>
                </a:solidFill>
                <a:latin typeface="Avenir" panose="02000503020000020003"/>
              </a:rPr>
              <a:t>νέες δημιουργικές ιδέες</a:t>
            </a:r>
            <a:r>
              <a:rPr lang="en-GB" sz="2000" dirty="0">
                <a:solidFill>
                  <a:srgbClr val="7F7F7F"/>
                </a:solidFill>
                <a:latin typeface="Avenir" panose="02000503020000020003"/>
              </a:rPr>
              <a:t>. Η συγκέντρωση εμπειρογνωμόνων από διαφορετικά περιβάλλοντα, χώρες και υπόβαθρα παρέχει ένα </a:t>
            </a:r>
            <a:r>
              <a:rPr lang="en-GB" sz="2000" b="1" dirty="0">
                <a:solidFill>
                  <a:srgbClr val="E43794"/>
                </a:solidFill>
                <a:latin typeface="Avenir" panose="02000503020000020003"/>
              </a:rPr>
              <a:t>δημιουργικό χώρο για την αλλαγή ιδεών. </a:t>
            </a:r>
            <a:r>
              <a:rPr lang="en-GB" sz="2000" dirty="0">
                <a:solidFill>
                  <a:srgbClr val="7F7F7F"/>
                </a:solidFill>
                <a:latin typeface="Avenir" panose="02000503020000020003"/>
              </a:rPr>
              <a:t>Αυτός ο χώρος καινοτομίας και η εμπειρία οδηγεί στη δημιουργία βιώσιμων νέων σχεδίων και στην υλοποίηση τους....</a:t>
            </a:r>
          </a:p>
          <a:p>
            <a:pPr marL="0" lvl="0" indent="0" algn="l" rtl="0">
              <a:spcBef>
                <a:spcPts val="0"/>
              </a:spcBef>
              <a:spcAft>
                <a:spcPts val="0"/>
              </a:spcAft>
              <a:buNone/>
            </a:pPr>
            <a:endParaRPr lang="en-GB" sz="2000" dirty="0">
              <a:solidFill>
                <a:srgbClr val="7F7F7F"/>
              </a:solidFill>
              <a:cs typeface="Calibri"/>
            </a:endParaRPr>
          </a:p>
        </p:txBody>
      </p:sp>
      <p:sp>
        <p:nvSpPr>
          <p:cNvPr id="6" name="Half Frame 5">
            <a:extLst>
              <a:ext uri="{FF2B5EF4-FFF2-40B4-BE49-F238E27FC236}">
                <a16:creationId xmlns:a16="http://schemas.microsoft.com/office/drawing/2014/main" id="{59F116B5-E9FD-46A3-B40C-B9687A1B497D}"/>
              </a:ext>
            </a:extLst>
          </p:cNvPr>
          <p:cNvSpPr/>
          <p:nvPr/>
        </p:nvSpPr>
        <p:spPr>
          <a:xfrm rot="5400000">
            <a:off x="10220213" y="1217095"/>
            <a:ext cx="1163553" cy="1163252"/>
          </a:xfrm>
          <a:prstGeom prst="halfFrame">
            <a:avLst>
              <a:gd name="adj1" fmla="val 25770"/>
              <a:gd name="adj2" fmla="val 25770"/>
            </a:avLst>
          </a:prstGeom>
          <a:solidFill>
            <a:srgbClr val="FBE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dirty="0"/>
          </a:p>
        </p:txBody>
      </p:sp>
      <p:sp>
        <p:nvSpPr>
          <p:cNvPr id="7" name="Half Frame 6">
            <a:extLst>
              <a:ext uri="{FF2B5EF4-FFF2-40B4-BE49-F238E27FC236}">
                <a16:creationId xmlns:a16="http://schemas.microsoft.com/office/drawing/2014/main" id="{F31BF0DB-451E-42CF-87F4-248A9B56C9D8}"/>
              </a:ext>
            </a:extLst>
          </p:cNvPr>
          <p:cNvSpPr/>
          <p:nvPr/>
        </p:nvSpPr>
        <p:spPr>
          <a:xfrm rot="16200000">
            <a:off x="168528" y="5512180"/>
            <a:ext cx="1163553" cy="1163252"/>
          </a:xfrm>
          <a:prstGeom prst="halfFrame">
            <a:avLst>
              <a:gd name="adj1" fmla="val 25770"/>
              <a:gd name="adj2" fmla="val 25770"/>
            </a:avLst>
          </a:prstGeom>
          <a:solidFill>
            <a:srgbClr val="FBE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Half Frame 9">
            <a:extLst>
              <a:ext uri="{FF2B5EF4-FFF2-40B4-BE49-F238E27FC236}">
                <a16:creationId xmlns:a16="http://schemas.microsoft.com/office/drawing/2014/main" id="{AC8B01C1-249F-45D7-A0FB-D13DB5580D37}"/>
              </a:ext>
            </a:extLst>
          </p:cNvPr>
          <p:cNvSpPr/>
          <p:nvPr/>
        </p:nvSpPr>
        <p:spPr>
          <a:xfrm>
            <a:off x="467446" y="1064298"/>
            <a:ext cx="1163553" cy="1163252"/>
          </a:xfrm>
          <a:prstGeom prst="halfFrame">
            <a:avLst>
              <a:gd name="adj1" fmla="val 25770"/>
              <a:gd name="adj2" fmla="val 25770"/>
            </a:avLst>
          </a:prstGeom>
          <a:solidFill>
            <a:srgbClr val="E4379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Half Frame 15">
            <a:extLst>
              <a:ext uri="{FF2B5EF4-FFF2-40B4-BE49-F238E27FC236}">
                <a16:creationId xmlns:a16="http://schemas.microsoft.com/office/drawing/2014/main" id="{20EDCB73-E72E-4FB0-B1D8-24FFE79D160B}"/>
              </a:ext>
            </a:extLst>
          </p:cNvPr>
          <p:cNvSpPr/>
          <p:nvPr/>
        </p:nvSpPr>
        <p:spPr>
          <a:xfrm rot="10800000">
            <a:off x="10220364" y="5226756"/>
            <a:ext cx="1163553" cy="1163252"/>
          </a:xfrm>
          <a:prstGeom prst="halfFrame">
            <a:avLst>
              <a:gd name="adj1" fmla="val 25770"/>
              <a:gd name="adj2" fmla="val 25770"/>
            </a:avLst>
          </a:prstGeom>
          <a:solidFill>
            <a:srgbClr val="E4379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75316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9</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8"/>
          </p:nvPr>
        </p:nvSpPr>
        <p:spPr>
          <a:xfrm>
            <a:off x="465665" y="134880"/>
            <a:ext cx="11260668" cy="1282758"/>
          </a:xfrm>
        </p:spPr>
        <p:txBody>
          <a:bodyPr>
            <a:normAutofit/>
          </a:bodyPr>
          <a:lstStyle/>
          <a:p>
            <a:pPr marL="0" lvl="0" indent="0" algn="l" rtl="0">
              <a:lnSpc>
                <a:spcPct val="115000"/>
              </a:lnSpc>
              <a:spcBef>
                <a:spcPts val="1800"/>
              </a:spcBef>
              <a:spcAft>
                <a:spcPts val="400"/>
              </a:spcAft>
              <a:buClr>
                <a:schemeClr val="dk1"/>
              </a:buClr>
              <a:buSzPts val="1100"/>
              <a:buFont typeface="Arial"/>
              <a:buNone/>
            </a:pPr>
            <a:r>
              <a:rPr lang="en-US" sz="3600" dirty="0">
                <a:latin typeface="Avenir"/>
                <a:ea typeface="Avenir"/>
                <a:cs typeface="Avenir"/>
                <a:sym typeface="Avenir"/>
              </a:rPr>
              <a:t>Έλλειψη έμπνευσης</a:t>
            </a:r>
            <a:endParaRPr lang="en-US" dirty="0"/>
          </a:p>
        </p:txBody>
      </p:sp>
      <p:sp>
        <p:nvSpPr>
          <p:cNvPr id="6" name="Half Frame 5">
            <a:extLst>
              <a:ext uri="{FF2B5EF4-FFF2-40B4-BE49-F238E27FC236}">
                <a16:creationId xmlns:a16="http://schemas.microsoft.com/office/drawing/2014/main" id="{59F116B5-E9FD-46A3-B40C-B9687A1B497D}"/>
              </a:ext>
            </a:extLst>
          </p:cNvPr>
          <p:cNvSpPr/>
          <p:nvPr/>
        </p:nvSpPr>
        <p:spPr>
          <a:xfrm rot="5400000">
            <a:off x="6291490" y="978660"/>
            <a:ext cx="1163553" cy="1163252"/>
          </a:xfrm>
          <a:prstGeom prst="halfFrame">
            <a:avLst>
              <a:gd name="adj1" fmla="val 25770"/>
              <a:gd name="adj2" fmla="val 25770"/>
            </a:avLst>
          </a:prstGeom>
          <a:solidFill>
            <a:srgbClr val="FBE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Half Frame 6">
            <a:extLst>
              <a:ext uri="{FF2B5EF4-FFF2-40B4-BE49-F238E27FC236}">
                <a16:creationId xmlns:a16="http://schemas.microsoft.com/office/drawing/2014/main" id="{F31BF0DB-451E-42CF-87F4-248A9B56C9D8}"/>
              </a:ext>
            </a:extLst>
          </p:cNvPr>
          <p:cNvSpPr/>
          <p:nvPr/>
        </p:nvSpPr>
        <p:spPr>
          <a:xfrm rot="16200000">
            <a:off x="54229" y="5587019"/>
            <a:ext cx="1163553" cy="1163252"/>
          </a:xfrm>
          <a:prstGeom prst="halfFrame">
            <a:avLst>
              <a:gd name="adj1" fmla="val 25770"/>
              <a:gd name="adj2" fmla="val 25770"/>
            </a:avLst>
          </a:prstGeom>
          <a:solidFill>
            <a:srgbClr val="FBE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Half Frame 9">
            <a:extLst>
              <a:ext uri="{FF2B5EF4-FFF2-40B4-BE49-F238E27FC236}">
                <a16:creationId xmlns:a16="http://schemas.microsoft.com/office/drawing/2014/main" id="{AC8B01C1-249F-45D7-A0FB-D13DB5580D37}"/>
              </a:ext>
            </a:extLst>
          </p:cNvPr>
          <p:cNvSpPr/>
          <p:nvPr/>
        </p:nvSpPr>
        <p:spPr>
          <a:xfrm>
            <a:off x="77543" y="990241"/>
            <a:ext cx="1163553" cy="1163252"/>
          </a:xfrm>
          <a:prstGeom prst="halfFrame">
            <a:avLst>
              <a:gd name="adj1" fmla="val 25770"/>
              <a:gd name="adj2" fmla="val 25770"/>
            </a:avLst>
          </a:prstGeom>
          <a:solidFill>
            <a:srgbClr val="E4379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3" name="Picture 12">
            <a:extLst>
              <a:ext uri="{FF2B5EF4-FFF2-40B4-BE49-F238E27FC236}">
                <a16:creationId xmlns:a16="http://schemas.microsoft.com/office/drawing/2014/main" id="{0F3E73EE-C8C4-4D5C-8486-7AF4041991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25" t="-1173" r="6562" b="12394"/>
          <a:stretch/>
        </p:blipFill>
        <p:spPr>
          <a:xfrm>
            <a:off x="7138121" y="3937433"/>
            <a:ext cx="5721615" cy="2956214"/>
          </a:xfrm>
          <a:prstGeom prst="rect">
            <a:avLst/>
          </a:prstGeom>
        </p:spPr>
      </p:pic>
      <p:pic>
        <p:nvPicPr>
          <p:cNvPr id="5" name="Picture 4">
            <a:hlinkClick r:id="rId3"/>
            <a:extLst>
              <a:ext uri="{FF2B5EF4-FFF2-40B4-BE49-F238E27FC236}">
                <a16:creationId xmlns:a16="http://schemas.microsoft.com/office/drawing/2014/main" id="{D2C84378-EDFC-4E48-9C85-37E0D163D17D}"/>
              </a:ext>
            </a:extLst>
          </p:cNvPr>
          <p:cNvPicPr>
            <a:picLocks noChangeAspect="1"/>
          </p:cNvPicPr>
          <p:nvPr/>
        </p:nvPicPr>
        <p:blipFill>
          <a:blip r:embed="rId4" cstate="print"/>
          <a:stretch>
            <a:fillRect/>
          </a:stretch>
        </p:blipFill>
        <p:spPr>
          <a:xfrm>
            <a:off x="7801312" y="4441833"/>
            <a:ext cx="2558538" cy="1446501"/>
          </a:xfrm>
          <a:prstGeom prst="rect">
            <a:avLst/>
          </a:prstGeom>
        </p:spPr>
      </p:pic>
      <p:sp>
        <p:nvSpPr>
          <p:cNvPr id="11" name="TextBox 10">
            <a:extLst>
              <a:ext uri="{FF2B5EF4-FFF2-40B4-BE49-F238E27FC236}">
                <a16:creationId xmlns:a16="http://schemas.microsoft.com/office/drawing/2014/main" id="{5E622599-D2E2-4FEB-AD95-DC641E94F316}"/>
              </a:ext>
            </a:extLst>
          </p:cNvPr>
          <p:cNvSpPr txBox="1"/>
          <p:nvPr/>
        </p:nvSpPr>
        <p:spPr>
          <a:xfrm>
            <a:off x="8411085" y="1469902"/>
            <a:ext cx="3476481" cy="2031325"/>
          </a:xfrm>
          <a:prstGeom prst="rect">
            <a:avLst/>
          </a:prstGeom>
          <a:noFill/>
        </p:spPr>
        <p:txBody>
          <a:bodyPr wrap="square" lIns="91440" tIns="45720" rIns="91440" bIns="45720" rtlCol="0" anchor="t">
            <a:spAutoFit/>
          </a:bodyPr>
          <a:lstStyle/>
          <a:p>
            <a:pPr algn="just"/>
            <a:r>
              <a:rPr lang="en-GB" dirty="0">
                <a:solidFill>
                  <a:srgbClr val="E43794"/>
                </a:solidFill>
                <a:latin typeface="Avenir" panose="02000503020000020003"/>
              </a:rPr>
              <a:t>Κάντε κλικ στον σύνδεσμο της εικόνας για να παρακολουθήσετε πώς άλλοι ενδιαφερόμενοι δοκιμάζουν νέο ψηφιακό λογισμικό που καθιστά την πολιτιστική κληρονομιά προσβάσιμη για όλους!</a:t>
            </a:r>
          </a:p>
        </p:txBody>
      </p:sp>
      <p:sp>
        <p:nvSpPr>
          <p:cNvPr id="12" name="Left Bracket 11">
            <a:extLst>
              <a:ext uri="{FF2B5EF4-FFF2-40B4-BE49-F238E27FC236}">
                <a16:creationId xmlns:a16="http://schemas.microsoft.com/office/drawing/2014/main" id="{4A05302A-46B3-42B0-ADD5-48BB87A7C9D4}"/>
              </a:ext>
            </a:extLst>
          </p:cNvPr>
          <p:cNvSpPr/>
          <p:nvPr/>
        </p:nvSpPr>
        <p:spPr>
          <a:xfrm>
            <a:off x="8067867" y="1252852"/>
            <a:ext cx="397379" cy="2308324"/>
          </a:xfrm>
          <a:prstGeom prst="lef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Left Bracket 13">
            <a:extLst>
              <a:ext uri="{FF2B5EF4-FFF2-40B4-BE49-F238E27FC236}">
                <a16:creationId xmlns:a16="http://schemas.microsoft.com/office/drawing/2014/main" id="{F021898A-AB9D-43F7-BFB1-4C1C9DA18ACF}"/>
              </a:ext>
            </a:extLst>
          </p:cNvPr>
          <p:cNvSpPr/>
          <p:nvPr/>
        </p:nvSpPr>
        <p:spPr>
          <a:xfrm rot="10800000">
            <a:off x="11548149" y="1252852"/>
            <a:ext cx="397379" cy="2394700"/>
          </a:xfrm>
          <a:prstGeom prst="lef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TextBox 14">
            <a:extLst>
              <a:ext uri="{FF2B5EF4-FFF2-40B4-BE49-F238E27FC236}">
                <a16:creationId xmlns:a16="http://schemas.microsoft.com/office/drawing/2014/main" id="{AD53D0BC-EDF9-43D7-B666-7E0FB8FC57EA}"/>
              </a:ext>
            </a:extLst>
          </p:cNvPr>
          <p:cNvSpPr txBox="1"/>
          <p:nvPr/>
        </p:nvSpPr>
        <p:spPr>
          <a:xfrm>
            <a:off x="467112" y="1565006"/>
            <a:ext cx="6986695" cy="4093428"/>
          </a:xfrm>
          <a:prstGeom prst="rect">
            <a:avLst/>
          </a:prstGeom>
          <a:noFill/>
        </p:spPr>
        <p:txBody>
          <a:bodyPr wrap="square" lIns="91440" tIns="45720" rIns="91440" bIns="45720" anchor="t">
            <a:spAutoFit/>
          </a:bodyPr>
          <a:lstStyle/>
          <a:p>
            <a:pPr marL="0" lvl="0" indent="0" algn="l" rtl="0">
              <a:spcBef>
                <a:spcPts val="0"/>
              </a:spcBef>
              <a:spcAft>
                <a:spcPts val="0"/>
              </a:spcAft>
              <a:buNone/>
            </a:pPr>
            <a:r>
              <a:rPr lang="en-GB" sz="2000" dirty="0">
                <a:solidFill>
                  <a:srgbClr val="7F7F7F"/>
                </a:solidFill>
                <a:latin typeface="Avenir" panose="02000503020000020003"/>
              </a:rPr>
              <a:t>Όλη η πολιτιστική κληρονομιά που ψηφιοποιήθηκε στο παρελθόν, βασίστηκε στην έμπνευση ως πρώτο βήμα.</a:t>
            </a:r>
          </a:p>
          <a:p>
            <a:pPr marL="0" lvl="0" indent="0" algn="l" rtl="0">
              <a:spcBef>
                <a:spcPts val="0"/>
              </a:spcBef>
              <a:spcAft>
                <a:spcPts val="0"/>
              </a:spcAft>
              <a:buNone/>
            </a:pPr>
            <a:endParaRPr lang="en-GB" sz="2000" dirty="0">
              <a:solidFill>
                <a:srgbClr val="7F7F7F"/>
              </a:solidFill>
              <a:latin typeface="Avenir" panose="02000503020000020003"/>
            </a:endParaRPr>
          </a:p>
          <a:p>
            <a:r>
              <a:rPr lang="en-GB" sz="2000" dirty="0">
                <a:solidFill>
                  <a:srgbClr val="7F7F7F"/>
                </a:solidFill>
                <a:latin typeface="Avenir" panose="02000503020000020003"/>
              </a:rPr>
              <a:t>Η </a:t>
            </a:r>
            <a:r>
              <a:rPr lang="en-GB" sz="2000" b="1" dirty="0">
                <a:solidFill>
                  <a:srgbClr val="7F7F7F"/>
                </a:solidFill>
                <a:latin typeface="Avenir" panose="02000503020000020003"/>
                <a:hlinkClick r:id="rId5"/>
              </a:rPr>
              <a:t>πλατφόρμα INSITES </a:t>
            </a:r>
            <a:r>
              <a:rPr lang="en-GB" sz="2000" dirty="0">
                <a:solidFill>
                  <a:srgbClr val="7F7F7F"/>
                </a:solidFill>
                <a:latin typeface="Avenir" panose="02000503020000020003"/>
              </a:rPr>
              <a:t>φιλοξενεί ένα MOOC με πρόσβαση σε μια ιδιωτική κοινότητα εκπαιδευτών στον τομέα της ψηφιακής εκπαίδευσης και του μάρκετινγκ, μαζί με άλλους πολιτιστικούς θεματοφύλακες. </a:t>
            </a:r>
          </a:p>
          <a:p>
            <a:pPr marL="0" lvl="0" indent="0" algn="l" rtl="0">
              <a:spcBef>
                <a:spcPts val="0"/>
              </a:spcBef>
              <a:spcAft>
                <a:spcPts val="0"/>
              </a:spcAft>
              <a:buNone/>
            </a:pPr>
            <a:r>
              <a:rPr lang="en-GB" sz="2000" dirty="0">
                <a:solidFill>
                  <a:srgbClr val="7F7F7F"/>
                </a:solidFill>
                <a:latin typeface="Avenir" panose="02000503020000020003"/>
              </a:rPr>
              <a:t>Επισκεφθείτε το σήμερα για να ενταχθείτε στο δίκτυο ομότιμης μάθησης και να εμπνευστείτε από τους άλλους! </a:t>
            </a:r>
          </a:p>
          <a:p>
            <a:pPr marL="0" lvl="0" indent="0" algn="l" rtl="0">
              <a:spcBef>
                <a:spcPts val="0"/>
              </a:spcBef>
              <a:spcAft>
                <a:spcPts val="0"/>
              </a:spcAft>
              <a:buNone/>
            </a:pPr>
            <a:endParaRPr lang="en-GB" sz="2000" dirty="0">
              <a:solidFill>
                <a:srgbClr val="7F7F7F"/>
              </a:solidFill>
              <a:latin typeface="Avenir" panose="02000503020000020003"/>
            </a:endParaRPr>
          </a:p>
          <a:p>
            <a:r>
              <a:rPr lang="en-GB" sz="2000" b="1" dirty="0">
                <a:solidFill>
                  <a:srgbClr val="7F7F7F"/>
                </a:solidFill>
                <a:latin typeface="Avenir" panose="02000503020000020003"/>
                <a:hlinkClick r:id="rId6"/>
              </a:rPr>
              <a:t>Το Culture Hive </a:t>
            </a:r>
            <a:r>
              <a:rPr lang="en-GB" sz="2000" dirty="0">
                <a:solidFill>
                  <a:srgbClr val="7F7F7F"/>
                </a:solidFill>
                <a:latin typeface="Avenir" panose="02000503020000020003"/>
              </a:rPr>
              <a:t>είναι ένας δωρεάν διαδικτυακός κόμβος πόρων για επαγγελματίες του πολιτισμού που συγκεντρώνει τη συλλογική ευφυΐα του τομέα σε ένα μέρος, από εσάς, για εσάς. </a:t>
            </a:r>
          </a:p>
        </p:txBody>
      </p:sp>
    </p:spTree>
    <p:extLst>
      <p:ext uri="{BB962C8B-B14F-4D97-AF65-F5344CB8AC3E}">
        <p14:creationId xmlns:p14="http://schemas.microsoft.com/office/powerpoint/2010/main" val="3318322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32963</TotalTime>
  <Words>2700</Words>
  <Application>Microsoft Office PowerPoint</Application>
  <PresentationFormat>Widescreen</PresentationFormat>
  <Paragraphs>223</Paragraphs>
  <Slides>29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Avenir</vt:lpstr>
      <vt:lpstr>Avenir Black</vt:lpstr>
      <vt:lpstr>Calibri</vt:lpstr>
      <vt:lpstr>Calibri Light</vt:lpstr>
      <vt:lpstr>Montserrat</vt:lpstr>
      <vt:lpstr>Noto Sans</vt:lpstr>
      <vt:lpstr>Poppins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keywords>, docId:0ED313BA625CA57A91FD293BBA34CC74</cp:keywords>
  <cp:lastModifiedBy>aine hamill</cp:lastModifiedBy>
  <cp:revision>1322</cp:revision>
  <dcterms:created xsi:type="dcterms:W3CDTF">2016-05-11T14:31:01Z</dcterms:created>
  <dcterms:modified xsi:type="dcterms:W3CDTF">2022-07-26T13:54:17Z</dcterms:modified>
</cp:coreProperties>
</file>