
<file path=[Content_Types].xml><?xml version="1.0" encoding="utf-8"?>
<Types xmlns="http://schemas.openxmlformats.org/package/2006/content-types">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6" r:id="rId1"/>
  </p:sldMasterIdLst>
  <p:notesMasterIdLst>
    <p:notesMasterId r:id="rId7"/>
  </p:notesMasterIdLst>
  <p:handoutMasterIdLst>
    <p:handoutMasterId r:id="rId8"/>
  </p:handoutMasterIdLst>
  <p:sldIdLst>
    <p:sldId id="1296" r:id="rId2"/>
    <p:sldId id="268" r:id="rId3"/>
    <p:sldId id="1294" r:id="rId4"/>
    <p:sldId id="315" r:id="rId5"/>
    <p:sldId id="272"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3840" userDrawn="1">
          <p15:clr>
            <a:srgbClr val="A4A3A4"/>
          </p15:clr>
        </p15:guide>
        <p15:guide id="3" pos="7219" userDrawn="1">
          <p15:clr>
            <a:srgbClr val="A4A3A4"/>
          </p15:clr>
        </p15:guide>
        <p15:guide id="4" orient="horz" pos="3906" userDrawn="1">
          <p15:clr>
            <a:srgbClr val="A4A3A4"/>
          </p15:clr>
        </p15:guide>
        <p15:guide id="5" pos="461" userDrawn="1">
          <p15:clr>
            <a:srgbClr val="A4A3A4"/>
          </p15:clr>
        </p15:guide>
        <p15:guide id="6" orient="horz" pos="50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E43794"/>
    <a:srgbClr val="FBE000"/>
    <a:srgbClr val="70A8AF"/>
    <a:srgbClr val="B29E90"/>
    <a:srgbClr val="D3C0B2"/>
    <a:srgbClr val="21202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35" autoAdjust="0"/>
    <p:restoredTop sz="95833" autoAdjust="0"/>
  </p:normalViewPr>
  <p:slideViewPr>
    <p:cSldViewPr snapToGrid="0" showGuides="1">
      <p:cViewPr varScale="1">
        <p:scale>
          <a:sx n="83" d="100"/>
          <a:sy n="83" d="100"/>
        </p:scale>
        <p:origin x="-926" y="-77"/>
      </p:cViewPr>
      <p:guideLst>
        <p:guide orient="horz" pos="3906"/>
        <p:guide orient="horz" pos="504"/>
        <p:guide pos="3840"/>
        <p:guide pos="7219"/>
        <p:guide pos="461"/>
      </p:guideLst>
    </p:cSldViewPr>
  </p:slideViewPr>
  <p:outlineViewPr>
    <p:cViewPr>
      <p:scale>
        <a:sx n="25" d="100"/>
        <a:sy n="25" d="100"/>
      </p:scale>
      <p:origin x="0" y="-8796"/>
    </p:cViewPr>
  </p:outlineViewPr>
  <p:notesTextViewPr>
    <p:cViewPr>
      <p:scale>
        <a:sx n="3" d="2"/>
        <a:sy n="3" d="2"/>
      </p:scale>
      <p:origin x="0" y="0"/>
    </p:cViewPr>
  </p:notesTextViewPr>
  <p:sorterViewPr>
    <p:cViewPr>
      <p:scale>
        <a:sx n="41" d="100"/>
        <a:sy n="41" d="100"/>
      </p:scale>
      <p:origin x="0" y="-32478"/>
    </p:cViewPr>
  </p:sorterViewPr>
  <p:notesViewPr>
    <p:cSldViewPr snapToGrid="0" showGuides="1">
      <p:cViewPr varScale="1">
        <p:scale>
          <a:sx n="74" d="100"/>
          <a:sy n="74" d="100"/>
        </p:scale>
        <p:origin x="2616" y="54"/>
      </p:cViewPr>
      <p:guideLst/>
    </p:cSldViewPr>
  </p:notesViewPr>
  <p:gridSpacing cx="77414438" cy="7741443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99EEBC-801D-48ED-B535-298BB7EDD6B9}" type="datetimeFigureOut">
              <a:rPr lang="fr-CA" smtClean="0"/>
              <a:pPr/>
              <a:t>2022-07-12</a:t>
            </a:fld>
            <a:endParaRPr lang="fr-CA"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EDE7FE-8B5A-4903-B85A-8040D05696C6}" type="slidenum">
              <a:rPr lang="fr-CA" smtClean="0"/>
              <a:pPr/>
              <a:t>‹#›</a:t>
            </a:fld>
            <a:endParaRPr lang="fr-CA" dirty="0"/>
          </a:p>
        </p:txBody>
      </p:sp>
    </p:spTree>
    <p:extLst>
      <p:ext uri="{BB962C8B-B14F-4D97-AF65-F5344CB8AC3E}">
        <p14:creationId xmlns:p14="http://schemas.microsoft.com/office/powerpoint/2010/main" xmlns="" val="482858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C462C-9F76-4357-BB19-A4DE8D8E1FB0}" type="datetimeFigureOut">
              <a:rPr lang="fr-CA" smtClean="0"/>
              <a:pPr/>
              <a:t>2022-07-12</a:t>
            </a:fld>
            <a:endParaRPr lang="fr-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Επεξεργασία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F6E3F-7229-435D-9B4A-E0ABCDF45996}" type="slidenum">
              <a:rPr lang="fr-CA" smtClean="0"/>
              <a:pPr/>
              <a:t>‹#›</a:t>
            </a:fld>
            <a:endParaRPr lang="fr-CA" dirty="0"/>
          </a:p>
        </p:txBody>
      </p:sp>
    </p:spTree>
    <p:extLst>
      <p:ext uri="{BB962C8B-B14F-4D97-AF65-F5344CB8AC3E}">
        <p14:creationId xmlns:p14="http://schemas.microsoft.com/office/powerpoint/2010/main" xmlns="" val="332869965"/>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2EF6E3F-7229-435D-9B4A-E0ABCDF45996}" type="slidenum">
              <a:rPr lang="fr-CA" smtClean="0"/>
              <a:pPr/>
              <a:t>2</a:t>
            </a:fld>
            <a:endParaRPr lang="fr-CA" dirty="0"/>
          </a:p>
        </p:txBody>
      </p:sp>
    </p:spTree>
    <p:extLst>
      <p:ext uri="{BB962C8B-B14F-4D97-AF65-F5344CB8AC3E}">
        <p14:creationId xmlns:p14="http://schemas.microsoft.com/office/powerpoint/2010/main" xmlns="" val="1709013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C4DDF02B-4593-E24D-8F32-8F80F6706AD1}"/>
              </a:ext>
            </a:extLst>
          </p:cNvPr>
          <p:cNvSpPr>
            <a:spLocks noGrp="1"/>
          </p:cNvSpPr>
          <p:nvPr>
            <p:ph type="pic" sz="quarter" idx="10" hasCustomPrompt="1"/>
          </p:nvPr>
        </p:nvSpPr>
        <p:spPr>
          <a:xfrm>
            <a:off x="2" y="0"/>
            <a:ext cx="12192000" cy="6858000"/>
          </a:xfrm>
          <a:custGeom>
            <a:avLst/>
            <a:gdLst>
              <a:gd name="connsiteX0" fmla="*/ 0 w 12192000"/>
              <a:gd name="connsiteY0" fmla="*/ 6530621 h 6858000"/>
              <a:gd name="connsiteX1" fmla="*/ 12192000 w 12192000"/>
              <a:gd name="connsiteY1" fmla="*/ 6530621 h 6858000"/>
              <a:gd name="connsiteX2" fmla="*/ 12192000 w 12192000"/>
              <a:gd name="connsiteY2" fmla="*/ 6858000 h 6858000"/>
              <a:gd name="connsiteX3" fmla="*/ 0 w 12192000"/>
              <a:gd name="connsiteY3" fmla="*/ 6858000 h 6858000"/>
              <a:gd name="connsiteX4" fmla="*/ 0 w 12192000"/>
              <a:gd name="connsiteY4" fmla="*/ 0 h 6858000"/>
              <a:gd name="connsiteX5" fmla="*/ 12192000 w 12192000"/>
              <a:gd name="connsiteY5" fmla="*/ 0 h 6858000"/>
              <a:gd name="connsiteX6" fmla="*/ 12192000 w 12192000"/>
              <a:gd name="connsiteY6" fmla="*/ 5875022 h 6858000"/>
              <a:gd name="connsiteX7" fmla="*/ 0 w 12192000"/>
              <a:gd name="connsiteY7" fmla="*/ 58750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6530621"/>
                </a:moveTo>
                <a:lnTo>
                  <a:pt x="12192000" y="6530621"/>
                </a:lnTo>
                <a:lnTo>
                  <a:pt x="12192000" y="6858000"/>
                </a:lnTo>
                <a:lnTo>
                  <a:pt x="0" y="6858000"/>
                </a:lnTo>
                <a:close/>
                <a:moveTo>
                  <a:pt x="0" y="0"/>
                </a:moveTo>
                <a:lnTo>
                  <a:pt x="12192000" y="0"/>
                </a:lnTo>
                <a:lnTo>
                  <a:pt x="12192000" y="5875022"/>
                </a:lnTo>
                <a:lnTo>
                  <a:pt x="0" y="5875022"/>
                </a:lnTo>
                <a:close/>
              </a:path>
            </a:pathLst>
          </a:custGeom>
          <a:solidFill>
            <a:schemeClr val="bg2">
              <a:lumMod val="95000"/>
            </a:schemeClr>
          </a:solidFill>
        </p:spPr>
        <p:txBody>
          <a:bodyPr wrap="square" anchor="ctr">
            <a:noAutofit/>
          </a:bodyPr>
          <a:lstStyle>
            <a:lvl1pPr marL="0" indent="0" algn="ctr">
              <a:buNone/>
              <a:defRPr sz="1800" b="1">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CA" dirty="0"/>
              <a:t>PICTURE</a:t>
            </a:r>
            <a:endParaRPr lang="fr-CA" dirty="0"/>
          </a:p>
        </p:txBody>
      </p:sp>
      <p:pic>
        <p:nvPicPr>
          <p:cNvPr id="5" name="Picture 4">
            <a:extLst>
              <a:ext uri="{FF2B5EF4-FFF2-40B4-BE49-F238E27FC236}">
                <a16:creationId xmlns:a16="http://schemas.microsoft.com/office/drawing/2014/main" xmlns="" id="{992E09B1-1E83-D14F-AAFB-E043DC9E6C28}"/>
              </a:ext>
            </a:extLst>
          </p:cNvPr>
          <p:cNvPicPr>
            <a:picLocks noChangeAspect="1"/>
          </p:cNvPicPr>
          <p:nvPr userDrawn="1"/>
        </p:nvPicPr>
        <p:blipFill rotWithShape="1">
          <a:blip r:embed="rId2" cstate="screen">
            <a:extLst>
              <a:ext uri="{28A0092B-C50C-407E-A947-70E740481C1C}">
                <a14:useLocalDpi xmlns:a14="http://schemas.microsoft.com/office/drawing/2010/main" xmlns=""/>
              </a:ext>
            </a:extLst>
          </a:blip>
          <a:srcRect r="44449"/>
          <a:stretch/>
        </p:blipFill>
        <p:spPr bwMode="auto">
          <a:xfrm>
            <a:off x="10119859" y="6038628"/>
            <a:ext cx="1709881" cy="392650"/>
          </a:xfrm>
          <a:prstGeom prst="rect">
            <a:avLst/>
          </a:prstGeom>
          <a:ln>
            <a:noFill/>
          </a:ln>
          <a:extLst>
            <a:ext uri="{53640926-AAD7-44D8-BBD7-CCE9431645EC}">
              <a14:shadowObscured xmlns:a14="http://schemas.microsoft.com/office/drawing/2010/main" xmlns=""/>
            </a:ext>
          </a:extLst>
        </p:spPr>
      </p:pic>
      <p:sp>
        <p:nvSpPr>
          <p:cNvPr id="6" name="Text Box 5">
            <a:extLst>
              <a:ext uri="{FF2B5EF4-FFF2-40B4-BE49-F238E27FC236}">
                <a16:creationId xmlns:a16="http://schemas.microsoft.com/office/drawing/2014/main" xmlns="" id="{9C785D52-708C-C348-B176-C099CCB20626}"/>
              </a:ext>
            </a:extLst>
          </p:cNvPr>
          <p:cNvSpPr txBox="1"/>
          <p:nvPr userDrawn="1"/>
        </p:nvSpPr>
        <p:spPr>
          <a:xfrm>
            <a:off x="363657" y="6088831"/>
            <a:ext cx="5714414"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dirty="0">
                <a:solidFill>
                  <a:srgbClr val="7F7F7F"/>
                </a:solidFill>
                <a:effectLs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1100" dirty="0">
              <a:solidFill>
                <a:srgbClr val="7F7F7F"/>
              </a:solidFill>
              <a:effectLst/>
              <a:ea typeface="Calibri" panose="020F0502020204030204" pitchFamily="34" charset="0"/>
              <a:cs typeface="Times New Roman" panose="02020603050405020304" pitchFamily="18" charset="0"/>
            </a:endParaRPr>
          </a:p>
          <a:p>
            <a:pPr algn="ctr"/>
            <a:r>
              <a:rPr lang="en-US" sz="800" dirty="0">
                <a:solidFill>
                  <a:srgbClr val="7F7F7F"/>
                </a:solidFill>
                <a:effectLst/>
                <a:ea typeface="Calibri" panose="020F0502020204030204" pitchFamily="34" charset="0"/>
                <a:cs typeface="Times New Roman" panose="02020603050405020304" pitchFamily="18" charset="0"/>
              </a:rPr>
              <a:t> </a:t>
            </a:r>
            <a:endParaRPr lang="en-IE" sz="1100" dirty="0">
              <a:solidFill>
                <a:srgbClr val="7F7F7F"/>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646671189"/>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hoto Slide 2">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xmlns="" id="{0652E086-18B9-5649-9568-26BC78AAAE81}"/>
              </a:ext>
            </a:extLst>
          </p:cNvPr>
          <p:cNvSpPr>
            <a:spLocks noGrp="1"/>
          </p:cNvSpPr>
          <p:nvPr>
            <p:ph type="pic" sz="quarter" idx="13"/>
          </p:nvPr>
        </p:nvSpPr>
        <p:spPr>
          <a:xfrm>
            <a:off x="0" y="1"/>
            <a:ext cx="12192002" cy="3429000"/>
          </a:xfrm>
          <a:custGeom>
            <a:avLst/>
            <a:gdLst>
              <a:gd name="connsiteX0" fmla="*/ 7775576 w 7775576"/>
              <a:gd name="connsiteY0" fmla="*/ 345781 h 5453857"/>
              <a:gd name="connsiteX1" fmla="*/ 7775576 w 7775576"/>
              <a:gd name="connsiteY1" fmla="*/ 5453857 h 5453857"/>
              <a:gd name="connsiteX2" fmla="*/ 851414 w 7775576"/>
              <a:gd name="connsiteY2" fmla="*/ 4143873 h 5453857"/>
              <a:gd name="connsiteX3" fmla="*/ 0 w 7775576"/>
              <a:gd name="connsiteY3" fmla="*/ 0 h 5453857"/>
              <a:gd name="connsiteX4" fmla="*/ 7775575 w 7775576"/>
              <a:gd name="connsiteY4" fmla="*/ 0 h 5453857"/>
              <a:gd name="connsiteX5" fmla="*/ 0 w 7775576"/>
              <a:gd name="connsiteY5" fmla="*/ 4269853 h 545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5576" h="5453857">
                <a:moveTo>
                  <a:pt x="7775576" y="345781"/>
                </a:moveTo>
                <a:lnTo>
                  <a:pt x="7775576" y="5453857"/>
                </a:lnTo>
                <a:lnTo>
                  <a:pt x="851414" y="4143873"/>
                </a:lnTo>
                <a:close/>
                <a:moveTo>
                  <a:pt x="0" y="0"/>
                </a:moveTo>
                <a:lnTo>
                  <a:pt x="7775575" y="0"/>
                </a:lnTo>
                <a:lnTo>
                  <a:pt x="0" y="4269853"/>
                </a:lnTo>
                <a:close/>
              </a:path>
            </a:pathLst>
          </a:custGeom>
        </p:spPr>
        <p:txBody>
          <a:bodyPr wrap="square">
            <a:noAutofit/>
          </a:bodyPr>
          <a:lstStyle/>
          <a:p>
            <a:endParaRPr lang="fr-CA" dirty="0"/>
          </a:p>
        </p:txBody>
      </p:sp>
      <p:sp>
        <p:nvSpPr>
          <p:cNvPr id="6" name="Slide Number Placeholder 2">
            <a:extLst>
              <a:ext uri="{FF2B5EF4-FFF2-40B4-BE49-F238E27FC236}">
                <a16:creationId xmlns:a16="http://schemas.microsoft.com/office/drawing/2014/main" xmlns="" id="{024877FC-2948-4DEE-B89B-2A104979F359}"/>
              </a:ext>
            </a:extLst>
          </p:cNvPr>
          <p:cNvSpPr>
            <a:spLocks noGrp="1"/>
          </p:cNvSpPr>
          <p:nvPr>
            <p:ph type="sldNum" sz="quarter" idx="14"/>
          </p:nvPr>
        </p:nvSpPr>
        <p:spPr>
          <a:xfrm>
            <a:off x="7722020" y="6560800"/>
            <a:ext cx="4301302" cy="229565"/>
          </a:xfrm>
        </p:spPr>
        <p:txBody>
          <a:bodyPr/>
          <a:lstStyle/>
          <a:p>
            <a:fld id="{9C527BFA-2C0E-4CEC-B6A5-913A56FEF4B4}" type="slidenum">
              <a:rPr lang="fr-CA" smtClean="0"/>
              <a:pPr/>
              <a:t>‹#›</a:t>
            </a:fld>
            <a:endParaRPr lang="fr-CA" dirty="0"/>
          </a:p>
        </p:txBody>
      </p:sp>
      <p:sp>
        <p:nvSpPr>
          <p:cNvPr id="7" name="Text Placeholder 32">
            <a:extLst>
              <a:ext uri="{FF2B5EF4-FFF2-40B4-BE49-F238E27FC236}">
                <a16:creationId xmlns:a16="http://schemas.microsoft.com/office/drawing/2014/main" xmlns="" id="{0C798230-24D5-8043-8C18-DA95C5617717}"/>
              </a:ext>
            </a:extLst>
          </p:cNvPr>
          <p:cNvSpPr>
            <a:spLocks noGrp="1"/>
          </p:cNvSpPr>
          <p:nvPr>
            <p:ph type="body" sz="quarter" idx="15" hasCustomPrompt="1"/>
          </p:nvPr>
        </p:nvSpPr>
        <p:spPr>
          <a:xfrm>
            <a:off x="-1" y="3635354"/>
            <a:ext cx="12192002" cy="631527"/>
          </a:xfrm>
        </p:spPr>
        <p:txBody>
          <a:bodyPr>
            <a:noAutofit/>
          </a:bodyPr>
          <a:lstStyle>
            <a:lvl1pPr marL="0" indent="0" algn="ctr">
              <a:buNone/>
              <a:defRPr sz="3600" b="1" i="0">
                <a:solidFill>
                  <a:srgbClr val="E43794"/>
                </a:solidFill>
                <a:latin typeface="Avenir Black" panose="02000503020000020003" pitchFamily="2" charset="0"/>
                <a:cs typeface="Poppins SemiBold" pitchFamily="2" charset="77"/>
              </a:defRPr>
            </a:lvl1pPr>
            <a:lvl2pPr marL="237644" indent="0">
              <a:buNone/>
              <a:defRPr sz="2012">
                <a:solidFill>
                  <a:srgbClr val="011E3B"/>
                </a:solidFill>
                <a:latin typeface="Montserrat" pitchFamily="2" charset="77"/>
              </a:defRPr>
            </a:lvl2pPr>
            <a:lvl3pPr marL="475290" indent="0">
              <a:buNone/>
              <a:defRPr sz="2012">
                <a:solidFill>
                  <a:srgbClr val="011E3B"/>
                </a:solidFill>
                <a:latin typeface="Montserrat" pitchFamily="2" charset="77"/>
              </a:defRPr>
            </a:lvl3pPr>
            <a:lvl4pPr marL="712934" indent="0">
              <a:buNone/>
              <a:defRPr sz="2012">
                <a:solidFill>
                  <a:srgbClr val="011E3B"/>
                </a:solidFill>
                <a:latin typeface="Montserrat" pitchFamily="2" charset="77"/>
              </a:defRPr>
            </a:lvl4pPr>
            <a:lvl5pPr marL="950579" indent="0">
              <a:buNone/>
              <a:defRPr sz="2012">
                <a:solidFill>
                  <a:srgbClr val="011E3B"/>
                </a:solidFill>
                <a:latin typeface="Montserrat" pitchFamily="2" charset="77"/>
              </a:defRPr>
            </a:lvl5pPr>
          </a:lstStyle>
          <a:p>
            <a:pPr lvl="0"/>
            <a:r>
              <a:rPr lang="en-GB" dirty="0"/>
              <a:t>Your Title Here</a:t>
            </a:r>
            <a:endParaRPr lang="en-US" dirty="0"/>
          </a:p>
        </p:txBody>
      </p:sp>
      <p:sp>
        <p:nvSpPr>
          <p:cNvPr id="8" name="Text Placeholder 32">
            <a:extLst>
              <a:ext uri="{FF2B5EF4-FFF2-40B4-BE49-F238E27FC236}">
                <a16:creationId xmlns:a16="http://schemas.microsoft.com/office/drawing/2014/main" xmlns="" id="{404CB58A-30DC-2049-8F17-6840F5F92003}"/>
              </a:ext>
            </a:extLst>
          </p:cNvPr>
          <p:cNvSpPr>
            <a:spLocks noGrp="1"/>
          </p:cNvSpPr>
          <p:nvPr>
            <p:ph type="body" sz="quarter" idx="17" hasCustomPrompt="1"/>
          </p:nvPr>
        </p:nvSpPr>
        <p:spPr>
          <a:xfrm>
            <a:off x="0" y="4398523"/>
            <a:ext cx="12192000" cy="1663610"/>
          </a:xfrm>
        </p:spPr>
        <p:txBody>
          <a:bodyPr anchor="t">
            <a:noAutofit/>
          </a:bodyPr>
          <a:lstStyle>
            <a:lvl1pPr marL="0" indent="0" algn="ctr">
              <a:lnSpc>
                <a:spcPct val="100000"/>
              </a:lnSpc>
              <a:spcBef>
                <a:spcPts val="0"/>
              </a:spcBef>
              <a:buNone/>
              <a:defRPr sz="2400" b="0" i="0">
                <a:solidFill>
                  <a:srgbClr val="7F7F7F"/>
                </a:solidFill>
                <a:latin typeface="Avenir" panose="02000503020000020003" pitchFamily="2" charset="0"/>
                <a:cs typeface="Poppins" pitchFamily="2" charset="77"/>
              </a:defRPr>
            </a:lvl1pPr>
            <a:lvl2pPr marL="237644" indent="0">
              <a:buNone/>
              <a:defRPr sz="2012">
                <a:solidFill>
                  <a:srgbClr val="011E3B"/>
                </a:solidFill>
                <a:latin typeface="Montserrat" pitchFamily="2" charset="77"/>
              </a:defRPr>
            </a:lvl2pPr>
            <a:lvl3pPr marL="475290" indent="0">
              <a:buNone/>
              <a:defRPr sz="2012">
                <a:solidFill>
                  <a:srgbClr val="011E3B"/>
                </a:solidFill>
                <a:latin typeface="Montserrat" pitchFamily="2" charset="77"/>
              </a:defRPr>
            </a:lvl3pPr>
            <a:lvl4pPr marL="712934" indent="0">
              <a:buNone/>
              <a:defRPr sz="2012">
                <a:solidFill>
                  <a:srgbClr val="011E3B"/>
                </a:solidFill>
                <a:latin typeface="Montserrat" pitchFamily="2" charset="77"/>
              </a:defRPr>
            </a:lvl4pPr>
            <a:lvl5pPr marL="950579" indent="0">
              <a:buNone/>
              <a:defRPr sz="2012">
                <a:solidFill>
                  <a:srgbClr val="011E3B"/>
                </a:solidFill>
                <a:latin typeface="Montserrat" pitchFamily="2" charset="77"/>
              </a:defRPr>
            </a:lvl5pPr>
          </a:lstStyle>
          <a:p>
            <a:pPr lvl="0"/>
            <a:r>
              <a:rPr lang="en-GB" dirty="0"/>
              <a:t>Your short description for slide</a:t>
            </a:r>
            <a:endParaRPr lang="en-US" dirty="0"/>
          </a:p>
        </p:txBody>
      </p:sp>
    </p:spTree>
    <p:extLst>
      <p:ext uri="{BB962C8B-B14F-4D97-AF65-F5344CB8AC3E}">
        <p14:creationId xmlns:p14="http://schemas.microsoft.com/office/powerpoint/2010/main" xmlns="" val="71514911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ne Column Slide ">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xmlns="" id="{CBE399B0-0A16-4541-A444-B5F63F8B6A54}"/>
              </a:ext>
            </a:extLst>
          </p:cNvPr>
          <p:cNvSpPr>
            <a:spLocks noGrp="1"/>
          </p:cNvSpPr>
          <p:nvPr>
            <p:ph type="sldNum" sz="quarter" idx="14"/>
          </p:nvPr>
        </p:nvSpPr>
        <p:spPr>
          <a:xfrm>
            <a:off x="7722020" y="6560800"/>
            <a:ext cx="4301302" cy="229565"/>
          </a:xfrm>
        </p:spPr>
        <p:txBody>
          <a:bodyPr/>
          <a:lstStyle/>
          <a:p>
            <a:fld id="{9C527BFA-2C0E-4CEC-B6A5-913A56FEF4B4}" type="slidenum">
              <a:rPr lang="fr-CA" smtClean="0"/>
              <a:pPr/>
              <a:t>‹#›</a:t>
            </a:fld>
            <a:endParaRPr lang="fr-CA" dirty="0"/>
          </a:p>
        </p:txBody>
      </p:sp>
      <p:sp>
        <p:nvSpPr>
          <p:cNvPr id="6" name="Rectangle 5">
            <a:extLst>
              <a:ext uri="{FF2B5EF4-FFF2-40B4-BE49-F238E27FC236}">
                <a16:creationId xmlns:a16="http://schemas.microsoft.com/office/drawing/2014/main" xmlns="" id="{A102FE02-34A2-664F-A856-87B0254049D6}"/>
              </a:ext>
            </a:extLst>
          </p:cNvPr>
          <p:cNvSpPr/>
          <p:nvPr userDrawn="1"/>
        </p:nvSpPr>
        <p:spPr bwMode="auto">
          <a:xfrm>
            <a:off x="-1" y="0"/>
            <a:ext cx="12192000" cy="681758"/>
          </a:xfrm>
          <a:prstGeom prst="rect">
            <a:avLst/>
          </a:prstGeom>
          <a:solidFill>
            <a:srgbClr val="E43794"/>
          </a:solidFill>
          <a:ln>
            <a:noFill/>
          </a:ln>
        </p:spPr>
        <p:txBody>
          <a:bodyPr vert="horz" wrap="square" lIns="91440" tIns="45719" rIns="91440" bIns="45719" numCol="1" rtlCol="0" anchor="t" anchorCtr="0" compatLnSpc="1">
            <a:prstTxWarp prst="textNoShape">
              <a:avLst/>
            </a:prstTxWarp>
          </a:bodyPr>
          <a:lstStyle/>
          <a:p>
            <a:pPr algn="ctr"/>
            <a:endParaRPr lang="fr-CA" sz="2700" dirty="0"/>
          </a:p>
        </p:txBody>
      </p:sp>
      <p:sp>
        <p:nvSpPr>
          <p:cNvPr id="8" name="Text Placeholder 32">
            <a:extLst>
              <a:ext uri="{FF2B5EF4-FFF2-40B4-BE49-F238E27FC236}">
                <a16:creationId xmlns:a16="http://schemas.microsoft.com/office/drawing/2014/main" xmlns="" id="{59B3C6C8-1BB4-CA45-8027-F0C6E14FD7E0}"/>
              </a:ext>
            </a:extLst>
          </p:cNvPr>
          <p:cNvSpPr>
            <a:spLocks noGrp="1"/>
          </p:cNvSpPr>
          <p:nvPr>
            <p:ph type="body" sz="quarter" idx="15" hasCustomPrompt="1"/>
          </p:nvPr>
        </p:nvSpPr>
        <p:spPr>
          <a:xfrm>
            <a:off x="465666" y="1247754"/>
            <a:ext cx="11260668" cy="631527"/>
          </a:xfrm>
        </p:spPr>
        <p:txBody>
          <a:bodyPr>
            <a:noAutofit/>
          </a:bodyPr>
          <a:lstStyle>
            <a:lvl1pPr marL="0" indent="0" algn="l">
              <a:buNone/>
              <a:defRPr sz="3600" b="1" i="0">
                <a:solidFill>
                  <a:srgbClr val="E43794"/>
                </a:solidFill>
                <a:latin typeface="Avenir Black" panose="02000503020000020003" pitchFamily="2" charset="0"/>
                <a:cs typeface="Poppins SemiBold" pitchFamily="2" charset="77"/>
              </a:defRPr>
            </a:lvl1pPr>
            <a:lvl2pPr marL="237644" indent="0">
              <a:buNone/>
              <a:defRPr sz="2012">
                <a:solidFill>
                  <a:srgbClr val="011E3B"/>
                </a:solidFill>
                <a:latin typeface="Montserrat" pitchFamily="2" charset="77"/>
              </a:defRPr>
            </a:lvl2pPr>
            <a:lvl3pPr marL="475290" indent="0">
              <a:buNone/>
              <a:defRPr sz="2012">
                <a:solidFill>
                  <a:srgbClr val="011E3B"/>
                </a:solidFill>
                <a:latin typeface="Montserrat" pitchFamily="2" charset="77"/>
              </a:defRPr>
            </a:lvl3pPr>
            <a:lvl4pPr marL="712934" indent="0">
              <a:buNone/>
              <a:defRPr sz="2012">
                <a:solidFill>
                  <a:srgbClr val="011E3B"/>
                </a:solidFill>
                <a:latin typeface="Montserrat" pitchFamily="2" charset="77"/>
              </a:defRPr>
            </a:lvl4pPr>
            <a:lvl5pPr marL="950579" indent="0">
              <a:buNone/>
              <a:defRPr sz="2012">
                <a:solidFill>
                  <a:srgbClr val="011E3B"/>
                </a:solidFill>
                <a:latin typeface="Montserrat" pitchFamily="2" charset="77"/>
              </a:defRPr>
            </a:lvl5pPr>
          </a:lstStyle>
          <a:p>
            <a:pPr lvl="0"/>
            <a:r>
              <a:rPr lang="en-GB" dirty="0"/>
              <a:t>Your Title Here</a:t>
            </a:r>
            <a:endParaRPr lang="en-US" dirty="0"/>
          </a:p>
        </p:txBody>
      </p:sp>
      <p:sp>
        <p:nvSpPr>
          <p:cNvPr id="10" name="Text Placeholder 32">
            <a:extLst>
              <a:ext uri="{FF2B5EF4-FFF2-40B4-BE49-F238E27FC236}">
                <a16:creationId xmlns:a16="http://schemas.microsoft.com/office/drawing/2014/main" xmlns="" id="{81D7BDD4-8488-5F42-995E-628775FE54A8}"/>
              </a:ext>
            </a:extLst>
          </p:cNvPr>
          <p:cNvSpPr>
            <a:spLocks noGrp="1"/>
          </p:cNvSpPr>
          <p:nvPr>
            <p:ph type="body" sz="quarter" idx="17" hasCustomPrompt="1"/>
          </p:nvPr>
        </p:nvSpPr>
        <p:spPr>
          <a:xfrm>
            <a:off x="465668" y="2020959"/>
            <a:ext cx="11260666" cy="4108908"/>
          </a:xfrm>
        </p:spPr>
        <p:txBody>
          <a:bodyPr anchor="t">
            <a:noAutofit/>
          </a:bodyPr>
          <a:lstStyle>
            <a:lvl1pPr marL="0" indent="0" algn="l">
              <a:lnSpc>
                <a:spcPct val="100000"/>
              </a:lnSpc>
              <a:spcBef>
                <a:spcPts val="0"/>
              </a:spcBef>
              <a:buNone/>
              <a:defRPr sz="2400" b="0" i="0">
                <a:solidFill>
                  <a:srgbClr val="7F7F7F"/>
                </a:solidFill>
                <a:latin typeface="Avenir" panose="02000503020000020003" pitchFamily="2" charset="0"/>
                <a:cs typeface="Poppins" pitchFamily="2" charset="77"/>
              </a:defRPr>
            </a:lvl1pPr>
            <a:lvl2pPr marL="237644" indent="0">
              <a:buNone/>
              <a:defRPr sz="2012">
                <a:solidFill>
                  <a:srgbClr val="011E3B"/>
                </a:solidFill>
                <a:latin typeface="Montserrat" pitchFamily="2" charset="77"/>
              </a:defRPr>
            </a:lvl2pPr>
            <a:lvl3pPr marL="475290" indent="0">
              <a:buNone/>
              <a:defRPr sz="2012">
                <a:solidFill>
                  <a:srgbClr val="011E3B"/>
                </a:solidFill>
                <a:latin typeface="Montserrat" pitchFamily="2" charset="77"/>
              </a:defRPr>
            </a:lvl3pPr>
            <a:lvl4pPr marL="712934" indent="0">
              <a:buNone/>
              <a:defRPr sz="2012">
                <a:solidFill>
                  <a:srgbClr val="011E3B"/>
                </a:solidFill>
                <a:latin typeface="Montserrat" pitchFamily="2" charset="77"/>
              </a:defRPr>
            </a:lvl4pPr>
            <a:lvl5pPr marL="950579" indent="0">
              <a:buNone/>
              <a:defRPr sz="2012">
                <a:solidFill>
                  <a:srgbClr val="011E3B"/>
                </a:solidFill>
                <a:latin typeface="Montserrat" pitchFamily="2" charset="77"/>
              </a:defRPr>
            </a:lvl5pPr>
          </a:lstStyle>
          <a:p>
            <a:pPr lvl="0"/>
            <a:r>
              <a:rPr lang="en-GB" dirty="0"/>
              <a:t>Click here to type</a:t>
            </a:r>
            <a:endParaRPr lang="en-US" dirty="0"/>
          </a:p>
        </p:txBody>
      </p:sp>
      <p:pic>
        <p:nvPicPr>
          <p:cNvPr id="11" name="Picture 10" descr="Logo&#10;&#10;Description automatically generated">
            <a:extLst>
              <a:ext uri="{FF2B5EF4-FFF2-40B4-BE49-F238E27FC236}">
                <a16:creationId xmlns:a16="http://schemas.microsoft.com/office/drawing/2014/main" xmlns="" id="{600F8286-B909-494C-9557-628C627F49D9}"/>
              </a:ext>
            </a:extLst>
          </p:cNvPr>
          <p:cNvPicPr>
            <a:picLocks noChangeAspect="1"/>
          </p:cNvPicPr>
          <p:nvPr userDrawn="1"/>
        </p:nvPicPr>
        <p:blipFill rotWithShape="1">
          <a:blip r:embed="rId2" cstate="print">
            <a:extLst>
              <a:ext uri="{28A0092B-C50C-407E-A947-70E740481C1C}">
                <a14:useLocalDpi xmlns:a14="http://schemas.microsoft.com/office/drawing/2010/main" xmlns=""/>
              </a:ext>
            </a:extLst>
          </a:blip>
          <a:srcRect l="25070" r="24004" b="52268"/>
          <a:stretch/>
        </p:blipFill>
        <p:spPr>
          <a:xfrm>
            <a:off x="11184467" y="94861"/>
            <a:ext cx="685800" cy="586897"/>
          </a:xfrm>
          <a:prstGeom prst="rect">
            <a:avLst/>
          </a:prstGeom>
        </p:spPr>
      </p:pic>
    </p:spTree>
    <p:extLst>
      <p:ext uri="{BB962C8B-B14F-4D97-AF65-F5344CB8AC3E}">
        <p14:creationId xmlns:p14="http://schemas.microsoft.com/office/powerpoint/2010/main" xmlns="" val="181811220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hone Slide - Yelllow">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xmlns="" id="{43EAE1D0-14B0-9444-B547-3A7BF7B8D66D}"/>
              </a:ext>
            </a:extLst>
          </p:cNvPr>
          <p:cNvSpPr/>
          <p:nvPr userDrawn="1"/>
        </p:nvSpPr>
        <p:spPr>
          <a:xfrm>
            <a:off x="6577123" y="0"/>
            <a:ext cx="5614877" cy="6858000"/>
          </a:xfrm>
          <a:custGeom>
            <a:avLst/>
            <a:gdLst>
              <a:gd name="connsiteX0" fmla="*/ 2183119 w 3580946"/>
              <a:gd name="connsiteY0" fmla="*/ 2 h 10907713"/>
              <a:gd name="connsiteX1" fmla="*/ 3580946 w 3580946"/>
              <a:gd name="connsiteY1" fmla="*/ 2 h 10907713"/>
              <a:gd name="connsiteX2" fmla="*/ 3580946 w 3580946"/>
              <a:gd name="connsiteY2" fmla="*/ 8315732 h 10907713"/>
              <a:gd name="connsiteX3" fmla="*/ 929801 w 3580946"/>
              <a:gd name="connsiteY3" fmla="*/ 2 h 10907713"/>
              <a:gd name="connsiteX4" fmla="*/ 2087698 w 3580946"/>
              <a:gd name="connsiteY4" fmla="*/ 2 h 10907713"/>
              <a:gd name="connsiteX5" fmla="*/ 3580946 w 3580946"/>
              <a:gd name="connsiteY5" fmla="*/ 8883391 h 10907713"/>
              <a:gd name="connsiteX6" fmla="*/ 3580946 w 3580946"/>
              <a:gd name="connsiteY6" fmla="*/ 10907713 h 10907713"/>
              <a:gd name="connsiteX7" fmla="*/ 2763325 w 3580946"/>
              <a:gd name="connsiteY7" fmla="*/ 10907711 h 10907713"/>
              <a:gd name="connsiteX8" fmla="*/ 0 w 3580946"/>
              <a:gd name="connsiteY8" fmla="*/ 0 h 10907713"/>
              <a:gd name="connsiteX9" fmla="*/ 834379 w 3580946"/>
              <a:gd name="connsiteY9" fmla="*/ 2 h 10907713"/>
              <a:gd name="connsiteX10" fmla="*/ 2667904 w 3580946"/>
              <a:gd name="connsiteY10" fmla="*/ 10907711 h 10907713"/>
              <a:gd name="connsiteX11" fmla="*/ 1833524 w 3580946"/>
              <a:gd name="connsiteY11" fmla="*/ 10907713 h 109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80946" h="10907713">
                <a:moveTo>
                  <a:pt x="2183119" y="2"/>
                </a:moveTo>
                <a:lnTo>
                  <a:pt x="3580946" y="2"/>
                </a:lnTo>
                <a:lnTo>
                  <a:pt x="3580946" y="8315732"/>
                </a:lnTo>
                <a:close/>
                <a:moveTo>
                  <a:pt x="929801" y="2"/>
                </a:moveTo>
                <a:lnTo>
                  <a:pt x="2087698" y="2"/>
                </a:lnTo>
                <a:lnTo>
                  <a:pt x="3580946" y="8883391"/>
                </a:lnTo>
                <a:lnTo>
                  <a:pt x="3580946" y="10907713"/>
                </a:lnTo>
                <a:lnTo>
                  <a:pt x="2763325" y="10907711"/>
                </a:lnTo>
                <a:close/>
                <a:moveTo>
                  <a:pt x="0" y="0"/>
                </a:moveTo>
                <a:lnTo>
                  <a:pt x="834379" y="2"/>
                </a:lnTo>
                <a:lnTo>
                  <a:pt x="2667904" y="10907711"/>
                </a:lnTo>
                <a:lnTo>
                  <a:pt x="1833524" y="10907713"/>
                </a:lnTo>
                <a:close/>
              </a:path>
            </a:pathLst>
          </a:custGeom>
          <a:solidFill>
            <a:srgbClr val="E437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32" dirty="0"/>
          </a:p>
        </p:txBody>
      </p:sp>
      <p:pic>
        <p:nvPicPr>
          <p:cNvPr id="11" name="Picture 10">
            <a:extLst>
              <a:ext uri="{FF2B5EF4-FFF2-40B4-BE49-F238E27FC236}">
                <a16:creationId xmlns:a16="http://schemas.microsoft.com/office/drawing/2014/main" xmlns="" id="{88969752-47F1-0443-A32D-97FDA24FCA32}"/>
              </a:ext>
            </a:extLst>
          </p:cNvPr>
          <p:cNvPicPr>
            <a:picLocks noChangeAspect="1"/>
          </p:cNvPicPr>
          <p:nvPr userDrawn="1"/>
        </p:nvPicPr>
        <p:blipFill>
          <a:blip r:embed="rId2" cstate="print">
            <a:extLst>
              <a:ext uri="{28A0092B-C50C-407E-A947-70E740481C1C}">
                <a14:useLocalDpi xmlns:a14="http://schemas.microsoft.com/office/drawing/2010/main" xmlns=""/>
              </a:ext>
            </a:extLst>
          </a:blip>
          <a:srcRect/>
          <a:stretch>
            <a:fillRect/>
          </a:stretch>
        </p:blipFill>
        <p:spPr>
          <a:xfrm>
            <a:off x="6577123" y="1619604"/>
            <a:ext cx="4625130" cy="5238394"/>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12" name="Picture Placeholder 9">
            <a:extLst>
              <a:ext uri="{FF2B5EF4-FFF2-40B4-BE49-F238E27FC236}">
                <a16:creationId xmlns:a16="http://schemas.microsoft.com/office/drawing/2014/main" xmlns="" id="{58630351-7618-AC42-AD6E-7D6DEDB79182}"/>
              </a:ext>
            </a:extLst>
          </p:cNvPr>
          <p:cNvSpPr>
            <a:spLocks noGrp="1"/>
          </p:cNvSpPr>
          <p:nvPr>
            <p:ph type="pic" sz="quarter" idx="13"/>
          </p:nvPr>
        </p:nvSpPr>
        <p:spPr>
          <a:xfrm>
            <a:off x="7020057" y="3028280"/>
            <a:ext cx="3691822" cy="3829719"/>
          </a:xfrm>
        </p:spPr>
        <p:txBody>
          <a:bodyPr/>
          <a:lstStyle/>
          <a:p>
            <a:endParaRPr lang="fr-CA" dirty="0"/>
          </a:p>
        </p:txBody>
      </p:sp>
      <p:sp>
        <p:nvSpPr>
          <p:cNvPr id="16" name="Text Placeholder 32">
            <a:extLst>
              <a:ext uri="{FF2B5EF4-FFF2-40B4-BE49-F238E27FC236}">
                <a16:creationId xmlns:a16="http://schemas.microsoft.com/office/drawing/2014/main" xmlns="" id="{B5CAD082-5B2D-684C-9FE8-54A153571F68}"/>
              </a:ext>
            </a:extLst>
          </p:cNvPr>
          <p:cNvSpPr>
            <a:spLocks noGrp="1"/>
          </p:cNvSpPr>
          <p:nvPr>
            <p:ph type="body" sz="quarter" idx="15" hasCustomPrompt="1"/>
          </p:nvPr>
        </p:nvSpPr>
        <p:spPr>
          <a:xfrm>
            <a:off x="481122" y="807487"/>
            <a:ext cx="5614878" cy="631527"/>
          </a:xfrm>
        </p:spPr>
        <p:txBody>
          <a:bodyPr>
            <a:noAutofit/>
          </a:bodyPr>
          <a:lstStyle>
            <a:lvl1pPr marL="0" indent="0" algn="l">
              <a:buNone/>
              <a:defRPr sz="3600" b="1" i="0">
                <a:solidFill>
                  <a:srgbClr val="E43794"/>
                </a:solidFill>
                <a:latin typeface="Avenir Black" panose="02000503020000020003" pitchFamily="2" charset="0"/>
                <a:cs typeface="Poppins SemiBold" pitchFamily="2" charset="77"/>
              </a:defRPr>
            </a:lvl1pPr>
            <a:lvl2pPr marL="237644" indent="0">
              <a:buNone/>
              <a:defRPr sz="2012">
                <a:solidFill>
                  <a:srgbClr val="011E3B"/>
                </a:solidFill>
                <a:latin typeface="Montserrat" pitchFamily="2" charset="77"/>
              </a:defRPr>
            </a:lvl2pPr>
            <a:lvl3pPr marL="475290" indent="0">
              <a:buNone/>
              <a:defRPr sz="2012">
                <a:solidFill>
                  <a:srgbClr val="011E3B"/>
                </a:solidFill>
                <a:latin typeface="Montserrat" pitchFamily="2" charset="77"/>
              </a:defRPr>
            </a:lvl3pPr>
            <a:lvl4pPr marL="712934" indent="0">
              <a:buNone/>
              <a:defRPr sz="2012">
                <a:solidFill>
                  <a:srgbClr val="011E3B"/>
                </a:solidFill>
                <a:latin typeface="Montserrat" pitchFamily="2" charset="77"/>
              </a:defRPr>
            </a:lvl4pPr>
            <a:lvl5pPr marL="950579" indent="0">
              <a:buNone/>
              <a:defRPr sz="2012">
                <a:solidFill>
                  <a:srgbClr val="011E3B"/>
                </a:solidFill>
                <a:latin typeface="Montserrat" pitchFamily="2" charset="77"/>
              </a:defRPr>
            </a:lvl5pPr>
          </a:lstStyle>
          <a:p>
            <a:pPr lvl="0"/>
            <a:r>
              <a:rPr lang="en-GB" dirty="0"/>
              <a:t>Your Title Here</a:t>
            </a:r>
            <a:endParaRPr lang="en-US" dirty="0"/>
          </a:p>
        </p:txBody>
      </p:sp>
      <p:sp>
        <p:nvSpPr>
          <p:cNvPr id="17" name="Text Placeholder 32">
            <a:extLst>
              <a:ext uri="{FF2B5EF4-FFF2-40B4-BE49-F238E27FC236}">
                <a16:creationId xmlns:a16="http://schemas.microsoft.com/office/drawing/2014/main" xmlns="" id="{653C79D3-52C4-2B46-8F2A-9316F3E3E9CC}"/>
              </a:ext>
            </a:extLst>
          </p:cNvPr>
          <p:cNvSpPr>
            <a:spLocks noGrp="1"/>
          </p:cNvSpPr>
          <p:nvPr>
            <p:ph type="body" sz="quarter" idx="17" hasCustomPrompt="1"/>
          </p:nvPr>
        </p:nvSpPr>
        <p:spPr>
          <a:xfrm>
            <a:off x="481124" y="1580692"/>
            <a:ext cx="5614877" cy="4108908"/>
          </a:xfrm>
        </p:spPr>
        <p:txBody>
          <a:bodyPr anchor="t">
            <a:noAutofit/>
          </a:bodyPr>
          <a:lstStyle>
            <a:lvl1pPr marL="0" indent="0" algn="l">
              <a:lnSpc>
                <a:spcPct val="100000"/>
              </a:lnSpc>
              <a:spcBef>
                <a:spcPts val="0"/>
              </a:spcBef>
              <a:buNone/>
              <a:defRPr sz="2400" b="0" i="0">
                <a:solidFill>
                  <a:srgbClr val="7F7F7F"/>
                </a:solidFill>
                <a:latin typeface="Avenir" panose="02000503020000020003" pitchFamily="2" charset="0"/>
                <a:cs typeface="Poppins" pitchFamily="2" charset="77"/>
              </a:defRPr>
            </a:lvl1pPr>
            <a:lvl2pPr marL="237644" indent="0">
              <a:buNone/>
              <a:defRPr sz="2012">
                <a:solidFill>
                  <a:srgbClr val="011E3B"/>
                </a:solidFill>
                <a:latin typeface="Montserrat" pitchFamily="2" charset="77"/>
              </a:defRPr>
            </a:lvl2pPr>
            <a:lvl3pPr marL="475290" indent="0">
              <a:buNone/>
              <a:defRPr sz="2012">
                <a:solidFill>
                  <a:srgbClr val="011E3B"/>
                </a:solidFill>
                <a:latin typeface="Montserrat" pitchFamily="2" charset="77"/>
              </a:defRPr>
            </a:lvl3pPr>
            <a:lvl4pPr marL="712934" indent="0">
              <a:buNone/>
              <a:defRPr sz="2012">
                <a:solidFill>
                  <a:srgbClr val="011E3B"/>
                </a:solidFill>
                <a:latin typeface="Montserrat" pitchFamily="2" charset="77"/>
              </a:defRPr>
            </a:lvl4pPr>
            <a:lvl5pPr marL="950579" indent="0">
              <a:buNone/>
              <a:defRPr sz="2012">
                <a:solidFill>
                  <a:srgbClr val="011E3B"/>
                </a:solidFill>
                <a:latin typeface="Montserrat" pitchFamily="2" charset="77"/>
              </a:defRPr>
            </a:lvl5pPr>
          </a:lstStyle>
          <a:p>
            <a:pPr lvl="0"/>
            <a:r>
              <a:rPr lang="en-GB" dirty="0"/>
              <a:t>Click here to type…</a:t>
            </a:r>
            <a:endParaRPr lang="en-US" dirty="0"/>
          </a:p>
        </p:txBody>
      </p:sp>
    </p:spTree>
    <p:extLst>
      <p:ext uri="{BB962C8B-B14F-4D97-AF65-F5344CB8AC3E}">
        <p14:creationId xmlns:p14="http://schemas.microsoft.com/office/powerpoint/2010/main" xmlns="" val="9206778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aptop Slide">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xmlns="" id="{1F2330DD-C747-AA4A-9F6D-869FE683096C}"/>
              </a:ext>
            </a:extLst>
          </p:cNvPr>
          <p:cNvSpPr/>
          <p:nvPr userDrawn="1"/>
        </p:nvSpPr>
        <p:spPr>
          <a:xfrm flipH="1">
            <a:off x="0" y="0"/>
            <a:ext cx="5614877" cy="6858000"/>
          </a:xfrm>
          <a:custGeom>
            <a:avLst/>
            <a:gdLst>
              <a:gd name="connsiteX0" fmla="*/ 2183119 w 3580946"/>
              <a:gd name="connsiteY0" fmla="*/ 2 h 10907713"/>
              <a:gd name="connsiteX1" fmla="*/ 3580946 w 3580946"/>
              <a:gd name="connsiteY1" fmla="*/ 2 h 10907713"/>
              <a:gd name="connsiteX2" fmla="*/ 3580946 w 3580946"/>
              <a:gd name="connsiteY2" fmla="*/ 8315732 h 10907713"/>
              <a:gd name="connsiteX3" fmla="*/ 929801 w 3580946"/>
              <a:gd name="connsiteY3" fmla="*/ 2 h 10907713"/>
              <a:gd name="connsiteX4" fmla="*/ 2087698 w 3580946"/>
              <a:gd name="connsiteY4" fmla="*/ 2 h 10907713"/>
              <a:gd name="connsiteX5" fmla="*/ 3580946 w 3580946"/>
              <a:gd name="connsiteY5" fmla="*/ 8883391 h 10907713"/>
              <a:gd name="connsiteX6" fmla="*/ 3580946 w 3580946"/>
              <a:gd name="connsiteY6" fmla="*/ 10907713 h 10907713"/>
              <a:gd name="connsiteX7" fmla="*/ 2763325 w 3580946"/>
              <a:gd name="connsiteY7" fmla="*/ 10907711 h 10907713"/>
              <a:gd name="connsiteX8" fmla="*/ 0 w 3580946"/>
              <a:gd name="connsiteY8" fmla="*/ 0 h 10907713"/>
              <a:gd name="connsiteX9" fmla="*/ 834379 w 3580946"/>
              <a:gd name="connsiteY9" fmla="*/ 2 h 10907713"/>
              <a:gd name="connsiteX10" fmla="*/ 2667904 w 3580946"/>
              <a:gd name="connsiteY10" fmla="*/ 10907711 h 10907713"/>
              <a:gd name="connsiteX11" fmla="*/ 1833524 w 3580946"/>
              <a:gd name="connsiteY11" fmla="*/ 10907713 h 109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80946" h="10907713">
                <a:moveTo>
                  <a:pt x="2183119" y="2"/>
                </a:moveTo>
                <a:lnTo>
                  <a:pt x="3580946" y="2"/>
                </a:lnTo>
                <a:lnTo>
                  <a:pt x="3580946" y="8315732"/>
                </a:lnTo>
                <a:close/>
                <a:moveTo>
                  <a:pt x="929801" y="2"/>
                </a:moveTo>
                <a:lnTo>
                  <a:pt x="2087698" y="2"/>
                </a:lnTo>
                <a:lnTo>
                  <a:pt x="3580946" y="8883391"/>
                </a:lnTo>
                <a:lnTo>
                  <a:pt x="3580946" y="10907713"/>
                </a:lnTo>
                <a:lnTo>
                  <a:pt x="2763325" y="10907711"/>
                </a:lnTo>
                <a:close/>
                <a:moveTo>
                  <a:pt x="0" y="0"/>
                </a:moveTo>
                <a:lnTo>
                  <a:pt x="834379" y="2"/>
                </a:lnTo>
                <a:lnTo>
                  <a:pt x="2667904" y="10907711"/>
                </a:lnTo>
                <a:lnTo>
                  <a:pt x="1833524" y="10907713"/>
                </a:lnTo>
                <a:close/>
              </a:path>
            </a:pathLst>
          </a:custGeom>
          <a:solidFill>
            <a:srgbClr val="E437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32" dirty="0"/>
          </a:p>
        </p:txBody>
      </p:sp>
      <p:sp>
        <p:nvSpPr>
          <p:cNvPr id="18" name="Text Placeholder 32">
            <a:extLst>
              <a:ext uri="{FF2B5EF4-FFF2-40B4-BE49-F238E27FC236}">
                <a16:creationId xmlns:a16="http://schemas.microsoft.com/office/drawing/2014/main" xmlns="" id="{E804DF6C-4D62-064D-B186-6AE9A0B739D5}"/>
              </a:ext>
            </a:extLst>
          </p:cNvPr>
          <p:cNvSpPr>
            <a:spLocks noGrp="1"/>
          </p:cNvSpPr>
          <p:nvPr>
            <p:ph type="body" sz="quarter" idx="15" hasCustomPrompt="1"/>
          </p:nvPr>
        </p:nvSpPr>
        <p:spPr>
          <a:xfrm>
            <a:off x="6381835" y="761961"/>
            <a:ext cx="5339109" cy="631527"/>
          </a:xfrm>
        </p:spPr>
        <p:txBody>
          <a:bodyPr>
            <a:noAutofit/>
          </a:bodyPr>
          <a:lstStyle>
            <a:lvl1pPr marL="0" indent="0" algn="l">
              <a:buNone/>
              <a:defRPr sz="3600" b="1" i="0">
                <a:solidFill>
                  <a:srgbClr val="E43794"/>
                </a:solidFill>
                <a:latin typeface="Avenir Black" panose="02000503020000020003" pitchFamily="2" charset="0"/>
                <a:cs typeface="Poppins SemiBold" pitchFamily="2" charset="77"/>
              </a:defRPr>
            </a:lvl1pPr>
            <a:lvl2pPr marL="237644" indent="0">
              <a:buNone/>
              <a:defRPr sz="2012">
                <a:solidFill>
                  <a:srgbClr val="011E3B"/>
                </a:solidFill>
                <a:latin typeface="Montserrat" pitchFamily="2" charset="77"/>
              </a:defRPr>
            </a:lvl2pPr>
            <a:lvl3pPr marL="475290" indent="0">
              <a:buNone/>
              <a:defRPr sz="2012">
                <a:solidFill>
                  <a:srgbClr val="011E3B"/>
                </a:solidFill>
                <a:latin typeface="Montserrat" pitchFamily="2" charset="77"/>
              </a:defRPr>
            </a:lvl3pPr>
            <a:lvl4pPr marL="712934" indent="0">
              <a:buNone/>
              <a:defRPr sz="2012">
                <a:solidFill>
                  <a:srgbClr val="011E3B"/>
                </a:solidFill>
                <a:latin typeface="Montserrat" pitchFamily="2" charset="77"/>
              </a:defRPr>
            </a:lvl4pPr>
            <a:lvl5pPr marL="950579" indent="0">
              <a:buNone/>
              <a:defRPr sz="2012">
                <a:solidFill>
                  <a:srgbClr val="011E3B"/>
                </a:solidFill>
                <a:latin typeface="Montserrat" pitchFamily="2" charset="77"/>
              </a:defRPr>
            </a:lvl5pPr>
          </a:lstStyle>
          <a:p>
            <a:pPr lvl="0"/>
            <a:r>
              <a:rPr lang="en-GB" dirty="0"/>
              <a:t>Your Title Here</a:t>
            </a:r>
            <a:endParaRPr lang="en-US" dirty="0"/>
          </a:p>
        </p:txBody>
      </p:sp>
      <p:sp>
        <p:nvSpPr>
          <p:cNvPr id="19" name="Text Placeholder 32">
            <a:extLst>
              <a:ext uri="{FF2B5EF4-FFF2-40B4-BE49-F238E27FC236}">
                <a16:creationId xmlns:a16="http://schemas.microsoft.com/office/drawing/2014/main" xmlns="" id="{23D009B4-E8C4-0C42-8F6B-A7982107E8A7}"/>
              </a:ext>
            </a:extLst>
          </p:cNvPr>
          <p:cNvSpPr>
            <a:spLocks noGrp="1"/>
          </p:cNvSpPr>
          <p:nvPr>
            <p:ph type="body" sz="quarter" idx="17" hasCustomPrompt="1"/>
          </p:nvPr>
        </p:nvSpPr>
        <p:spPr>
          <a:xfrm>
            <a:off x="6381838" y="1535166"/>
            <a:ext cx="5339108" cy="4682754"/>
          </a:xfrm>
        </p:spPr>
        <p:txBody>
          <a:bodyPr anchor="t">
            <a:noAutofit/>
          </a:bodyPr>
          <a:lstStyle>
            <a:lvl1pPr marL="0" indent="0" algn="l">
              <a:lnSpc>
                <a:spcPct val="100000"/>
              </a:lnSpc>
              <a:spcBef>
                <a:spcPts val="0"/>
              </a:spcBef>
              <a:buNone/>
              <a:defRPr sz="2400" b="0" i="0">
                <a:solidFill>
                  <a:srgbClr val="7F7F7F"/>
                </a:solidFill>
                <a:latin typeface="Avenir" panose="02000503020000020003" pitchFamily="2" charset="0"/>
                <a:cs typeface="Poppins" pitchFamily="2" charset="77"/>
              </a:defRPr>
            </a:lvl1pPr>
            <a:lvl2pPr marL="237644" indent="0">
              <a:buNone/>
              <a:defRPr sz="2012">
                <a:solidFill>
                  <a:srgbClr val="011E3B"/>
                </a:solidFill>
                <a:latin typeface="Montserrat" pitchFamily="2" charset="77"/>
              </a:defRPr>
            </a:lvl2pPr>
            <a:lvl3pPr marL="475290" indent="0">
              <a:buNone/>
              <a:defRPr sz="2012">
                <a:solidFill>
                  <a:srgbClr val="011E3B"/>
                </a:solidFill>
                <a:latin typeface="Montserrat" pitchFamily="2" charset="77"/>
              </a:defRPr>
            </a:lvl3pPr>
            <a:lvl4pPr marL="712934" indent="0">
              <a:buNone/>
              <a:defRPr sz="2012">
                <a:solidFill>
                  <a:srgbClr val="011E3B"/>
                </a:solidFill>
                <a:latin typeface="Montserrat" pitchFamily="2" charset="77"/>
              </a:defRPr>
            </a:lvl4pPr>
            <a:lvl5pPr marL="950579" indent="0">
              <a:buNone/>
              <a:defRPr sz="2012">
                <a:solidFill>
                  <a:srgbClr val="011E3B"/>
                </a:solidFill>
                <a:latin typeface="Montserrat" pitchFamily="2" charset="77"/>
              </a:defRPr>
            </a:lvl5pPr>
          </a:lstStyle>
          <a:p>
            <a:pPr lvl="0"/>
            <a:r>
              <a:rPr lang="en-GB" dirty="0"/>
              <a:t>Click here to type…</a:t>
            </a:r>
            <a:endParaRPr lang="en-US" dirty="0"/>
          </a:p>
        </p:txBody>
      </p:sp>
      <p:pic>
        <p:nvPicPr>
          <p:cNvPr id="20" name="Picture 19">
            <a:extLst>
              <a:ext uri="{FF2B5EF4-FFF2-40B4-BE49-F238E27FC236}">
                <a16:creationId xmlns:a16="http://schemas.microsoft.com/office/drawing/2014/main" xmlns="" id="{4ABAA5CE-8AD5-6B47-B043-9B470971F8A2}"/>
              </a:ext>
            </a:extLst>
          </p:cNvPr>
          <p:cNvPicPr>
            <a:picLocks noChangeAspect="1"/>
          </p:cNvPicPr>
          <p:nvPr userDrawn="1"/>
        </p:nvPicPr>
        <p:blipFill>
          <a:blip r:embed="rId2" cstate="print">
            <a:extLst>
              <a:ext uri="{28A0092B-C50C-407E-A947-70E740481C1C}">
                <a14:useLocalDpi xmlns:a14="http://schemas.microsoft.com/office/drawing/2010/main" xmlns=""/>
              </a:ext>
            </a:extLst>
          </a:blip>
          <a:srcRect b="8549"/>
          <a:stretch>
            <a:fillRect/>
          </a:stretch>
        </p:blipFill>
        <p:spPr>
          <a:xfrm>
            <a:off x="1102425" y="1054225"/>
            <a:ext cx="4761625" cy="580377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21" name="Picture Placeholder 14">
            <a:extLst>
              <a:ext uri="{FF2B5EF4-FFF2-40B4-BE49-F238E27FC236}">
                <a16:creationId xmlns:a16="http://schemas.microsoft.com/office/drawing/2014/main" xmlns="" id="{583677FC-671F-C64F-8B6F-4F40FF33F535}"/>
              </a:ext>
            </a:extLst>
          </p:cNvPr>
          <p:cNvSpPr>
            <a:spLocks noGrp="1"/>
          </p:cNvSpPr>
          <p:nvPr>
            <p:ph type="pic" sz="quarter" idx="12"/>
          </p:nvPr>
        </p:nvSpPr>
        <p:spPr>
          <a:xfrm>
            <a:off x="1493398" y="1538952"/>
            <a:ext cx="4106403" cy="5297620"/>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p:spPr>
        <p:txBody>
          <a:bodyPr wrap="square">
            <a:noAutofit/>
          </a:bodyPr>
          <a:lstStyle>
            <a:lvl1pPr>
              <a:defRPr lang="fr-CA"/>
            </a:lvl1pPr>
          </a:lstStyle>
          <a:p>
            <a:endParaRPr lang="fr-CA" dirty="0"/>
          </a:p>
        </p:txBody>
      </p:sp>
      <p:sp>
        <p:nvSpPr>
          <p:cNvPr id="22" name="Rectangle 21">
            <a:extLst>
              <a:ext uri="{FF2B5EF4-FFF2-40B4-BE49-F238E27FC236}">
                <a16:creationId xmlns:a16="http://schemas.microsoft.com/office/drawing/2014/main" xmlns="" id="{027F03E3-890F-AB4E-B554-D4F86BF62F2C}"/>
              </a:ext>
            </a:extLst>
          </p:cNvPr>
          <p:cNvSpPr/>
          <p:nvPr userDrawn="1"/>
        </p:nvSpPr>
        <p:spPr bwMode="auto">
          <a:xfrm>
            <a:off x="2260356" y="5548861"/>
            <a:ext cx="2556720" cy="541171"/>
          </a:xfrm>
          <a:prstGeom prst="rect">
            <a:avLst/>
          </a:prstGeom>
          <a:solidFill>
            <a:srgbClr val="E43794"/>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23" name="Text Placeholder 32">
            <a:extLst>
              <a:ext uri="{FF2B5EF4-FFF2-40B4-BE49-F238E27FC236}">
                <a16:creationId xmlns:a16="http://schemas.microsoft.com/office/drawing/2014/main" xmlns="" id="{91DD51AB-0C25-C842-8BAF-1E7C919F6CAB}"/>
              </a:ext>
            </a:extLst>
          </p:cNvPr>
          <p:cNvSpPr>
            <a:spLocks noGrp="1"/>
          </p:cNvSpPr>
          <p:nvPr>
            <p:ph type="body" sz="quarter" idx="19" hasCustomPrompt="1"/>
          </p:nvPr>
        </p:nvSpPr>
        <p:spPr>
          <a:xfrm>
            <a:off x="1069978" y="5644074"/>
            <a:ext cx="4826517" cy="445357"/>
          </a:xfrm>
        </p:spPr>
        <p:txBody>
          <a:bodyPr anchor="t">
            <a:noAutofit/>
          </a:bodyPr>
          <a:lstStyle>
            <a:lvl1pPr marL="0" indent="0" algn="ctr">
              <a:lnSpc>
                <a:spcPct val="100000"/>
              </a:lnSpc>
              <a:spcBef>
                <a:spcPts val="0"/>
              </a:spcBef>
              <a:buNone/>
              <a:defRPr sz="2000" b="1" i="0">
                <a:solidFill>
                  <a:schemeClr val="bg1"/>
                </a:solidFill>
                <a:latin typeface="Avenir Black" panose="02000503020000020003" pitchFamily="2" charset="0"/>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LEARN MORE</a:t>
            </a:r>
            <a:endParaRPr lang="en-US" dirty="0"/>
          </a:p>
        </p:txBody>
      </p:sp>
    </p:spTree>
    <p:extLst>
      <p:ext uri="{BB962C8B-B14F-4D97-AF65-F5344CB8AC3E}">
        <p14:creationId xmlns:p14="http://schemas.microsoft.com/office/powerpoint/2010/main" xmlns="" val="251364528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Κάντε κλικ για να επεξεργαστείτε το στυλ του κύριου τίτλου</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Κάντε κλικ για να επεξεργαστείτε τα στυλ κύριου κειμένου</a:t>
            </a:r>
          </a:p>
          <a:p>
            <a:pPr lvl="1"/>
            <a:r>
              <a:rPr lang="en-GB"/>
              <a:t>Δεύτερο επίπεδο</a:t>
            </a:r>
          </a:p>
          <a:p>
            <a:pPr lvl="2"/>
            <a:r>
              <a:rPr lang="en-GB"/>
              <a:t>Τρίτο επίπεδο</a:t>
            </a:r>
          </a:p>
          <a:p>
            <a:pPr lvl="3"/>
            <a:r>
              <a:rPr lang="en-GB"/>
              <a:t>Τέταρτο επίπεδο</a:t>
            </a:r>
          </a:p>
          <a:p>
            <a:pPr lvl="4"/>
            <a:r>
              <a:rPr lang="en-GB"/>
              <a:t>Πέμπτο επίπεδο</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C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xmlns:mc="http://schemas.openxmlformats.org/markup-compatibility/2006" xmlns="" val="3771246563"/>
      </p:ext>
    </p:extLst>
  </p:cSld>
  <p:clrMap bg1="lt1" tx1="dk1" bg2="lt2" tx2="dk2" accent1="accent1" accent2="accent2" accent3="accent3" accent4="accent4" accent5="accent5" accent6="accent6" hlink="hlink" folHlink="folHlink"/>
  <p:sldLayoutIdLst>
    <p:sldLayoutId id="2147483998" r:id="rId1"/>
    <p:sldLayoutId id="2147484002" r:id="rId2"/>
    <p:sldLayoutId id="2147484007" r:id="rId3"/>
    <p:sldLayoutId id="2147484012" r:id="rId4"/>
    <p:sldLayoutId id="2147484013" r:id="rId5"/>
  </p:sldLayoutIdLst>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erson standing in front of a building with columns&#10;&#10;Description automatically generated with low confidence">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AA55235-BF03-B149-8853-9F3B0035E7C3}"/>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xmlns:mc="http://schemas.openxmlformats.org/markup-compatibility/2006" xmlns:p14="http://schemas.microsoft.com/office/powerpoint/2010/main" xmlns:a16="http://schemas.microsoft.com/office/drawing/2014/main" xmlns=""/>
              </a:ext>
            </a:extLst>
          </a:blip>
          <a:srcRect t="29962" b="29962"/>
          <a:stretch/>
        </p:blipFill>
        <p:spPr/>
      </p:pic>
      <p:sp>
        <p:nvSpPr>
          <p:cNvPr id="12" name="Freeform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AC36BD6-7D4F-F64E-8774-469B8B070651}"/>
              </a:ext>
            </a:extLst>
          </p:cNvPr>
          <p:cNvSpPr/>
          <p:nvPr/>
        </p:nvSpPr>
        <p:spPr>
          <a:xfrm>
            <a:off x="1" y="0"/>
            <a:ext cx="12191998" cy="6858000"/>
          </a:xfrm>
          <a:custGeom>
            <a:avLst/>
            <a:gdLst>
              <a:gd name="connsiteX0" fmla="*/ 0 w 12191998"/>
              <a:gd name="connsiteY0" fmla="*/ 6530621 h 6858000"/>
              <a:gd name="connsiteX1" fmla="*/ 12191998 w 12191998"/>
              <a:gd name="connsiteY1" fmla="*/ 6530621 h 6858000"/>
              <a:gd name="connsiteX2" fmla="*/ 12191998 w 12191998"/>
              <a:gd name="connsiteY2" fmla="*/ 6858000 h 6858000"/>
              <a:gd name="connsiteX3" fmla="*/ 0 w 12191998"/>
              <a:gd name="connsiteY3" fmla="*/ 6858000 h 6858000"/>
              <a:gd name="connsiteX4" fmla="*/ 0 w 12191998"/>
              <a:gd name="connsiteY4" fmla="*/ 0 h 6858000"/>
              <a:gd name="connsiteX5" fmla="*/ 12191998 w 12191998"/>
              <a:gd name="connsiteY5" fmla="*/ 0 h 6858000"/>
              <a:gd name="connsiteX6" fmla="*/ 12191998 w 12191998"/>
              <a:gd name="connsiteY6" fmla="*/ 5881800 h 6858000"/>
              <a:gd name="connsiteX7" fmla="*/ 0 w 12191998"/>
              <a:gd name="connsiteY7" fmla="*/ 5881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8" h="6858000">
                <a:moveTo>
                  <a:pt x="0" y="6530621"/>
                </a:moveTo>
                <a:lnTo>
                  <a:pt x="12191998" y="6530621"/>
                </a:lnTo>
                <a:lnTo>
                  <a:pt x="12191998" y="6858000"/>
                </a:lnTo>
                <a:lnTo>
                  <a:pt x="0" y="6858000"/>
                </a:lnTo>
                <a:close/>
                <a:moveTo>
                  <a:pt x="0" y="0"/>
                </a:moveTo>
                <a:lnTo>
                  <a:pt x="12191998" y="0"/>
                </a:lnTo>
                <a:lnTo>
                  <a:pt x="12191998" y="5881800"/>
                </a:lnTo>
                <a:lnTo>
                  <a:pt x="0" y="5881800"/>
                </a:lnTo>
                <a:close/>
              </a:path>
            </a:pathLst>
          </a:custGeom>
          <a:gradFill>
            <a:gsLst>
              <a:gs pos="0">
                <a:srgbClr val="E43794"/>
              </a:gs>
              <a:gs pos="59000">
                <a:srgbClr val="E43794">
                  <a:alpha val="5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32" dirty="0"/>
          </a:p>
        </p:txBody>
      </p:sp>
      <p:pic>
        <p:nvPicPr>
          <p:cNvPr id="9" name="Picture 8" descr="Logo&#10;&#10;Description automatically generated">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33A1E04-471E-184A-BA0C-085D7B112216}"/>
              </a:ext>
            </a:extLst>
          </p:cNvPr>
          <p:cNvPicPr>
            <a:picLocks noChangeAspect="1"/>
          </p:cNvPicPr>
          <p:nvPr/>
        </p:nvPicPr>
        <p:blipFill>
          <a:blip r:embed="rId3" cstate="print">
            <a:extLst>
              <a:ext uri="{28A0092B-C50C-407E-A947-70E740481C1C}">
                <a14:useLocalDpi xmlns:a14="http://schemas.microsoft.com/office/drawing/2010/main" xmlns:mc="http://schemas.openxmlformats.org/markup-compatibility/2006" xmlns:p14="http://schemas.microsoft.com/office/powerpoint/2010/main" xmlns:a16="http://schemas.microsoft.com/office/drawing/2014/main" xmlns=""/>
              </a:ext>
            </a:extLst>
          </a:blip>
          <a:stretch>
            <a:fillRect/>
          </a:stretch>
        </p:blipFill>
        <p:spPr>
          <a:xfrm>
            <a:off x="4588636" y="1059326"/>
            <a:ext cx="3014729" cy="2752579"/>
          </a:xfrm>
          <a:prstGeom prst="rect">
            <a:avLst/>
          </a:prstGeom>
        </p:spPr>
      </p:pic>
      <p:sp>
        <p:nvSpPr>
          <p:cNvPr id="10" name="Text Placeholder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6222A13-01CF-CF49-A8F4-7F2674C0CCD4}"/>
              </a:ext>
            </a:extLst>
          </p:cNvPr>
          <p:cNvSpPr txBox="1">
            <a:spLocks/>
          </p:cNvSpPr>
          <p:nvPr/>
        </p:nvSpPr>
        <p:spPr>
          <a:xfrm>
            <a:off x="-2" y="4269725"/>
            <a:ext cx="12192000" cy="445340"/>
          </a:xfrm>
          <a:prstGeom prst="rect">
            <a:avLst/>
          </a:prstGeom>
        </p:spPr>
        <p:txBody>
          <a:bodyPr>
            <a:noAutofit/>
          </a:bodyPr>
          <a:lstStyle>
            <a:lvl1pPr marL="0" indent="0" algn="ctr" defTabSz="777514" rtl="0" eaLnBrk="1" latinLnBrk="0" hangingPunct="1">
              <a:lnSpc>
                <a:spcPct val="90000"/>
              </a:lnSpc>
              <a:spcBef>
                <a:spcPts val="850"/>
              </a:spcBef>
              <a:buFont typeface="Arial" panose="020B0604020202020204" pitchFamily="34" charset="0"/>
              <a:buNone/>
              <a:defRPr sz="4000" b="1" i="0" kern="1200">
                <a:solidFill>
                  <a:srgbClr val="E43794"/>
                </a:solidFill>
                <a:latin typeface="Avenir Black" panose="02000503020000020003" pitchFamily="2" charset="0"/>
                <a:ea typeface="+mn-ea"/>
                <a:cs typeface="Poppins SemiBold" pitchFamily="2" charset="77"/>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r>
              <a:rPr lang="en-GB" sz="5400" dirty="0">
                <a:solidFill>
                  <a:schemeClr val="bg1"/>
                </a:solidFill>
              </a:rPr>
              <a:t>Ενότητα 7</a:t>
            </a:r>
            <a:endParaRPr lang="en-US" sz="5400" dirty="0">
              <a:solidFill>
                <a:schemeClr val="bg1"/>
              </a:solidFill>
            </a:endParaRPr>
          </a:p>
        </p:txBody>
      </p:sp>
      <p:sp>
        <p:nvSpPr>
          <p:cNvPr id="11" name="Text Placeholder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49A4674-3D06-344E-A89A-908CE4B6DFD9}"/>
              </a:ext>
            </a:extLst>
          </p:cNvPr>
          <p:cNvSpPr txBox="1">
            <a:spLocks/>
          </p:cNvSpPr>
          <p:nvPr/>
        </p:nvSpPr>
        <p:spPr>
          <a:xfrm>
            <a:off x="0" y="5103167"/>
            <a:ext cx="12192000" cy="394051"/>
          </a:xfrm>
          <a:prstGeom prst="rect">
            <a:avLst/>
          </a:prstGeom>
        </p:spPr>
        <p:txBody>
          <a:bodyPr anchor="t">
            <a:noAutofit/>
          </a:bodyPr>
          <a:lstStyle>
            <a:lvl1pPr marL="0" indent="0" algn="ctr" defTabSz="777514" rtl="0" eaLnBrk="1" latinLnBrk="0" hangingPunct="1">
              <a:lnSpc>
                <a:spcPct val="100000"/>
              </a:lnSpc>
              <a:spcBef>
                <a:spcPts val="0"/>
              </a:spcBef>
              <a:buFont typeface="Arial" panose="020B0604020202020204" pitchFamily="34" charset="0"/>
              <a:buNone/>
              <a:defRPr sz="2000" b="0" i="0" kern="1200">
                <a:solidFill>
                  <a:srgbClr val="E43794"/>
                </a:solidFill>
                <a:latin typeface="Avenir" panose="02000503020000020003" pitchFamily="2" charset="0"/>
                <a:ea typeface="+mn-ea"/>
                <a:cs typeface="Poppins" pitchFamily="2" charset="77"/>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r>
              <a:rPr lang="en-GB" sz="3600" dirty="0">
                <a:solidFill>
                  <a:schemeClr val="bg1"/>
                </a:solidFill>
              </a:rPr>
              <a:t>Καμβάς εμπειρίας βιώσιμου τουρισμού</a:t>
            </a:r>
          </a:p>
          <a:p>
            <a:r>
              <a:rPr lang="en-GB" sz="3600" dirty="0">
                <a:solidFill>
                  <a:schemeClr val="bg1"/>
                </a:solidFill>
              </a:rPr>
              <a:t/>
            </a:r>
            <a:br>
              <a:rPr lang="en-GB" sz="3600" dirty="0">
                <a:solidFill>
                  <a:schemeClr val="bg1"/>
                </a:solidFill>
              </a:rPr>
            </a:br>
            <a:endParaRPr lang="en-US" sz="3600" dirty="0">
              <a:solidFill>
                <a:schemeClr val="bg1"/>
              </a:solidFill>
            </a:endParaRPr>
          </a:p>
        </p:txBody>
      </p:sp>
    </p:spTree>
    <p:extLst>
      <p:ext uri="{BB962C8B-B14F-4D97-AF65-F5344CB8AC3E}">
        <p14:creationId xmlns:p14="http://schemas.microsoft.com/office/powerpoint/2010/main" xmlns:mc="http://schemas.openxmlformats.org/markup-compatibility/2006" xmlns:a14="http://schemas.microsoft.com/office/drawing/2010/main" xmlns:a16="http://schemas.microsoft.com/office/drawing/2014/main" xmlns="" val="4068670662"/>
      </p:ext>
    </p:extLst>
  </p:cSld>
  <p:clrMapOvr>
    <a:masterClrMapping/>
  </p:clrMapOvr>
  <mc:AlternateContent xmlns:mc="http://schemas.openxmlformats.org/markup-compatibility/2006">
    <mc:Choice xmlns:p14="http://schemas.microsoft.com/office/powerpoint/2010/main" xmlns:a14="http://schemas.microsoft.com/office/drawing/2010/main" xmlns:a16="http://schemas.microsoft.com/office/drawing/2014/main" xmlns=""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4B627D5-30E7-644E-978C-A079C974C798}"/>
              </a:ext>
            </a:extLst>
          </p:cNvPr>
          <p:cNvSpPr>
            <a:spLocks noGrp="1"/>
          </p:cNvSpPr>
          <p:nvPr>
            <p:ph type="body" sz="quarter" idx="15"/>
          </p:nvPr>
        </p:nvSpPr>
        <p:spPr>
          <a:xfrm>
            <a:off x="361741" y="3112613"/>
            <a:ext cx="12192002" cy="631527"/>
          </a:xfrm>
        </p:spPr>
        <p:txBody>
          <a:bodyPr/>
          <a:lstStyle/>
          <a:p>
            <a:pPr algn="l"/>
            <a:r>
              <a:rPr lang="en-US" sz="3200" dirty="0"/>
              <a:t>Ο καμβάς της εμπειρίας βιώσιμου τουρισμού</a:t>
            </a:r>
          </a:p>
          <a:p>
            <a:pPr algn="l"/>
            <a:r>
              <a:rPr lang="en-US" dirty="0"/>
              <a:t/>
            </a:r>
            <a:br>
              <a:rPr lang="en-US" dirty="0"/>
            </a:br>
            <a:endParaRPr lang="en-US" dirty="0"/>
          </a:p>
        </p:txBody>
      </p:sp>
      <p:sp>
        <p:nvSpPr>
          <p:cNvPr id="30" name="Text Placeholder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AA3A474-CA54-9D49-829B-C85D30A48876}"/>
              </a:ext>
            </a:extLst>
          </p:cNvPr>
          <p:cNvSpPr>
            <a:spLocks noGrp="1"/>
          </p:cNvSpPr>
          <p:nvPr>
            <p:ph type="body" sz="quarter" idx="17"/>
          </p:nvPr>
        </p:nvSpPr>
        <p:spPr>
          <a:xfrm>
            <a:off x="361741" y="3744140"/>
            <a:ext cx="11746522" cy="1663610"/>
          </a:xfrm>
        </p:spPr>
        <p:txBody>
          <a:bodyPr/>
          <a:lstStyle/>
          <a:p>
            <a:pPr algn="l"/>
            <a:r>
              <a:rPr lang="it-IT" sz="2000" dirty="0"/>
              <a:t>Ο καμβάς της εμπειρίας του βιωματικού τουρισμού είναι ένα στρατηγικό εργαλείο που χρησιμοποιείται για την οπτική ανάπτυξη της εμπειρίας του επισκέπτη. </a:t>
            </a:r>
            <a:r>
              <a:rPr lang="it-IT" sz="2000" dirty="0" err="1"/>
              <a:t>Στόχος είναι </a:t>
            </a:r>
            <a:r>
              <a:rPr lang="it-IT" sz="2000" dirty="0"/>
              <a:t>ο </a:t>
            </a:r>
            <a:r>
              <a:rPr lang="it-IT" sz="2000" dirty="0" err="1"/>
              <a:t>εύκολος καθορισμός </a:t>
            </a:r>
            <a:r>
              <a:rPr lang="it-IT" sz="2000" dirty="0"/>
              <a:t>της </a:t>
            </a:r>
            <a:r>
              <a:rPr lang="it-IT" sz="2000" dirty="0" err="1"/>
              <a:t>κύριας </a:t>
            </a:r>
            <a:r>
              <a:rPr lang="it-IT" sz="2000" dirty="0"/>
              <a:t>ιδέας και των </a:t>
            </a:r>
            <a:r>
              <a:rPr lang="it-IT" sz="2000" dirty="0" err="1"/>
              <a:t>βασικών δραστηριοτήτων </a:t>
            </a:r>
            <a:r>
              <a:rPr lang="it-IT" sz="2000" dirty="0"/>
              <a:t>της </a:t>
            </a:r>
            <a:r>
              <a:rPr lang="it-IT" sz="2000" dirty="0" err="1"/>
              <a:t>προσφερόμενης εμπειρίας</a:t>
            </a:r>
            <a:r>
              <a:rPr lang="it-IT" sz="2000" dirty="0"/>
              <a:t>. Με τη </a:t>
            </a:r>
            <a:r>
              <a:rPr lang="it-IT" sz="2000" dirty="0" err="1"/>
              <a:t>χρήση του </a:t>
            </a:r>
            <a:r>
              <a:rPr lang="it-IT" sz="2000" dirty="0"/>
              <a:t>θα </a:t>
            </a:r>
            <a:r>
              <a:rPr lang="it-IT" sz="2000" dirty="0" err="1"/>
              <a:t>μπορέσετε </a:t>
            </a:r>
            <a:r>
              <a:rPr lang="it-IT" sz="2000" dirty="0"/>
              <a:t>να </a:t>
            </a:r>
            <a:r>
              <a:rPr lang="it-IT" sz="2000" dirty="0" err="1"/>
              <a:t>οπτικοποιήσετε την </a:t>
            </a:r>
            <a:r>
              <a:rPr lang="it-IT" sz="2000" dirty="0"/>
              <a:t>ιστορία </a:t>
            </a:r>
            <a:r>
              <a:rPr lang="it-IT" sz="2000" dirty="0" err="1"/>
              <a:t>σας με απλό </a:t>
            </a:r>
            <a:r>
              <a:rPr lang="it-IT" sz="2000" dirty="0"/>
              <a:t>και </a:t>
            </a:r>
            <a:r>
              <a:rPr lang="it-IT" sz="2000" dirty="0" err="1"/>
              <a:t>κατανοητό τρόπο και </a:t>
            </a:r>
            <a:r>
              <a:rPr lang="it-IT" sz="2000" dirty="0"/>
              <a:t>να </a:t>
            </a:r>
            <a:r>
              <a:rPr lang="it-IT" sz="2000" dirty="0" err="1"/>
              <a:t>εξερευνήσετε </a:t>
            </a:r>
            <a:r>
              <a:rPr lang="it-IT" sz="2000" dirty="0"/>
              <a:t>ένα νέο μοντέλο σχεδιασμού </a:t>
            </a:r>
            <a:r>
              <a:rPr lang="it-IT" sz="2000" dirty="0" err="1"/>
              <a:t>εμπειριών. </a:t>
            </a:r>
          </a:p>
          <a:p>
            <a:pPr algn="l"/>
            <a:r>
              <a:rPr lang="it-IT" sz="2000" dirty="0"/>
              <a:t>Πρόκειται για ένα έγγραφο μίας σελίδας που περιλαμβάνει τα βασικά στοιχεία του σχεδιασμού της εμπειρίας εμβυθιστικού τουρισμού με συνεκτικό τρόπο. Έχει σχεδιαστεί για να αντικατοπτρίζει όσα έχετε μάθει σε όλο αυτό το μάθημα.</a:t>
            </a:r>
          </a:p>
          <a:p>
            <a:r>
              <a:rPr lang="it-IT" dirty="0"/>
              <a:t/>
            </a:r>
            <a:br>
              <a:rPr lang="it-IT" dirty="0"/>
            </a:br>
            <a:endParaRPr lang="en-US" dirty="0"/>
          </a:p>
        </p:txBody>
      </p:sp>
      <p:pic>
        <p:nvPicPr>
          <p:cNvPr id="5" name="Segnaposto immagine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B4D0593-D434-6542-9386-5C5133365357}"/>
              </a:ext>
            </a:extLst>
          </p:cNvPr>
          <p:cNvPicPr>
            <a:picLocks noGrp="1" noChangeAspect="1"/>
          </p:cNvPicPr>
          <p:nvPr>
            <p:ph type="pic" sz="quarter" idx="13"/>
          </p:nvPr>
        </p:nvPicPr>
        <p:blipFill>
          <a:blip r:embed="rId3" cstate="print">
            <a:extLst>
              <a:ext uri="{28A0092B-C50C-407E-A947-70E740481C1C}">
                <a14:useLocalDpi xmlns:a14="http://schemas.microsoft.com/office/drawing/2010/main" xmlns:mc="http://schemas.openxmlformats.org/markup-compatibility/2006" xmlns:p14="http://schemas.microsoft.com/office/powerpoint/2010/main" xmlns:a16="http://schemas.microsoft.com/office/drawing/2014/main" xmlns="" val="0"/>
              </a:ext>
            </a:extLst>
          </a:blip>
          <a:srcRect t="28906" b="28906"/>
          <a:stretch>
            <a:fillRect/>
          </a:stretch>
        </p:blipFill>
        <p:spPr>
          <a:xfrm>
            <a:off x="6400" y="-137316"/>
            <a:ext cx="12198402" cy="3430800"/>
          </a:xfrm>
        </p:spPr>
      </p:pic>
    </p:spTree>
    <p:extLst>
      <p:ext uri="{BB962C8B-B14F-4D97-AF65-F5344CB8AC3E}">
        <p14:creationId xmlns:p14="http://schemas.microsoft.com/office/powerpoint/2010/main" xmlns:mc="http://schemas.openxmlformats.org/markup-compatibility/2006" xmlns:a14="http://schemas.microsoft.com/office/drawing/2010/main" xmlns:a16="http://schemas.microsoft.com/office/drawing/2014/main" xmlns="" val="1762003709"/>
      </p:ext>
    </p:extLst>
  </p:cSld>
  <p:clrMapOvr>
    <a:masterClrMapping/>
  </p:clrMapOvr>
  <mc:AlternateContent xmlns:mc="http://schemas.openxmlformats.org/markup-compatibility/2006">
    <mc:Choice xmlns:p14="http://schemas.microsoft.com/office/powerpoint/2010/main" xmlns:a14="http://schemas.microsoft.com/office/drawing/2010/main" xmlns:a16="http://schemas.microsoft.com/office/drawing/2014/main" xmlns=""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4D08311-91DC-A447-AED5-C1D09EB39491}"/>
              </a:ext>
            </a:extLst>
          </p:cNvPr>
          <p:cNvSpPr>
            <a:spLocks noGrp="1"/>
          </p:cNvSpPr>
          <p:nvPr>
            <p:ph type="body" sz="quarter" idx="17"/>
          </p:nvPr>
        </p:nvSpPr>
        <p:spPr>
          <a:xfrm>
            <a:off x="273132" y="273132"/>
            <a:ext cx="5822869" cy="5416468"/>
          </a:xfrm>
        </p:spPr>
        <p:txBody>
          <a:bodyPr/>
          <a:lstStyle/>
          <a:p>
            <a:r>
              <a:rPr lang="en-US" dirty="0"/>
              <a:t>Ο καμβάς της εμπειρίας του βιωματικού τουρισμού βασίζεται σε 9 βασικά στοιχεία:</a:t>
            </a:r>
          </a:p>
          <a:p>
            <a:endParaRPr lang="en-US" dirty="0"/>
          </a:p>
          <a:p>
            <a:pPr marL="342900" indent="-342900">
              <a:buFont typeface="Arial" panose="020B0604020202020204" pitchFamily="34" charset="0"/>
              <a:buChar char="•"/>
            </a:pPr>
            <a:r>
              <a:rPr lang="en-US" dirty="0"/>
              <a:t>Κοινό</a:t>
            </a:r>
          </a:p>
          <a:p>
            <a:pPr marL="342900" indent="-342900">
              <a:buFont typeface="Arial" panose="020B0604020202020204" pitchFamily="34" charset="0"/>
              <a:buChar char="•"/>
            </a:pPr>
            <a:r>
              <a:rPr lang="en-US" dirty="0"/>
              <a:t>Πολιτιστική κληρονομιά</a:t>
            </a:r>
          </a:p>
          <a:p>
            <a:pPr marL="342900" indent="-342900">
              <a:buFont typeface="Arial" panose="020B0604020202020204" pitchFamily="34" charset="0"/>
              <a:buChar char="•"/>
            </a:pPr>
            <a:r>
              <a:rPr lang="en-US" dirty="0"/>
              <a:t>Μέσα ενημέρωσης</a:t>
            </a:r>
          </a:p>
          <a:p>
            <a:pPr marL="342900" indent="-342900">
              <a:buFont typeface="Arial" panose="020B0604020202020204" pitchFamily="34" charset="0"/>
              <a:buChar char="•"/>
            </a:pPr>
            <a:r>
              <a:rPr lang="en-US" dirty="0"/>
              <a:t>Δεδομένα</a:t>
            </a:r>
          </a:p>
          <a:p>
            <a:pPr marL="342900" indent="-342900">
              <a:buFont typeface="Arial" panose="020B0604020202020204" pitchFamily="34" charset="0"/>
              <a:buChar char="•"/>
            </a:pPr>
            <a:r>
              <a:rPr lang="en-US" dirty="0"/>
              <a:t>Διαγωνισμός</a:t>
            </a:r>
          </a:p>
          <a:p>
            <a:pPr marL="342900" indent="-342900">
              <a:buFont typeface="Arial" panose="020B0604020202020204" pitchFamily="34" charset="0"/>
              <a:buChar char="•"/>
            </a:pPr>
            <a:r>
              <a:rPr lang="en-US" dirty="0"/>
              <a:t>Μείγμα μέσων ενημέρωσης</a:t>
            </a:r>
          </a:p>
          <a:p>
            <a:pPr marL="342900" indent="-342900">
              <a:buFont typeface="Arial" panose="020B0604020202020204" pitchFamily="34" charset="0"/>
              <a:buChar char="•"/>
            </a:pPr>
            <a:r>
              <a:rPr lang="en-US" dirty="0"/>
              <a:t>Συνεργασίες &amp; συνέργειες</a:t>
            </a:r>
          </a:p>
          <a:p>
            <a:pPr marL="342900" indent="-342900">
              <a:buFont typeface="Arial" panose="020B0604020202020204" pitchFamily="34" charset="0"/>
              <a:buChar char="•"/>
            </a:pPr>
            <a:r>
              <a:rPr lang="en-US" dirty="0"/>
              <a:t>Αναγνώριση &amp; υπέρβαση των εμποδίων</a:t>
            </a:r>
          </a:p>
          <a:p>
            <a:pPr marL="342900" indent="-342900">
              <a:buFont typeface="Arial" panose="020B0604020202020204" pitchFamily="34" charset="0"/>
              <a:buChar char="•"/>
            </a:pPr>
            <a:r>
              <a:rPr lang="en-US" dirty="0"/>
              <a:t>Βιωσιμότητα </a:t>
            </a:r>
          </a:p>
          <a:p>
            <a:pPr marL="342900" indent="-342900">
              <a:buFont typeface="Arial" panose="020B0604020202020204" pitchFamily="34" charset="0"/>
              <a:buChar char="•"/>
            </a:pPr>
            <a:endParaRPr lang="en-US" dirty="0"/>
          </a:p>
          <a:p>
            <a:r>
              <a:rPr lang="it-IT" dirty="0" err="1"/>
              <a:t>Τα στοιχεία αυτά </a:t>
            </a:r>
            <a:r>
              <a:rPr lang="it-IT" dirty="0"/>
              <a:t>είναι οι </a:t>
            </a:r>
            <a:r>
              <a:rPr lang="it-IT" dirty="0" err="1"/>
              <a:t>κύριες πτυχές που πρέπει να </a:t>
            </a:r>
            <a:r>
              <a:rPr lang="it-IT" dirty="0"/>
              <a:t>λάβετε υπόψη σας </a:t>
            </a:r>
            <a:r>
              <a:rPr lang="it-IT" dirty="0" err="1"/>
              <a:t>κατά το σχεδιασμό </a:t>
            </a:r>
            <a:r>
              <a:rPr lang="it-IT" dirty="0"/>
              <a:t>μιας </a:t>
            </a:r>
            <a:r>
              <a:rPr lang="it-IT" dirty="0" err="1"/>
              <a:t>καθηλωτικής </a:t>
            </a:r>
            <a:r>
              <a:rPr lang="it-IT" dirty="0"/>
              <a:t>ψηφιακής </a:t>
            </a:r>
            <a:r>
              <a:rPr lang="it-IT" dirty="0" err="1"/>
              <a:t>τουριστικής </a:t>
            </a:r>
            <a:r>
              <a:rPr lang="it-IT" dirty="0"/>
              <a:t>εμπειρίας. </a:t>
            </a:r>
            <a:endParaRPr lang="en-US" dirty="0"/>
          </a:p>
        </p:txBody>
      </p:sp>
      <p:pic>
        <p:nvPicPr>
          <p:cNvPr id="8" name="Segnaposto immagine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41FF7A6-4958-3F4D-AF45-529CC15909AD}"/>
              </a:ext>
            </a:extLst>
          </p:cNvPr>
          <p:cNvPicPr>
            <a:picLocks noGrp="1" noChangeAspect="1"/>
          </p:cNvPicPr>
          <p:nvPr>
            <p:ph type="pic" sz="quarter" idx="13"/>
          </p:nvPr>
        </p:nvPicPr>
        <p:blipFill>
          <a:blip r:embed="rId2" cstate="print">
            <a:extLst>
              <a:ext uri="{28A0092B-C50C-407E-A947-70E740481C1C}">
                <a14:useLocalDpi xmlns:a14="http://schemas.microsoft.com/office/drawing/2010/main" xmlns:mc="http://schemas.openxmlformats.org/markup-compatibility/2006" xmlns:p14="http://schemas.microsoft.com/office/powerpoint/2010/main" xmlns:a16="http://schemas.microsoft.com/office/drawing/2014/main" xmlns="" val="0"/>
              </a:ext>
            </a:extLst>
          </a:blip>
          <a:srcRect l="17790" r="17790"/>
          <a:stretch>
            <a:fillRect/>
          </a:stretch>
        </p:blipFill>
        <p:spPr/>
      </p:pic>
    </p:spTree>
    <p:extLst>
      <p:ext uri="{BB962C8B-B14F-4D97-AF65-F5344CB8AC3E}">
        <p14:creationId xmlns:p14="http://schemas.microsoft.com/office/powerpoint/2010/main" xmlns:mc="http://schemas.openxmlformats.org/markup-compatibility/2006" xmlns:a14="http://schemas.microsoft.com/office/drawing/2010/main" xmlns:a16="http://schemas.microsoft.com/office/drawing/2014/main" xmlns="" val="1246055367"/>
      </p:ext>
    </p:extLst>
  </p:cSld>
  <p:clrMapOvr>
    <a:masterClrMapping/>
  </p:clrMapOvr>
  <mc:AlternateContent xmlns:mc="http://schemas.openxmlformats.org/markup-compatibility/2006">
    <mc:Choice xmlns:p14="http://schemas.microsoft.com/office/powerpoint/2010/main" xmlns:a14="http://schemas.microsoft.com/office/drawing/2010/main" xmlns:a16="http://schemas.microsoft.com/office/drawing/2014/main" xmlns=""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696046D-D639-114F-B444-A09C0EC8F7C2}"/>
              </a:ext>
            </a:extLst>
          </p:cNvPr>
          <p:cNvSpPr>
            <a:spLocks noGrp="1"/>
          </p:cNvSpPr>
          <p:nvPr>
            <p:ph type="body" sz="quarter" idx="17"/>
          </p:nvPr>
        </p:nvSpPr>
        <p:spPr>
          <a:xfrm>
            <a:off x="6319915" y="1089516"/>
            <a:ext cx="5339108" cy="4678968"/>
          </a:xfrm>
        </p:spPr>
        <p:txBody>
          <a:bodyPr/>
          <a:lstStyle/>
          <a:p>
            <a:r>
              <a:rPr lang="it-IT" dirty="0" err="1"/>
              <a:t>Η συμπλήρωση </a:t>
            </a:r>
            <a:r>
              <a:rPr lang="it-IT" dirty="0"/>
              <a:t>του </a:t>
            </a:r>
            <a:r>
              <a:rPr lang="it-IT" dirty="0" err="1"/>
              <a:t>καμβά δεν απαιτεί </a:t>
            </a:r>
            <a:r>
              <a:rPr lang="it-IT" dirty="0"/>
              <a:t>μακροσκελείς </a:t>
            </a:r>
            <a:r>
              <a:rPr lang="it-IT" dirty="0" err="1"/>
              <a:t>περιγραφές</a:t>
            </a:r>
            <a:r>
              <a:rPr lang="it-IT" dirty="0"/>
              <a:t>, </a:t>
            </a:r>
            <a:r>
              <a:rPr lang="it-IT" dirty="0" err="1"/>
              <a:t>αλλά </a:t>
            </a:r>
            <a:r>
              <a:rPr lang="it-IT" dirty="0"/>
              <a:t>απαιτεί έναν </a:t>
            </a:r>
            <a:r>
              <a:rPr lang="it-IT" dirty="0" err="1"/>
              <a:t>προβληματισμό </a:t>
            </a:r>
            <a:r>
              <a:rPr lang="it-IT" dirty="0"/>
              <a:t>σχετικά με τα </a:t>
            </a:r>
            <a:r>
              <a:rPr lang="it-IT" dirty="0" err="1"/>
              <a:t>σημαντικά σημεία που πρέπει </a:t>
            </a:r>
            <a:r>
              <a:rPr lang="it-IT" dirty="0"/>
              <a:t>να ληφθούν </a:t>
            </a:r>
            <a:r>
              <a:rPr lang="it-IT" dirty="0" err="1"/>
              <a:t>υπόψη κατά την ανάπτυξη </a:t>
            </a:r>
            <a:r>
              <a:rPr lang="it-IT" dirty="0"/>
              <a:t>μιας </a:t>
            </a:r>
            <a:r>
              <a:rPr lang="it-IT" dirty="0" err="1"/>
              <a:t>ψηφιακής </a:t>
            </a:r>
            <a:r>
              <a:rPr lang="it-IT" dirty="0"/>
              <a:t>πολιτιστικής </a:t>
            </a:r>
            <a:r>
              <a:rPr lang="it-IT" dirty="0" err="1"/>
              <a:t>εμπειρίας</a:t>
            </a:r>
            <a:r>
              <a:rPr lang="it-IT" dirty="0"/>
              <a:t>. </a:t>
            </a:r>
            <a:r>
              <a:rPr lang="it-IT" dirty="0" err="1"/>
              <a:t>Είναι </a:t>
            </a:r>
            <a:r>
              <a:rPr lang="it-IT" dirty="0"/>
              <a:t>πιο </a:t>
            </a:r>
            <a:r>
              <a:rPr lang="it-IT" dirty="0" err="1"/>
              <a:t>αποτελεσματική όταν χρησιμοποιείται </a:t>
            </a:r>
            <a:r>
              <a:rPr lang="it-IT" dirty="0"/>
              <a:t>για </a:t>
            </a:r>
            <a:r>
              <a:rPr lang="it-IT" dirty="0" err="1"/>
              <a:t>καταιγισμό ιδεών </a:t>
            </a:r>
            <a:r>
              <a:rPr lang="it-IT" dirty="0"/>
              <a:t>και για </a:t>
            </a:r>
            <a:r>
              <a:rPr lang="it-IT" dirty="0" err="1"/>
              <a:t>την προώθηση της συζήτησης εντός </a:t>
            </a:r>
            <a:r>
              <a:rPr lang="it-IT" dirty="0"/>
              <a:t>της </a:t>
            </a:r>
            <a:r>
              <a:rPr lang="it-IT" dirty="0" err="1"/>
              <a:t>ομάδας εργασίας</a:t>
            </a:r>
            <a:r>
              <a:rPr lang="it-IT" dirty="0"/>
              <a:t>. </a:t>
            </a:r>
            <a:r>
              <a:rPr lang="it-IT" dirty="0" err="1"/>
              <a:t>Τέλος, </a:t>
            </a:r>
            <a:r>
              <a:rPr lang="it-IT" dirty="0"/>
              <a:t>μπορεί να είναι </a:t>
            </a:r>
            <a:r>
              <a:rPr lang="it-IT" dirty="0" err="1"/>
              <a:t>χρήσιμο </a:t>
            </a:r>
            <a:r>
              <a:rPr lang="it-IT" dirty="0"/>
              <a:t>για την </a:t>
            </a:r>
            <a:r>
              <a:rPr lang="it-IT" dirty="0" err="1"/>
              <a:t>οπτική παρουσίαση </a:t>
            </a:r>
            <a:r>
              <a:rPr lang="it-IT" dirty="0"/>
              <a:t>της ιδέας σε </a:t>
            </a:r>
            <a:r>
              <a:rPr lang="it-IT" dirty="0" err="1"/>
              <a:t>άλλους κατά τη φάση </a:t>
            </a:r>
            <a:r>
              <a:rPr lang="it-IT" dirty="0"/>
              <a:t>της </a:t>
            </a:r>
            <a:r>
              <a:rPr lang="it-IT" dirty="0" err="1"/>
              <a:t>ανάπτυξης</a:t>
            </a:r>
            <a:r>
              <a:rPr lang="it-IT" dirty="0"/>
              <a:t>. </a:t>
            </a:r>
          </a:p>
        </p:txBody>
      </p:sp>
      <p:sp>
        <p:nvSpPr>
          <p:cNvPr id="9" name="Text Placeholder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60AC401-CB1E-C64E-9577-34BEC80F4F6F}"/>
              </a:ext>
            </a:extLst>
          </p:cNvPr>
          <p:cNvSpPr>
            <a:spLocks noGrp="1"/>
          </p:cNvSpPr>
          <p:nvPr>
            <p:ph type="body" sz="quarter" idx="19"/>
          </p:nvPr>
        </p:nvSpPr>
        <p:spPr/>
        <p:txBody>
          <a:bodyPr/>
          <a:lstStyle/>
          <a:p>
            <a:r>
              <a:rPr lang="en-US" dirty="0"/>
              <a:t>ΜΑΘΕΤΕ ΠΕΡΙΣΣΟΤΕΡΑ</a:t>
            </a:r>
          </a:p>
        </p:txBody>
      </p:sp>
      <p:pic>
        <p:nvPicPr>
          <p:cNvPr id="5" name="Segnaposto immagine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9DFC135-D5B2-7648-8C4F-610206A42E2C}"/>
              </a:ext>
            </a:extLst>
          </p:cNvPr>
          <p:cNvPicPr>
            <a:picLocks noGrp="1" noChangeAspect="1"/>
          </p:cNvPicPr>
          <p:nvPr>
            <p:ph type="pic" sz="quarter" idx="12"/>
          </p:nvPr>
        </p:nvPicPr>
        <p:blipFill>
          <a:blip r:embed="rId2" cstate="print">
            <a:extLst>
              <a:ext uri="{28A0092B-C50C-407E-A947-70E740481C1C}">
                <a14:useLocalDpi xmlns:a14="http://schemas.microsoft.com/office/drawing/2010/main" xmlns:mc="http://schemas.openxmlformats.org/markup-compatibility/2006" xmlns:p14="http://schemas.microsoft.com/office/powerpoint/2010/main" xmlns:a16="http://schemas.microsoft.com/office/drawing/2014/main" xmlns="" val="0"/>
              </a:ext>
            </a:extLst>
          </a:blip>
          <a:srcRect t="6933" b="6933"/>
          <a:stretch>
            <a:fillRect/>
          </a:stretch>
        </p:blipFill>
        <p:spPr/>
      </p:pic>
    </p:spTree>
    <p:extLst>
      <p:ext uri="{BB962C8B-B14F-4D97-AF65-F5344CB8AC3E}">
        <p14:creationId xmlns:p14="http://schemas.microsoft.com/office/powerpoint/2010/main" xmlns:mc="http://schemas.openxmlformats.org/markup-compatibility/2006" xmlns:a14="http://schemas.microsoft.com/office/drawing/2010/main" xmlns:a16="http://schemas.microsoft.com/office/drawing/2014/main" xmlns="" val="1601924663"/>
      </p:ext>
    </p:extLst>
  </p:cSld>
  <p:clrMapOvr>
    <a:masterClrMapping/>
  </p:clrMapOvr>
  <mc:AlternateContent xmlns:mc="http://schemas.openxmlformats.org/markup-compatibility/2006">
    <mc:Choice xmlns:p14="http://schemas.microsoft.com/office/powerpoint/2010/main" xmlns:a14="http://schemas.microsoft.com/office/drawing/2010/main" xmlns:a16="http://schemas.microsoft.com/office/drawing/2014/main" xmlns=""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651634" y="1"/>
            <a:ext cx="4888733" cy="681758"/>
          </a:xfrm>
          <a:prstGeom prst="rect">
            <a:avLst/>
          </a:prstGeom>
          <a:solidFill>
            <a:srgbClr val="E43794"/>
          </a:solidFill>
          <a:ln>
            <a:noFill/>
          </a:ln>
        </p:spPr>
        <p:txBody>
          <a:bodyPr vert="horz" wrap="square" lIns="91440" tIns="45719" rIns="91440" bIns="45719" numCol="1" rtlCol="0" anchor="t" anchorCtr="0" compatLnSpc="1">
            <a:prstTxWarp prst="textNoShape">
              <a:avLst/>
            </a:prstTxWarp>
          </a:bodyPr>
          <a:lstStyle/>
          <a:p>
            <a:pPr algn="ctr"/>
            <a:endParaRPr lang="fr-CA" sz="2400" b="1" dirty="0"/>
          </a:p>
        </p:txBody>
      </p:sp>
      <p:sp>
        <p:nvSpPr>
          <p:cNvPr id="57" name="Rectangle 54">
            <a:extLst>
              <a:ext uri="{FF2B5EF4-FFF2-40B4-BE49-F238E27FC236}">
                <a16:creationId xmlns:a16="http://schemas.microsoft.com/office/drawing/2014/main" xmlns:mc="http://schemas.openxmlformats.org/markup-compatibility/2006" xmlns:p14="http://schemas.microsoft.com/office/powerpoint/2010/main" xmlns="" id="{503D9440-F21F-AD44-BD95-CD1CCDADB164}"/>
              </a:ext>
            </a:extLst>
          </p:cNvPr>
          <p:cNvSpPr/>
          <p:nvPr/>
        </p:nvSpPr>
        <p:spPr>
          <a:xfrm>
            <a:off x="251156" y="985653"/>
            <a:ext cx="3863022" cy="1864425"/>
          </a:xfrm>
          <a:prstGeom prst="rect">
            <a:avLst/>
          </a:prstGeom>
          <a:noFill/>
          <a:ln>
            <a:solidFill>
              <a:srgbClr val="E43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b="1"/>
          </a:p>
        </p:txBody>
      </p:sp>
      <p:sp>
        <p:nvSpPr>
          <p:cNvPr id="58" name="Rectangle 54">
            <a:extLst>
              <a:ext uri="{FF2B5EF4-FFF2-40B4-BE49-F238E27FC236}">
                <a16:creationId xmlns:a16="http://schemas.microsoft.com/office/drawing/2014/main" xmlns:mc="http://schemas.openxmlformats.org/markup-compatibility/2006" xmlns:p14="http://schemas.microsoft.com/office/powerpoint/2010/main" xmlns="" id="{38B822B4-4A1A-A040-9F30-D885F8385E5F}"/>
              </a:ext>
            </a:extLst>
          </p:cNvPr>
          <p:cNvSpPr/>
          <p:nvPr/>
        </p:nvSpPr>
        <p:spPr>
          <a:xfrm>
            <a:off x="4114178" y="985653"/>
            <a:ext cx="3788852" cy="1864425"/>
          </a:xfrm>
          <a:prstGeom prst="rect">
            <a:avLst/>
          </a:prstGeom>
          <a:noFill/>
          <a:ln>
            <a:solidFill>
              <a:srgbClr val="E43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b="1"/>
          </a:p>
        </p:txBody>
      </p:sp>
      <p:sp>
        <p:nvSpPr>
          <p:cNvPr id="59" name="Rectangle 54">
            <a:extLst>
              <a:ext uri="{FF2B5EF4-FFF2-40B4-BE49-F238E27FC236}">
                <a16:creationId xmlns:a16="http://schemas.microsoft.com/office/drawing/2014/main" xmlns:mc="http://schemas.openxmlformats.org/markup-compatibility/2006" xmlns:p14="http://schemas.microsoft.com/office/powerpoint/2010/main" xmlns="" id="{A3F14CBE-D092-9A42-BB78-BA2A2D8F9361}"/>
              </a:ext>
            </a:extLst>
          </p:cNvPr>
          <p:cNvSpPr/>
          <p:nvPr/>
        </p:nvSpPr>
        <p:spPr>
          <a:xfrm>
            <a:off x="7903030" y="985653"/>
            <a:ext cx="4018567" cy="1864425"/>
          </a:xfrm>
          <a:prstGeom prst="rect">
            <a:avLst/>
          </a:prstGeom>
          <a:noFill/>
          <a:ln>
            <a:solidFill>
              <a:srgbClr val="E43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b="1"/>
          </a:p>
        </p:txBody>
      </p:sp>
      <p:sp>
        <p:nvSpPr>
          <p:cNvPr id="60" name="Rectangle 54">
            <a:extLst>
              <a:ext uri="{FF2B5EF4-FFF2-40B4-BE49-F238E27FC236}">
                <a16:creationId xmlns:a16="http://schemas.microsoft.com/office/drawing/2014/main" xmlns:mc="http://schemas.openxmlformats.org/markup-compatibility/2006" xmlns:p14="http://schemas.microsoft.com/office/powerpoint/2010/main" xmlns="" id="{AA6D6286-88C5-B943-A45C-FFAF3DDBD934}"/>
              </a:ext>
            </a:extLst>
          </p:cNvPr>
          <p:cNvSpPr/>
          <p:nvPr/>
        </p:nvSpPr>
        <p:spPr>
          <a:xfrm>
            <a:off x="251156" y="2850078"/>
            <a:ext cx="3863022" cy="1864425"/>
          </a:xfrm>
          <a:prstGeom prst="rect">
            <a:avLst/>
          </a:prstGeom>
          <a:noFill/>
          <a:ln>
            <a:solidFill>
              <a:srgbClr val="E43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b="1"/>
          </a:p>
        </p:txBody>
      </p:sp>
      <p:sp>
        <p:nvSpPr>
          <p:cNvPr id="61" name="Rectangle 54">
            <a:extLst>
              <a:ext uri="{FF2B5EF4-FFF2-40B4-BE49-F238E27FC236}">
                <a16:creationId xmlns:a16="http://schemas.microsoft.com/office/drawing/2014/main" xmlns:mc="http://schemas.openxmlformats.org/markup-compatibility/2006" xmlns:p14="http://schemas.microsoft.com/office/powerpoint/2010/main" xmlns="" id="{1731F023-0E72-1741-87C5-F08147B2CD02}"/>
              </a:ext>
            </a:extLst>
          </p:cNvPr>
          <p:cNvSpPr/>
          <p:nvPr/>
        </p:nvSpPr>
        <p:spPr>
          <a:xfrm>
            <a:off x="4114178" y="2850078"/>
            <a:ext cx="3788852" cy="1864425"/>
          </a:xfrm>
          <a:prstGeom prst="rect">
            <a:avLst/>
          </a:prstGeom>
          <a:solidFill>
            <a:srgbClr val="E43794"/>
          </a:solidFill>
          <a:ln>
            <a:solidFill>
              <a:srgbClr val="E43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b="1"/>
          </a:p>
        </p:txBody>
      </p:sp>
      <p:sp>
        <p:nvSpPr>
          <p:cNvPr id="62" name="Rectangle 54">
            <a:extLst>
              <a:ext uri="{FF2B5EF4-FFF2-40B4-BE49-F238E27FC236}">
                <a16:creationId xmlns:a16="http://schemas.microsoft.com/office/drawing/2014/main" xmlns:mc="http://schemas.openxmlformats.org/markup-compatibility/2006" xmlns:p14="http://schemas.microsoft.com/office/powerpoint/2010/main" xmlns="" id="{B57BBD23-5553-3644-A0D3-76EC020CD93D}"/>
              </a:ext>
            </a:extLst>
          </p:cNvPr>
          <p:cNvSpPr/>
          <p:nvPr/>
        </p:nvSpPr>
        <p:spPr>
          <a:xfrm>
            <a:off x="7903030" y="2850078"/>
            <a:ext cx="4018567" cy="1864425"/>
          </a:xfrm>
          <a:prstGeom prst="rect">
            <a:avLst/>
          </a:prstGeom>
          <a:noFill/>
          <a:ln>
            <a:solidFill>
              <a:srgbClr val="E43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b="1"/>
          </a:p>
        </p:txBody>
      </p:sp>
      <p:sp>
        <p:nvSpPr>
          <p:cNvPr id="66" name="Rectangle 54">
            <a:extLst>
              <a:ext uri="{FF2B5EF4-FFF2-40B4-BE49-F238E27FC236}">
                <a16:creationId xmlns:a16="http://schemas.microsoft.com/office/drawing/2014/main" xmlns:mc="http://schemas.openxmlformats.org/markup-compatibility/2006" xmlns:p14="http://schemas.microsoft.com/office/powerpoint/2010/main" xmlns="" id="{CC9164DC-AF95-114B-B033-CCEFBB0A5DFA}"/>
              </a:ext>
            </a:extLst>
          </p:cNvPr>
          <p:cNvSpPr/>
          <p:nvPr/>
        </p:nvSpPr>
        <p:spPr>
          <a:xfrm>
            <a:off x="251156" y="4714503"/>
            <a:ext cx="3863022" cy="1864425"/>
          </a:xfrm>
          <a:prstGeom prst="rect">
            <a:avLst/>
          </a:prstGeom>
          <a:noFill/>
          <a:ln>
            <a:solidFill>
              <a:srgbClr val="E43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b="1"/>
          </a:p>
        </p:txBody>
      </p:sp>
      <p:sp>
        <p:nvSpPr>
          <p:cNvPr id="67" name="Rectangle 54">
            <a:extLst>
              <a:ext uri="{FF2B5EF4-FFF2-40B4-BE49-F238E27FC236}">
                <a16:creationId xmlns:a16="http://schemas.microsoft.com/office/drawing/2014/main" xmlns:mc="http://schemas.openxmlformats.org/markup-compatibility/2006" xmlns:p14="http://schemas.microsoft.com/office/powerpoint/2010/main" xmlns="" id="{2B7BC80C-94FB-BC4A-B639-5208C0983F41}"/>
              </a:ext>
            </a:extLst>
          </p:cNvPr>
          <p:cNvSpPr/>
          <p:nvPr/>
        </p:nvSpPr>
        <p:spPr>
          <a:xfrm>
            <a:off x="4114178" y="4714503"/>
            <a:ext cx="3788852" cy="1864425"/>
          </a:xfrm>
          <a:prstGeom prst="rect">
            <a:avLst/>
          </a:prstGeom>
          <a:noFill/>
          <a:ln>
            <a:solidFill>
              <a:srgbClr val="E43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b="1"/>
          </a:p>
        </p:txBody>
      </p:sp>
      <p:sp>
        <p:nvSpPr>
          <p:cNvPr id="68" name="Rectangle 54">
            <a:extLst>
              <a:ext uri="{FF2B5EF4-FFF2-40B4-BE49-F238E27FC236}">
                <a16:creationId xmlns:a16="http://schemas.microsoft.com/office/drawing/2014/main" xmlns:mc="http://schemas.openxmlformats.org/markup-compatibility/2006" xmlns:p14="http://schemas.microsoft.com/office/powerpoint/2010/main" xmlns="" id="{18220567-F299-A44A-8DC2-35B260D73D15}"/>
              </a:ext>
            </a:extLst>
          </p:cNvPr>
          <p:cNvSpPr/>
          <p:nvPr/>
        </p:nvSpPr>
        <p:spPr>
          <a:xfrm>
            <a:off x="7903030" y="4714503"/>
            <a:ext cx="4018567" cy="1864425"/>
          </a:xfrm>
          <a:prstGeom prst="rect">
            <a:avLst/>
          </a:prstGeom>
          <a:noFill/>
          <a:ln>
            <a:solidFill>
              <a:srgbClr val="E43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b="1"/>
          </a:p>
        </p:txBody>
      </p:sp>
      <p:sp>
        <p:nvSpPr>
          <p:cNvPr id="70" name="Google Shape;579;p52">
            <a:extLst>
              <a:ext uri="{FF2B5EF4-FFF2-40B4-BE49-F238E27FC236}">
                <a16:creationId xmlns:a16="http://schemas.microsoft.com/office/drawing/2014/main" xmlns:mc="http://schemas.openxmlformats.org/markup-compatibility/2006" xmlns:p14="http://schemas.microsoft.com/office/powerpoint/2010/main" xmlns="" id="{F991DD4C-0C42-464A-9AF9-6A3FA76E7126}"/>
              </a:ext>
            </a:extLst>
          </p:cNvPr>
          <p:cNvSpPr txBox="1"/>
          <p:nvPr/>
        </p:nvSpPr>
        <p:spPr>
          <a:xfrm>
            <a:off x="256357" y="985653"/>
            <a:ext cx="3574378" cy="390301"/>
          </a:xfrm>
          <a:prstGeom prst="rect">
            <a:avLst/>
          </a:prstGeom>
          <a:noFill/>
          <a:ln>
            <a:noFill/>
          </a:ln>
        </p:spPr>
        <p:txBody>
          <a:bodyPr spcFirstLastPara="1" wrap="square" lIns="91425" tIns="45700" rIns="91425" bIns="45700" anchor="t" anchorCtr="0">
            <a:noAutofit/>
          </a:bodyPr>
          <a:lstStyle/>
          <a:p>
            <a:r>
              <a:rPr lang="en-US" sz="2000" b="1" dirty="0">
                <a:solidFill>
                  <a:srgbClr val="E43794"/>
                </a:solidFill>
                <a:latin typeface="Avenir"/>
                <a:ea typeface="Avenir"/>
                <a:cs typeface="Avenir"/>
                <a:sym typeface="Avenir"/>
              </a:rPr>
              <a:t>Κοινό-στόχος</a:t>
            </a:r>
            <a:endParaRPr sz="2000" b="1" dirty="0">
              <a:solidFill>
                <a:srgbClr val="E43794"/>
              </a:solidFill>
              <a:latin typeface="Avenir"/>
              <a:ea typeface="Avenir"/>
              <a:cs typeface="Avenir"/>
              <a:sym typeface="Avenir"/>
            </a:endParaRPr>
          </a:p>
        </p:txBody>
      </p:sp>
      <p:sp>
        <p:nvSpPr>
          <p:cNvPr id="71" name="Google Shape;579;p52">
            <a:extLst>
              <a:ext uri="{FF2B5EF4-FFF2-40B4-BE49-F238E27FC236}">
                <a16:creationId xmlns:a16="http://schemas.microsoft.com/office/drawing/2014/main" xmlns:mc="http://schemas.openxmlformats.org/markup-compatibility/2006" xmlns:p14="http://schemas.microsoft.com/office/powerpoint/2010/main" xmlns="" id="{3F0CD85B-6FE4-E94E-8215-FC3950880DBE}"/>
              </a:ext>
            </a:extLst>
          </p:cNvPr>
          <p:cNvSpPr txBox="1"/>
          <p:nvPr/>
        </p:nvSpPr>
        <p:spPr>
          <a:xfrm>
            <a:off x="7890499" y="2854546"/>
            <a:ext cx="3616691" cy="390301"/>
          </a:xfrm>
          <a:prstGeom prst="rect">
            <a:avLst/>
          </a:prstGeom>
          <a:noFill/>
          <a:ln>
            <a:noFill/>
          </a:ln>
        </p:spPr>
        <p:txBody>
          <a:bodyPr spcFirstLastPara="1" wrap="square" lIns="91425" tIns="45700" rIns="91425" bIns="45700" anchor="t" anchorCtr="0">
            <a:noAutofit/>
          </a:bodyPr>
          <a:lstStyle/>
          <a:p>
            <a:r>
              <a:rPr lang="en-US" sz="2000" b="1" dirty="0">
                <a:solidFill>
                  <a:srgbClr val="E43794"/>
                </a:solidFill>
                <a:latin typeface="Avenir"/>
                <a:ea typeface="Avenir"/>
                <a:cs typeface="Avenir"/>
                <a:sym typeface="Avenir"/>
              </a:rPr>
              <a:t>Εκτεταμένη εμπειρία</a:t>
            </a:r>
            <a:endParaRPr sz="2000" b="1" dirty="0">
              <a:solidFill>
                <a:srgbClr val="E43794"/>
              </a:solidFill>
              <a:latin typeface="Avenir"/>
              <a:ea typeface="Avenir"/>
              <a:cs typeface="Avenir"/>
              <a:sym typeface="Avenir"/>
            </a:endParaRPr>
          </a:p>
        </p:txBody>
      </p:sp>
      <p:sp>
        <p:nvSpPr>
          <p:cNvPr id="72" name="Google Shape;579;p52">
            <a:extLst>
              <a:ext uri="{FF2B5EF4-FFF2-40B4-BE49-F238E27FC236}">
                <a16:creationId xmlns:a16="http://schemas.microsoft.com/office/drawing/2014/main" xmlns:mc="http://schemas.openxmlformats.org/markup-compatibility/2006" xmlns:p14="http://schemas.microsoft.com/office/powerpoint/2010/main" xmlns="" id="{422AD96A-F9A3-BB47-86C3-F7B96C431BCE}"/>
              </a:ext>
            </a:extLst>
          </p:cNvPr>
          <p:cNvSpPr txBox="1"/>
          <p:nvPr/>
        </p:nvSpPr>
        <p:spPr>
          <a:xfrm>
            <a:off x="4123529" y="991233"/>
            <a:ext cx="2940462" cy="390301"/>
          </a:xfrm>
          <a:prstGeom prst="rect">
            <a:avLst/>
          </a:prstGeom>
          <a:noFill/>
          <a:ln>
            <a:noFill/>
          </a:ln>
        </p:spPr>
        <p:txBody>
          <a:bodyPr spcFirstLastPara="1" wrap="square" lIns="91425" tIns="45700" rIns="91425" bIns="45700" anchor="t" anchorCtr="0">
            <a:noAutofit/>
          </a:bodyPr>
          <a:lstStyle/>
          <a:p>
            <a:r>
              <a:rPr lang="en-US" sz="2000" b="1" dirty="0">
                <a:solidFill>
                  <a:srgbClr val="E43794"/>
                </a:solidFill>
                <a:latin typeface="Avenir"/>
                <a:ea typeface="Avenir"/>
                <a:cs typeface="Avenir"/>
                <a:sym typeface="Avenir"/>
              </a:rPr>
              <a:t>Πολιτιστική κληρονομιά</a:t>
            </a:r>
            <a:endParaRPr sz="2000" b="1" dirty="0">
              <a:solidFill>
                <a:srgbClr val="E43794"/>
              </a:solidFill>
              <a:latin typeface="Avenir"/>
              <a:ea typeface="Avenir"/>
              <a:cs typeface="Avenir"/>
              <a:sym typeface="Avenir"/>
            </a:endParaRPr>
          </a:p>
        </p:txBody>
      </p:sp>
      <p:sp>
        <p:nvSpPr>
          <p:cNvPr id="73" name="Google Shape;579;p52">
            <a:extLst>
              <a:ext uri="{FF2B5EF4-FFF2-40B4-BE49-F238E27FC236}">
                <a16:creationId xmlns:a16="http://schemas.microsoft.com/office/drawing/2014/main" xmlns:mc="http://schemas.openxmlformats.org/markup-compatibility/2006" xmlns:p14="http://schemas.microsoft.com/office/powerpoint/2010/main" xmlns="" id="{0304F86C-EDFE-3A43-BAC6-CB5B9D60C715}"/>
              </a:ext>
            </a:extLst>
          </p:cNvPr>
          <p:cNvSpPr txBox="1"/>
          <p:nvPr/>
        </p:nvSpPr>
        <p:spPr>
          <a:xfrm>
            <a:off x="264588" y="2850078"/>
            <a:ext cx="1527636" cy="390301"/>
          </a:xfrm>
          <a:prstGeom prst="rect">
            <a:avLst/>
          </a:prstGeom>
          <a:noFill/>
          <a:ln>
            <a:noFill/>
          </a:ln>
        </p:spPr>
        <p:txBody>
          <a:bodyPr spcFirstLastPara="1" wrap="square" lIns="91425" tIns="45700" rIns="91425" bIns="45700" anchor="t" anchorCtr="0">
            <a:noAutofit/>
          </a:bodyPr>
          <a:lstStyle/>
          <a:p>
            <a:r>
              <a:rPr lang="en-US" sz="2000" b="1" dirty="0">
                <a:solidFill>
                  <a:srgbClr val="E43794"/>
                </a:solidFill>
                <a:latin typeface="Avenir"/>
                <a:ea typeface="Avenir"/>
                <a:cs typeface="Avenir"/>
                <a:sym typeface="Avenir"/>
              </a:rPr>
              <a:t>Δεδομένα</a:t>
            </a:r>
            <a:endParaRPr sz="2000" b="1" dirty="0">
              <a:solidFill>
                <a:srgbClr val="E43794"/>
              </a:solidFill>
              <a:latin typeface="Avenir"/>
              <a:ea typeface="Avenir"/>
              <a:cs typeface="Avenir"/>
              <a:sym typeface="Avenir"/>
            </a:endParaRPr>
          </a:p>
        </p:txBody>
      </p:sp>
      <p:sp>
        <p:nvSpPr>
          <p:cNvPr id="74" name="Google Shape;579;p52">
            <a:extLst>
              <a:ext uri="{FF2B5EF4-FFF2-40B4-BE49-F238E27FC236}">
                <a16:creationId xmlns:a16="http://schemas.microsoft.com/office/drawing/2014/main" xmlns:mc="http://schemas.openxmlformats.org/markup-compatibility/2006" xmlns:p14="http://schemas.microsoft.com/office/powerpoint/2010/main" xmlns="" id="{E7EF4C12-B86F-3341-8310-ADF9F5C6D6EF}"/>
              </a:ext>
            </a:extLst>
          </p:cNvPr>
          <p:cNvSpPr txBox="1"/>
          <p:nvPr/>
        </p:nvSpPr>
        <p:spPr>
          <a:xfrm>
            <a:off x="7893298" y="4702942"/>
            <a:ext cx="3326390" cy="390301"/>
          </a:xfrm>
          <a:prstGeom prst="rect">
            <a:avLst/>
          </a:prstGeom>
          <a:noFill/>
          <a:ln>
            <a:noFill/>
          </a:ln>
        </p:spPr>
        <p:txBody>
          <a:bodyPr spcFirstLastPara="1" wrap="square" lIns="91425" tIns="45700" rIns="91425" bIns="45700" anchor="t" anchorCtr="0">
            <a:noAutofit/>
          </a:bodyPr>
          <a:lstStyle/>
          <a:p>
            <a:r>
              <a:rPr lang="en-US" sz="2000" b="1" dirty="0">
                <a:solidFill>
                  <a:srgbClr val="E43794"/>
                </a:solidFill>
                <a:latin typeface="Avenir"/>
                <a:ea typeface="Avenir"/>
                <a:cs typeface="Avenir"/>
                <a:sym typeface="Avenir"/>
              </a:rPr>
              <a:t>Μείγμα μέσων ενημέρωσης</a:t>
            </a:r>
            <a:endParaRPr sz="2000" b="1" dirty="0">
              <a:solidFill>
                <a:srgbClr val="E43794"/>
              </a:solidFill>
              <a:latin typeface="Avenir"/>
              <a:ea typeface="Avenir"/>
              <a:cs typeface="Avenir"/>
              <a:sym typeface="Avenir"/>
            </a:endParaRPr>
          </a:p>
        </p:txBody>
      </p:sp>
      <p:sp>
        <p:nvSpPr>
          <p:cNvPr id="75" name="Google Shape;579;p52">
            <a:extLst>
              <a:ext uri="{FF2B5EF4-FFF2-40B4-BE49-F238E27FC236}">
                <a16:creationId xmlns:a16="http://schemas.microsoft.com/office/drawing/2014/main" xmlns:mc="http://schemas.openxmlformats.org/markup-compatibility/2006" xmlns:p14="http://schemas.microsoft.com/office/powerpoint/2010/main" xmlns="" id="{3130D9CF-C1CF-C94E-82CA-24E94A8CF722}"/>
              </a:ext>
            </a:extLst>
          </p:cNvPr>
          <p:cNvSpPr txBox="1"/>
          <p:nvPr/>
        </p:nvSpPr>
        <p:spPr>
          <a:xfrm>
            <a:off x="239633" y="4716637"/>
            <a:ext cx="2303813" cy="390301"/>
          </a:xfrm>
          <a:prstGeom prst="rect">
            <a:avLst/>
          </a:prstGeom>
          <a:noFill/>
          <a:ln>
            <a:noFill/>
          </a:ln>
        </p:spPr>
        <p:txBody>
          <a:bodyPr spcFirstLastPara="1" wrap="square" lIns="91425" tIns="45700" rIns="91425" bIns="45700" anchor="t" anchorCtr="0">
            <a:noAutofit/>
          </a:bodyPr>
          <a:lstStyle/>
          <a:p>
            <a:r>
              <a:rPr lang="en-US" sz="2000" b="1" dirty="0">
                <a:solidFill>
                  <a:srgbClr val="E43794"/>
                </a:solidFill>
                <a:latin typeface="Avenir"/>
                <a:ea typeface="Avenir"/>
                <a:cs typeface="Avenir"/>
                <a:sym typeface="Avenir"/>
              </a:rPr>
              <a:t>Βιωσιμότητα</a:t>
            </a:r>
            <a:endParaRPr sz="2000" b="1" dirty="0">
              <a:solidFill>
                <a:srgbClr val="E43794"/>
              </a:solidFill>
              <a:latin typeface="Avenir"/>
              <a:ea typeface="Avenir"/>
              <a:cs typeface="Avenir"/>
              <a:sym typeface="Avenir"/>
            </a:endParaRPr>
          </a:p>
        </p:txBody>
      </p:sp>
      <p:sp>
        <p:nvSpPr>
          <p:cNvPr id="77" name="Google Shape;579;p52">
            <a:extLst>
              <a:ext uri="{FF2B5EF4-FFF2-40B4-BE49-F238E27FC236}">
                <a16:creationId xmlns:a16="http://schemas.microsoft.com/office/drawing/2014/main" xmlns:mc="http://schemas.openxmlformats.org/markup-compatibility/2006" xmlns:p14="http://schemas.microsoft.com/office/powerpoint/2010/main" xmlns="" id="{94B56BAD-A94A-5B4D-9DEE-D34B07B75EDA}"/>
              </a:ext>
            </a:extLst>
          </p:cNvPr>
          <p:cNvSpPr txBox="1"/>
          <p:nvPr/>
        </p:nvSpPr>
        <p:spPr>
          <a:xfrm>
            <a:off x="4123528" y="4747338"/>
            <a:ext cx="3722735" cy="390301"/>
          </a:xfrm>
          <a:prstGeom prst="rect">
            <a:avLst/>
          </a:prstGeom>
          <a:noFill/>
          <a:ln>
            <a:noFill/>
          </a:ln>
        </p:spPr>
        <p:txBody>
          <a:bodyPr spcFirstLastPara="1" wrap="square" lIns="91425" tIns="45700" rIns="91425" bIns="45700" anchor="t" anchorCtr="0">
            <a:noAutofit/>
          </a:bodyPr>
          <a:lstStyle/>
          <a:p>
            <a:r>
              <a:rPr lang="en-US" sz="2000" b="1" dirty="0">
                <a:solidFill>
                  <a:srgbClr val="E43794"/>
                </a:solidFill>
                <a:latin typeface="Avenir"/>
                <a:ea typeface="Avenir"/>
                <a:cs typeface="Avenir"/>
                <a:sym typeface="Avenir"/>
              </a:rPr>
              <a:t>Συνεργασίες &amp; συνέργειες</a:t>
            </a:r>
            <a:endParaRPr sz="2000" b="1" dirty="0">
              <a:solidFill>
                <a:srgbClr val="E43794"/>
              </a:solidFill>
              <a:latin typeface="Avenir"/>
              <a:ea typeface="Avenir"/>
              <a:cs typeface="Avenir"/>
              <a:sym typeface="Avenir"/>
            </a:endParaRPr>
          </a:p>
        </p:txBody>
      </p:sp>
      <p:sp>
        <p:nvSpPr>
          <p:cNvPr id="78" name="Google Shape;579;p52">
            <a:extLst>
              <a:ext uri="{FF2B5EF4-FFF2-40B4-BE49-F238E27FC236}">
                <a16:creationId xmlns:a16="http://schemas.microsoft.com/office/drawing/2014/main" xmlns:mc="http://schemas.openxmlformats.org/markup-compatibility/2006" xmlns:p14="http://schemas.microsoft.com/office/powerpoint/2010/main" xmlns="" id="{FDF1F777-29AD-D048-AEB7-F2211B109C73}"/>
              </a:ext>
            </a:extLst>
          </p:cNvPr>
          <p:cNvSpPr txBox="1"/>
          <p:nvPr/>
        </p:nvSpPr>
        <p:spPr>
          <a:xfrm>
            <a:off x="7913275" y="985465"/>
            <a:ext cx="3722735" cy="390301"/>
          </a:xfrm>
          <a:prstGeom prst="rect">
            <a:avLst/>
          </a:prstGeom>
          <a:noFill/>
          <a:ln>
            <a:noFill/>
          </a:ln>
        </p:spPr>
        <p:txBody>
          <a:bodyPr spcFirstLastPara="1" wrap="square" lIns="91425" tIns="45700" rIns="91425" bIns="45700" anchor="t" anchorCtr="0">
            <a:noAutofit/>
          </a:bodyPr>
          <a:lstStyle/>
          <a:p>
            <a:r>
              <a:rPr lang="en-US" sz="2000" b="1" dirty="0">
                <a:solidFill>
                  <a:srgbClr val="E43794"/>
                </a:solidFill>
                <a:latin typeface="Avenir"/>
                <a:ea typeface="Avenir"/>
                <a:cs typeface="Avenir"/>
                <a:sym typeface="Avenir"/>
              </a:rPr>
              <a:t>Υφιστάμενα εμπόδια</a:t>
            </a:r>
            <a:endParaRPr sz="2000" b="1" dirty="0">
              <a:solidFill>
                <a:srgbClr val="E43794"/>
              </a:solidFill>
              <a:latin typeface="Avenir"/>
              <a:ea typeface="Avenir"/>
              <a:cs typeface="Avenir"/>
              <a:sym typeface="Avenir"/>
            </a:endParaRPr>
          </a:p>
        </p:txBody>
      </p:sp>
      <p:sp>
        <p:nvSpPr>
          <p:cNvPr id="79" name="Google Shape;579;p52">
            <a:extLst>
              <a:ext uri="{FF2B5EF4-FFF2-40B4-BE49-F238E27FC236}">
                <a16:creationId xmlns:a16="http://schemas.microsoft.com/office/drawing/2014/main" xmlns:mc="http://schemas.openxmlformats.org/markup-compatibility/2006" xmlns:p14="http://schemas.microsoft.com/office/powerpoint/2010/main" xmlns="" id="{5AEC5E13-392E-B645-934C-DA5C5923B0B9}"/>
              </a:ext>
            </a:extLst>
          </p:cNvPr>
          <p:cNvSpPr txBox="1"/>
          <p:nvPr/>
        </p:nvSpPr>
        <p:spPr>
          <a:xfrm>
            <a:off x="246726" y="1368635"/>
            <a:ext cx="3710067" cy="1198872"/>
          </a:xfrm>
          <a:prstGeom prst="rect">
            <a:avLst/>
          </a:prstGeom>
          <a:noFill/>
          <a:ln>
            <a:noFill/>
          </a:ln>
        </p:spPr>
        <p:txBody>
          <a:bodyPr spcFirstLastPara="1" wrap="square" lIns="91425" tIns="45700" rIns="91425" bIns="45700" anchor="t" anchorCtr="0">
            <a:noAutofit/>
          </a:bodyPr>
          <a:lstStyle/>
          <a:p>
            <a:pPr marL="171468" indent="-171468">
              <a:lnSpc>
                <a:spcPct val="114000"/>
              </a:lnSpc>
              <a:buFont typeface="Arial" panose="020B0604020202020204" pitchFamily="34" charset="0"/>
              <a:buChar char="•"/>
            </a:pPr>
            <a:r>
              <a:rPr lang="en-US" sz="1400" b="1" dirty="0">
                <a:solidFill>
                  <a:schemeClr val="tx1">
                    <a:lumMod val="50000"/>
                    <a:lumOff val="50000"/>
                  </a:schemeClr>
                </a:solidFill>
                <a:latin typeface="Avenir"/>
                <a:ea typeface="Avenir"/>
                <a:cs typeface="Avenir"/>
                <a:sym typeface="Avenir"/>
              </a:rPr>
              <a:t>Δημογραφικά στοιχεία</a:t>
            </a:r>
          </a:p>
          <a:p>
            <a:pPr marL="171468" indent="-171468">
              <a:lnSpc>
                <a:spcPct val="114000"/>
              </a:lnSpc>
              <a:buFont typeface="Arial" panose="020B0604020202020204" pitchFamily="34" charset="0"/>
              <a:buChar char="•"/>
            </a:pPr>
            <a:r>
              <a:rPr lang="el-GR" sz="1400" b="1" dirty="0" smtClean="0">
                <a:solidFill>
                  <a:schemeClr val="tx1">
                    <a:lumMod val="50000"/>
                    <a:lumOff val="50000"/>
                  </a:schemeClr>
                </a:solidFill>
                <a:latin typeface="Avenir"/>
                <a:ea typeface="Avenir"/>
                <a:cs typeface="Avenir"/>
                <a:sym typeface="Avenir"/>
              </a:rPr>
              <a:t>Ανάγκες </a:t>
            </a:r>
            <a:endParaRPr lang="en-US" sz="1400" b="1" dirty="0">
              <a:solidFill>
                <a:schemeClr val="tx1">
                  <a:lumMod val="50000"/>
                  <a:lumOff val="50000"/>
                </a:schemeClr>
              </a:solidFill>
              <a:latin typeface="Avenir"/>
              <a:ea typeface="Avenir"/>
              <a:cs typeface="Avenir"/>
              <a:sym typeface="Avenir"/>
            </a:endParaRPr>
          </a:p>
          <a:p>
            <a:pPr marL="171468" indent="-171468">
              <a:lnSpc>
                <a:spcPct val="114000"/>
              </a:lnSpc>
              <a:buFont typeface="Arial" panose="020B0604020202020204" pitchFamily="34" charset="0"/>
              <a:buChar char="•"/>
            </a:pPr>
            <a:r>
              <a:rPr lang="en-US" sz="1400" b="1" dirty="0">
                <a:solidFill>
                  <a:schemeClr val="tx1">
                    <a:lumMod val="50000"/>
                    <a:lumOff val="50000"/>
                  </a:schemeClr>
                </a:solidFill>
                <a:latin typeface="Avenir"/>
                <a:ea typeface="Avenir"/>
                <a:cs typeface="Avenir"/>
                <a:sym typeface="Avenir"/>
              </a:rPr>
              <a:t>Ταξιδιωτικό κίνητρο</a:t>
            </a:r>
          </a:p>
          <a:p>
            <a:pPr marL="171468" indent="-171468">
              <a:lnSpc>
                <a:spcPct val="114000"/>
              </a:lnSpc>
              <a:buFont typeface="Arial" panose="020B0604020202020204" pitchFamily="34" charset="0"/>
              <a:buChar char="•"/>
            </a:pPr>
            <a:r>
              <a:rPr lang="en-US" sz="1400" b="1" dirty="0">
                <a:solidFill>
                  <a:schemeClr val="tx1">
                    <a:lumMod val="50000"/>
                    <a:lumOff val="50000"/>
                  </a:schemeClr>
                </a:solidFill>
                <a:latin typeface="Avenir"/>
                <a:ea typeface="Avenir"/>
                <a:cs typeface="Avenir"/>
                <a:sym typeface="Avenir"/>
              </a:rPr>
              <a:t>Μακροκατηγορία πολιτιστικών επισκεπτών</a:t>
            </a:r>
            <a:endParaRPr lang="en-US" sz="1400" dirty="0">
              <a:solidFill>
                <a:schemeClr val="tx1">
                  <a:lumMod val="50000"/>
                  <a:lumOff val="50000"/>
                </a:schemeClr>
              </a:solidFill>
              <a:latin typeface="Avenir"/>
              <a:ea typeface="Avenir"/>
              <a:cs typeface="Avenir"/>
              <a:sym typeface="Avenir"/>
            </a:endParaRPr>
          </a:p>
          <a:p>
            <a:pPr marL="171468" indent="-171468">
              <a:lnSpc>
                <a:spcPct val="114000"/>
              </a:lnSpc>
              <a:buFont typeface="Arial" panose="020B0604020202020204" pitchFamily="34" charset="0"/>
              <a:buChar char="•"/>
            </a:pPr>
            <a:r>
              <a:rPr lang="sl-SI" sz="1400" b="1" dirty="0">
                <a:solidFill>
                  <a:schemeClr val="tx1">
                    <a:lumMod val="50000"/>
                    <a:lumOff val="50000"/>
                  </a:schemeClr>
                </a:solidFill>
                <a:latin typeface="Avenir"/>
                <a:ea typeface="Avenir"/>
                <a:cs typeface="Avenir"/>
                <a:sym typeface="Avenir"/>
              </a:rPr>
              <a:t>Σχέση με την ψηφιακή τεχνολογία</a:t>
            </a:r>
            <a:endParaRPr lang="en-US" sz="1400" dirty="0">
              <a:solidFill>
                <a:schemeClr val="tx1">
                  <a:lumMod val="50000"/>
                  <a:lumOff val="50000"/>
                </a:schemeClr>
              </a:solidFill>
              <a:latin typeface="Avenir"/>
              <a:ea typeface="Avenir"/>
              <a:cs typeface="Avenir"/>
              <a:sym typeface="Avenir"/>
            </a:endParaRPr>
          </a:p>
        </p:txBody>
      </p:sp>
      <p:sp>
        <p:nvSpPr>
          <p:cNvPr id="80" name="Google Shape;579;p52">
            <a:extLst>
              <a:ext uri="{FF2B5EF4-FFF2-40B4-BE49-F238E27FC236}">
                <a16:creationId xmlns:a16="http://schemas.microsoft.com/office/drawing/2014/main" xmlns:mc="http://schemas.openxmlformats.org/markup-compatibility/2006" xmlns:p14="http://schemas.microsoft.com/office/powerpoint/2010/main" xmlns="" id="{832A9547-A6C3-7443-A5B6-A3DD7CAEA27A}"/>
              </a:ext>
            </a:extLst>
          </p:cNvPr>
          <p:cNvSpPr txBox="1"/>
          <p:nvPr/>
        </p:nvSpPr>
        <p:spPr>
          <a:xfrm>
            <a:off x="4123528" y="1375954"/>
            <a:ext cx="3722735" cy="1320608"/>
          </a:xfrm>
          <a:prstGeom prst="rect">
            <a:avLst/>
          </a:prstGeom>
          <a:noFill/>
          <a:ln>
            <a:noFill/>
          </a:ln>
        </p:spPr>
        <p:txBody>
          <a:bodyPr spcFirstLastPara="1" wrap="square" lIns="91425" tIns="45700" rIns="91425" bIns="45700" anchor="t" anchorCtr="0">
            <a:noAutofit/>
          </a:bodyPr>
          <a:lstStyle/>
          <a:p>
            <a:pPr marL="171468" indent="-171468">
              <a:lnSpc>
                <a:spcPct val="114000"/>
              </a:lnSpc>
              <a:buFont typeface="Arial" panose="020B0604020202020204" pitchFamily="34" charset="0"/>
              <a:buChar char="•"/>
            </a:pPr>
            <a:r>
              <a:rPr lang="sl-SI" sz="1400" b="1" dirty="0">
                <a:solidFill>
                  <a:schemeClr val="tx1">
                    <a:lumMod val="50000"/>
                    <a:lumOff val="50000"/>
                  </a:schemeClr>
                </a:solidFill>
                <a:latin typeface="Avenir"/>
                <a:ea typeface="Avenir"/>
                <a:cs typeface="Avenir"/>
                <a:sym typeface="Avenir"/>
              </a:rPr>
              <a:t>Σχετικά με το</a:t>
            </a:r>
          </a:p>
          <a:p>
            <a:pPr marL="171468" indent="-171468">
              <a:lnSpc>
                <a:spcPct val="114000"/>
              </a:lnSpc>
              <a:buFont typeface="Arial" panose="020B0604020202020204" pitchFamily="34" charset="0"/>
              <a:buChar char="•"/>
            </a:pPr>
            <a:r>
              <a:rPr lang="sl-SI" sz="1400" b="1" dirty="0">
                <a:solidFill>
                  <a:schemeClr val="tx1">
                    <a:lumMod val="50000"/>
                    <a:lumOff val="50000"/>
                  </a:schemeClr>
                </a:solidFill>
                <a:latin typeface="Avenir"/>
                <a:ea typeface="Avenir"/>
                <a:cs typeface="Avenir"/>
                <a:sym typeface="Avenir"/>
              </a:rPr>
              <a:t>Προκλήσεις ερμηνείας</a:t>
            </a:r>
            <a:endParaRPr lang="sl-SI" sz="1400" dirty="0">
              <a:solidFill>
                <a:schemeClr val="tx1">
                  <a:lumMod val="50000"/>
                  <a:lumOff val="50000"/>
                </a:schemeClr>
              </a:solidFill>
              <a:latin typeface="Avenir"/>
              <a:ea typeface="Avenir"/>
              <a:cs typeface="Avenir"/>
              <a:sym typeface="Avenir"/>
            </a:endParaRPr>
          </a:p>
          <a:p>
            <a:pPr marL="171468" indent="-171468">
              <a:lnSpc>
                <a:spcPct val="114000"/>
              </a:lnSpc>
              <a:buFont typeface="Arial" panose="020B0604020202020204" pitchFamily="34" charset="0"/>
              <a:buChar char="•"/>
            </a:pPr>
            <a:r>
              <a:rPr lang="sl-SI" sz="1400" b="1" dirty="0">
                <a:solidFill>
                  <a:schemeClr val="tx1">
                    <a:lumMod val="50000"/>
                    <a:lumOff val="50000"/>
                  </a:schemeClr>
                </a:solidFill>
                <a:latin typeface="Avenir"/>
                <a:ea typeface="Avenir"/>
                <a:cs typeface="Avenir"/>
                <a:sym typeface="Avenir"/>
              </a:rPr>
              <a:t>Ποιο συναίσθημα / νόημα θέλετε να μεταδώσετε</a:t>
            </a:r>
          </a:p>
          <a:p>
            <a:pPr marL="171468" indent="-171468">
              <a:lnSpc>
                <a:spcPct val="114000"/>
              </a:lnSpc>
              <a:buFont typeface="Arial" panose="020B0604020202020204" pitchFamily="34" charset="0"/>
              <a:buChar char="•"/>
            </a:pPr>
            <a:r>
              <a:rPr lang="sl-SI" sz="1400" b="1" dirty="0">
                <a:solidFill>
                  <a:schemeClr val="tx1">
                    <a:lumMod val="50000"/>
                    <a:lumOff val="50000"/>
                  </a:schemeClr>
                </a:solidFill>
                <a:latin typeface="Avenir"/>
                <a:ea typeface="Avenir"/>
                <a:cs typeface="Avenir"/>
                <a:sym typeface="Avenir"/>
              </a:rPr>
              <a:t>Ιστορία που πρέπει να ειπωθεί σε μία πρόταση</a:t>
            </a:r>
            <a:endParaRPr sz="1400" b="1" dirty="0">
              <a:solidFill>
                <a:schemeClr val="tx1">
                  <a:lumMod val="50000"/>
                  <a:lumOff val="50000"/>
                </a:schemeClr>
              </a:solidFill>
              <a:latin typeface="Avenir"/>
              <a:ea typeface="Avenir"/>
              <a:cs typeface="Avenir"/>
              <a:sym typeface="Avenir"/>
            </a:endParaRPr>
          </a:p>
        </p:txBody>
      </p:sp>
      <p:sp>
        <p:nvSpPr>
          <p:cNvPr id="83" name="Google Shape;579;p52">
            <a:extLst>
              <a:ext uri="{FF2B5EF4-FFF2-40B4-BE49-F238E27FC236}">
                <a16:creationId xmlns:a16="http://schemas.microsoft.com/office/drawing/2014/main" xmlns:mc="http://schemas.openxmlformats.org/markup-compatibility/2006" xmlns:p14="http://schemas.microsoft.com/office/powerpoint/2010/main" xmlns="" id="{EE65AEA7-106A-E04C-96E5-07BEB4E99240}"/>
              </a:ext>
            </a:extLst>
          </p:cNvPr>
          <p:cNvSpPr txBox="1"/>
          <p:nvPr/>
        </p:nvSpPr>
        <p:spPr>
          <a:xfrm>
            <a:off x="270402" y="3236422"/>
            <a:ext cx="2273043" cy="904997"/>
          </a:xfrm>
          <a:prstGeom prst="rect">
            <a:avLst/>
          </a:prstGeom>
          <a:noFill/>
          <a:ln>
            <a:noFill/>
          </a:ln>
        </p:spPr>
        <p:txBody>
          <a:bodyPr spcFirstLastPara="1" wrap="square" lIns="91425" tIns="45700" rIns="91425" bIns="45700" anchor="t" anchorCtr="0">
            <a:noAutofit/>
          </a:bodyPr>
          <a:lstStyle/>
          <a:p>
            <a:pPr marL="171468" indent="-171468">
              <a:lnSpc>
                <a:spcPct val="114000"/>
              </a:lnSpc>
              <a:buFont typeface="Arial" panose="020B0604020202020204" pitchFamily="34" charset="0"/>
              <a:buChar char="•"/>
            </a:pPr>
            <a:r>
              <a:rPr lang="sl-SI" sz="1400" b="1" dirty="0">
                <a:solidFill>
                  <a:schemeClr val="tx1">
                    <a:lumMod val="50000"/>
                    <a:lumOff val="50000"/>
                  </a:schemeClr>
                </a:solidFill>
                <a:latin typeface="Avenir"/>
                <a:ea typeface="Avenir"/>
                <a:cs typeface="Avenir"/>
                <a:sym typeface="Avenir"/>
              </a:rPr>
              <a:t>Παραγόμενα δεδομένα</a:t>
            </a:r>
          </a:p>
          <a:p>
            <a:pPr marL="171468" indent="-171468">
              <a:lnSpc>
                <a:spcPct val="114000"/>
              </a:lnSpc>
              <a:buFont typeface="Arial" panose="020B0604020202020204" pitchFamily="34" charset="0"/>
              <a:buChar char="•"/>
            </a:pPr>
            <a:r>
              <a:rPr lang="sl-SI" sz="1400" b="1" dirty="0">
                <a:solidFill>
                  <a:schemeClr val="tx1">
                    <a:lumMod val="50000"/>
                    <a:lumOff val="50000"/>
                  </a:schemeClr>
                </a:solidFill>
                <a:latin typeface="Avenir"/>
                <a:ea typeface="Avenir"/>
                <a:cs typeface="Avenir"/>
                <a:sym typeface="Avenir"/>
              </a:rPr>
              <a:t>Αποθηκευμένα δεδομένα</a:t>
            </a:r>
          </a:p>
          <a:p>
            <a:pPr marL="171468" indent="-171468">
              <a:lnSpc>
                <a:spcPct val="114000"/>
              </a:lnSpc>
              <a:buFont typeface="Arial" panose="020B0604020202020204" pitchFamily="34" charset="0"/>
              <a:buChar char="•"/>
            </a:pPr>
            <a:r>
              <a:rPr lang="sl-SI" sz="1400" b="1" dirty="0">
                <a:solidFill>
                  <a:schemeClr val="tx1">
                    <a:lumMod val="50000"/>
                    <a:lumOff val="50000"/>
                  </a:schemeClr>
                </a:solidFill>
                <a:latin typeface="Avenir"/>
                <a:ea typeface="Avenir"/>
                <a:cs typeface="Avenir"/>
                <a:sym typeface="Avenir"/>
              </a:rPr>
              <a:t>Χρήση δεδομένων</a:t>
            </a:r>
            <a:endParaRPr sz="1400" b="1" dirty="0">
              <a:solidFill>
                <a:schemeClr val="tx1">
                  <a:lumMod val="50000"/>
                  <a:lumOff val="50000"/>
                </a:schemeClr>
              </a:solidFill>
              <a:latin typeface="Avenir"/>
              <a:ea typeface="Avenir"/>
              <a:cs typeface="Avenir"/>
              <a:sym typeface="Avenir"/>
            </a:endParaRPr>
          </a:p>
        </p:txBody>
      </p:sp>
      <p:sp>
        <p:nvSpPr>
          <p:cNvPr id="86" name="Google Shape;579;p52">
            <a:extLst>
              <a:ext uri="{FF2B5EF4-FFF2-40B4-BE49-F238E27FC236}">
                <a16:creationId xmlns:a16="http://schemas.microsoft.com/office/drawing/2014/main" xmlns:mc="http://schemas.openxmlformats.org/markup-compatibility/2006" xmlns:p14="http://schemas.microsoft.com/office/powerpoint/2010/main" xmlns="" id="{5AD82F0F-CDF0-C641-BA15-34AFE146D2B3}"/>
              </a:ext>
            </a:extLst>
          </p:cNvPr>
          <p:cNvSpPr txBox="1"/>
          <p:nvPr/>
        </p:nvSpPr>
        <p:spPr>
          <a:xfrm>
            <a:off x="7944377" y="5067916"/>
            <a:ext cx="3821675" cy="1116243"/>
          </a:xfrm>
          <a:prstGeom prst="rect">
            <a:avLst/>
          </a:prstGeom>
          <a:noFill/>
          <a:ln>
            <a:noFill/>
          </a:ln>
        </p:spPr>
        <p:txBody>
          <a:bodyPr spcFirstLastPara="1" wrap="square" lIns="91425" tIns="45700" rIns="91425" bIns="45700" anchor="t" anchorCtr="0">
            <a:noAutofit/>
          </a:bodyPr>
          <a:lstStyle/>
          <a:p>
            <a:pPr marL="171468" indent="-171468">
              <a:lnSpc>
                <a:spcPct val="114000"/>
              </a:lnSpc>
              <a:buFont typeface="Arial" panose="020B0604020202020204" pitchFamily="34" charset="0"/>
              <a:buChar char="•"/>
            </a:pPr>
            <a:r>
              <a:rPr lang="sl-SI" sz="1400" b="1" dirty="0">
                <a:solidFill>
                  <a:schemeClr val="tx1">
                    <a:lumMod val="50000"/>
                    <a:lumOff val="50000"/>
                  </a:schemeClr>
                </a:solidFill>
                <a:latin typeface="Avenir"/>
                <a:ea typeface="Avenir"/>
                <a:cs typeface="Avenir"/>
                <a:sym typeface="Avenir"/>
              </a:rPr>
              <a:t>Μέσα κοινωνικής δικτύωσης και UGC </a:t>
            </a:r>
            <a:r>
              <a:rPr lang="sl-SI" sz="1400" dirty="0">
                <a:solidFill>
                  <a:schemeClr val="tx1">
                    <a:lumMod val="50000"/>
                    <a:lumOff val="50000"/>
                  </a:schemeClr>
                </a:solidFill>
                <a:latin typeface="Avenir"/>
                <a:ea typeface="Avenir"/>
                <a:cs typeface="Avenir"/>
                <a:sym typeface="Avenir"/>
              </a:rPr>
              <a:t>(Facebook, Instagram, Tik tok κ.λπ.)</a:t>
            </a:r>
          </a:p>
          <a:p>
            <a:pPr marL="171468" indent="-171468">
              <a:lnSpc>
                <a:spcPct val="114000"/>
              </a:lnSpc>
              <a:buFont typeface="Arial" panose="020B0604020202020204" pitchFamily="34" charset="0"/>
              <a:buChar char="•"/>
            </a:pPr>
            <a:r>
              <a:rPr lang="sl-SI" sz="1400" b="1" dirty="0">
                <a:solidFill>
                  <a:schemeClr val="tx1">
                    <a:lumMod val="50000"/>
                    <a:lumOff val="50000"/>
                  </a:schemeClr>
                </a:solidFill>
                <a:latin typeface="Avenir"/>
                <a:ea typeface="Avenir"/>
                <a:cs typeface="Avenir"/>
                <a:sym typeface="Avenir"/>
              </a:rPr>
              <a:t>Πληρωμένα μέσα ενημέρωσης </a:t>
            </a:r>
            <a:r>
              <a:rPr lang="sl-SI" sz="1400" dirty="0">
                <a:solidFill>
                  <a:schemeClr val="tx1">
                    <a:lumMod val="50000"/>
                    <a:lumOff val="50000"/>
                  </a:schemeClr>
                </a:solidFill>
                <a:latin typeface="Avenir"/>
                <a:ea typeface="Avenir"/>
                <a:cs typeface="Avenir"/>
                <a:sym typeface="Avenir"/>
              </a:rPr>
              <a:t>(π.χ. διαφήμιση)</a:t>
            </a:r>
          </a:p>
          <a:p>
            <a:pPr marL="171468" indent="-171468">
              <a:lnSpc>
                <a:spcPct val="114000"/>
              </a:lnSpc>
              <a:buFont typeface="Arial" panose="020B0604020202020204" pitchFamily="34" charset="0"/>
              <a:buChar char="•"/>
            </a:pPr>
            <a:r>
              <a:rPr lang="sl-SI" sz="1400" b="1" dirty="0">
                <a:solidFill>
                  <a:schemeClr val="tx1">
                    <a:lumMod val="50000"/>
                    <a:lumOff val="50000"/>
                  </a:schemeClr>
                </a:solidFill>
                <a:latin typeface="Avenir"/>
                <a:ea typeface="Avenir"/>
                <a:cs typeface="Avenir"/>
                <a:sym typeface="Avenir"/>
              </a:rPr>
              <a:t>ιδιόκτητα μέσα ενημέρωσης </a:t>
            </a:r>
            <a:r>
              <a:rPr lang="sl-SI" sz="1400" dirty="0">
                <a:solidFill>
                  <a:schemeClr val="tx1">
                    <a:lumMod val="50000"/>
                    <a:lumOff val="50000"/>
                  </a:schemeClr>
                </a:solidFill>
                <a:latin typeface="Avenir"/>
                <a:ea typeface="Avenir"/>
                <a:cs typeface="Avenir"/>
                <a:sym typeface="Avenir"/>
              </a:rPr>
              <a:t>(π.χ. δικτυακός τόπος)</a:t>
            </a:r>
            <a:endParaRPr sz="1400" b="1" dirty="0">
              <a:solidFill>
                <a:schemeClr val="tx1">
                  <a:lumMod val="50000"/>
                  <a:lumOff val="50000"/>
                </a:schemeClr>
              </a:solidFill>
              <a:latin typeface="Avenir"/>
              <a:ea typeface="Avenir"/>
              <a:cs typeface="Avenir"/>
              <a:sym typeface="Avenir"/>
            </a:endParaRPr>
          </a:p>
        </p:txBody>
      </p:sp>
      <p:sp>
        <p:nvSpPr>
          <p:cNvPr id="87" name="Google Shape;579;p52">
            <a:extLst>
              <a:ext uri="{FF2B5EF4-FFF2-40B4-BE49-F238E27FC236}">
                <a16:creationId xmlns:a16="http://schemas.microsoft.com/office/drawing/2014/main" xmlns:mc="http://schemas.openxmlformats.org/markup-compatibility/2006" xmlns:p14="http://schemas.microsoft.com/office/powerpoint/2010/main" xmlns="" id="{E55DBBB0-39D5-7E49-BC89-D1D75C54393D}"/>
              </a:ext>
            </a:extLst>
          </p:cNvPr>
          <p:cNvSpPr txBox="1"/>
          <p:nvPr/>
        </p:nvSpPr>
        <p:spPr>
          <a:xfrm>
            <a:off x="247476" y="5100847"/>
            <a:ext cx="3364129" cy="1347243"/>
          </a:xfrm>
          <a:prstGeom prst="rect">
            <a:avLst/>
          </a:prstGeom>
          <a:noFill/>
          <a:ln>
            <a:noFill/>
          </a:ln>
        </p:spPr>
        <p:txBody>
          <a:bodyPr spcFirstLastPara="1" wrap="square" lIns="91425" tIns="45700" rIns="91425" bIns="45700" anchor="t" anchorCtr="0">
            <a:noAutofit/>
          </a:bodyPr>
          <a:lstStyle/>
          <a:p>
            <a:pPr marL="171450" indent="-171450">
              <a:lnSpc>
                <a:spcPct val="114000"/>
              </a:lnSpc>
              <a:buClr>
                <a:srgbClr val="7F7F7F"/>
              </a:buClr>
              <a:buFont typeface="Arial" panose="020B0604020202020204" pitchFamily="34" charset="0"/>
              <a:buChar char="•"/>
            </a:pPr>
            <a:r>
              <a:rPr lang="sl-SI" sz="1400" b="1" dirty="0">
                <a:solidFill>
                  <a:srgbClr val="7F7F7F"/>
                </a:solidFill>
                <a:latin typeface="Avenir"/>
                <a:ea typeface="Avenir"/>
                <a:cs typeface="Avenir"/>
                <a:sym typeface="Avenir"/>
              </a:rPr>
              <a:t>Κοινωνικός αντίκτυπος </a:t>
            </a:r>
          </a:p>
          <a:p>
            <a:pPr marL="171450" indent="-171450">
              <a:lnSpc>
                <a:spcPct val="114000"/>
              </a:lnSpc>
              <a:buClr>
                <a:srgbClr val="7F7F7F"/>
              </a:buClr>
              <a:buFont typeface="Arial" panose="020B0604020202020204" pitchFamily="34" charset="0"/>
              <a:buChar char="•"/>
            </a:pPr>
            <a:r>
              <a:rPr lang="sl-SI" sz="1400" b="1" dirty="0">
                <a:solidFill>
                  <a:srgbClr val="7F7F7F"/>
                </a:solidFill>
                <a:latin typeface="Avenir"/>
                <a:ea typeface="Avenir"/>
                <a:cs typeface="Avenir"/>
                <a:sym typeface="Avenir"/>
              </a:rPr>
              <a:t>Μοντέλο εσόδων</a:t>
            </a:r>
          </a:p>
          <a:p>
            <a:pPr marL="171450" indent="-171450">
              <a:lnSpc>
                <a:spcPct val="114000"/>
              </a:lnSpc>
              <a:buClr>
                <a:srgbClr val="7F7F7F"/>
              </a:buClr>
              <a:buFont typeface="Arial" panose="020B0604020202020204" pitchFamily="34" charset="0"/>
              <a:buChar char="•"/>
            </a:pPr>
            <a:r>
              <a:rPr lang="sl-SI" sz="1400" b="1" dirty="0">
                <a:solidFill>
                  <a:srgbClr val="7F7F7F"/>
                </a:solidFill>
                <a:latin typeface="Avenir"/>
                <a:ea typeface="Avenir"/>
                <a:cs typeface="Avenir"/>
                <a:sym typeface="Avenir"/>
              </a:rPr>
              <a:t>Δικαιώματα πνευματικής ιδιοκτησίας</a:t>
            </a:r>
          </a:p>
        </p:txBody>
      </p:sp>
      <p:sp>
        <p:nvSpPr>
          <p:cNvPr id="88" name="Google Shape;579;p52">
            <a:extLst>
              <a:ext uri="{FF2B5EF4-FFF2-40B4-BE49-F238E27FC236}">
                <a16:creationId xmlns:a16="http://schemas.microsoft.com/office/drawing/2014/main" xmlns:mc="http://schemas.openxmlformats.org/markup-compatibility/2006" xmlns:p14="http://schemas.microsoft.com/office/powerpoint/2010/main" xmlns="" id="{16664013-5628-6D4C-9C94-733A2667CC81}"/>
              </a:ext>
            </a:extLst>
          </p:cNvPr>
          <p:cNvSpPr txBox="1"/>
          <p:nvPr/>
        </p:nvSpPr>
        <p:spPr>
          <a:xfrm>
            <a:off x="4146029" y="5204073"/>
            <a:ext cx="3944606" cy="904997"/>
          </a:xfrm>
          <a:prstGeom prst="rect">
            <a:avLst/>
          </a:prstGeom>
          <a:noFill/>
          <a:ln>
            <a:noFill/>
          </a:ln>
        </p:spPr>
        <p:txBody>
          <a:bodyPr spcFirstLastPara="1" wrap="square" lIns="91425" tIns="45700" rIns="91425" bIns="45700" anchor="t" anchorCtr="0">
            <a:noAutofit/>
          </a:bodyPr>
          <a:lstStyle/>
          <a:p>
            <a:pPr marL="171468" indent="-171468">
              <a:lnSpc>
                <a:spcPct val="114000"/>
              </a:lnSpc>
              <a:buFont typeface="Arial" panose="020B0604020202020204" pitchFamily="34" charset="0"/>
              <a:buChar char="•"/>
            </a:pPr>
            <a:r>
              <a:rPr lang="sl-SI" sz="1400" b="1" dirty="0">
                <a:solidFill>
                  <a:schemeClr val="tx1">
                    <a:lumMod val="50000"/>
                    <a:lumOff val="50000"/>
                  </a:schemeClr>
                </a:solidFill>
                <a:latin typeface="Avenir"/>
                <a:ea typeface="Avenir"/>
                <a:cs typeface="Avenir"/>
                <a:sym typeface="Avenir"/>
              </a:rPr>
              <a:t>Βασικοί εταίροι σε τοπικό/εθνικό επίπεδο </a:t>
            </a:r>
            <a:br>
              <a:rPr lang="sl-SI" sz="1400" b="1" dirty="0">
                <a:solidFill>
                  <a:schemeClr val="tx1">
                    <a:lumMod val="50000"/>
                    <a:lumOff val="50000"/>
                  </a:schemeClr>
                </a:solidFill>
                <a:latin typeface="Avenir"/>
                <a:ea typeface="Avenir"/>
                <a:cs typeface="Avenir"/>
                <a:sym typeface="Avenir"/>
              </a:rPr>
            </a:br>
            <a:r>
              <a:rPr lang="sl-SI" sz="1400" dirty="0">
                <a:solidFill>
                  <a:schemeClr val="tx1">
                    <a:lumMod val="50000"/>
                    <a:lumOff val="50000"/>
                  </a:schemeClr>
                </a:solidFill>
                <a:latin typeface="Avenir"/>
                <a:ea typeface="Avenir"/>
                <a:cs typeface="Avenir"/>
                <a:sym typeface="Avenir"/>
              </a:rPr>
              <a:t>(π.χ. πάροχοι τεχνικών υπηρεσιών/περιεχομένου, τοπικοί φορείς παροχής τουριστικών υπηρεσιών)</a:t>
            </a:r>
          </a:p>
        </p:txBody>
      </p:sp>
      <p:sp>
        <p:nvSpPr>
          <p:cNvPr id="89" name="Google Shape;579;p52">
            <a:extLst>
              <a:ext uri="{FF2B5EF4-FFF2-40B4-BE49-F238E27FC236}">
                <a16:creationId xmlns:a16="http://schemas.microsoft.com/office/drawing/2014/main" xmlns:mc="http://schemas.openxmlformats.org/markup-compatibility/2006" xmlns:p14="http://schemas.microsoft.com/office/powerpoint/2010/main" xmlns="" id="{5FDCBD0D-26E0-CF43-8911-F5EDE83AC647}"/>
              </a:ext>
            </a:extLst>
          </p:cNvPr>
          <p:cNvSpPr txBox="1"/>
          <p:nvPr/>
        </p:nvSpPr>
        <p:spPr>
          <a:xfrm>
            <a:off x="7925150" y="1384890"/>
            <a:ext cx="3582040" cy="1460532"/>
          </a:xfrm>
          <a:prstGeom prst="rect">
            <a:avLst/>
          </a:prstGeom>
          <a:noFill/>
          <a:ln>
            <a:noFill/>
          </a:ln>
        </p:spPr>
        <p:txBody>
          <a:bodyPr spcFirstLastPara="1" wrap="square" lIns="91425" tIns="45700" rIns="91425" bIns="45700" anchor="t" anchorCtr="0">
            <a:noAutofit/>
          </a:bodyPr>
          <a:lstStyle/>
          <a:p>
            <a:pPr marL="171450" lvl="0" indent="-171450">
              <a:lnSpc>
                <a:spcPct val="114000"/>
              </a:lnSpc>
              <a:buFont typeface="Arial" panose="020B0604020202020204" pitchFamily="34" charset="0"/>
              <a:buChar char="•"/>
            </a:pPr>
            <a:r>
              <a:rPr lang="sl-SI" sz="1400" b="1" dirty="0">
                <a:solidFill>
                  <a:schemeClr val="tx1">
                    <a:lumMod val="50000"/>
                    <a:lumOff val="50000"/>
                  </a:schemeClr>
                </a:solidFill>
                <a:latin typeface="Avenir"/>
                <a:sym typeface="Avenir"/>
              </a:rPr>
              <a:t>Έμπνευση</a:t>
            </a:r>
          </a:p>
          <a:p>
            <a:pPr marL="171450" lvl="0" indent="-171450">
              <a:lnSpc>
                <a:spcPct val="114000"/>
              </a:lnSpc>
              <a:buFont typeface="Arial" panose="020B0604020202020204" pitchFamily="34" charset="0"/>
              <a:buChar char="•"/>
            </a:pPr>
            <a:r>
              <a:rPr lang="sl-SI" sz="1400" b="1" dirty="0">
                <a:solidFill>
                  <a:schemeClr val="tx1">
                    <a:lumMod val="50000"/>
                    <a:lumOff val="50000"/>
                  </a:schemeClr>
                </a:solidFill>
                <a:latin typeface="Avenir"/>
                <a:sym typeface="Avenir"/>
              </a:rPr>
              <a:t>Όραμα &amp; στρατηγική</a:t>
            </a:r>
          </a:p>
          <a:p>
            <a:pPr marL="171450" lvl="0" indent="-171450">
              <a:lnSpc>
                <a:spcPct val="114000"/>
              </a:lnSpc>
              <a:buFont typeface="Arial" panose="020B0604020202020204" pitchFamily="34" charset="0"/>
              <a:buChar char="•"/>
            </a:pPr>
            <a:r>
              <a:rPr lang="sl-SI" sz="1400" b="1" dirty="0">
                <a:solidFill>
                  <a:schemeClr val="tx1">
                    <a:lumMod val="50000"/>
                    <a:lumOff val="50000"/>
                  </a:schemeClr>
                </a:solidFill>
                <a:latin typeface="Avenir"/>
                <a:sym typeface="Avenir"/>
              </a:rPr>
              <a:t>Δεξιότητες</a:t>
            </a:r>
          </a:p>
          <a:p>
            <a:pPr marL="171450" lvl="0" indent="-171450">
              <a:lnSpc>
                <a:spcPct val="114000"/>
              </a:lnSpc>
              <a:buFont typeface="Arial" panose="020B0604020202020204" pitchFamily="34" charset="0"/>
              <a:buChar char="•"/>
            </a:pPr>
            <a:r>
              <a:rPr lang="sl-SI" sz="1400" b="1" dirty="0">
                <a:solidFill>
                  <a:schemeClr val="tx1">
                    <a:lumMod val="50000"/>
                    <a:lumOff val="50000"/>
                  </a:schemeClr>
                </a:solidFill>
                <a:latin typeface="Avenir"/>
                <a:sym typeface="Avenir"/>
              </a:rPr>
              <a:t>Πόροι</a:t>
            </a:r>
          </a:p>
          <a:p>
            <a:pPr marL="171450" lvl="0" indent="-171450">
              <a:lnSpc>
                <a:spcPct val="114000"/>
              </a:lnSpc>
              <a:buFont typeface="Arial" panose="020B0604020202020204" pitchFamily="34" charset="0"/>
              <a:buChar char="•"/>
            </a:pPr>
            <a:r>
              <a:rPr lang="sl-SI" sz="1400" b="1" dirty="0">
                <a:solidFill>
                  <a:schemeClr val="tx1">
                    <a:lumMod val="50000"/>
                    <a:lumOff val="50000"/>
                  </a:schemeClr>
                </a:solidFill>
                <a:latin typeface="Avenir"/>
                <a:sym typeface="Avenir"/>
              </a:rPr>
              <a:t>Εμπιστοσύνη με την τεχνολογία</a:t>
            </a:r>
          </a:p>
          <a:p>
            <a:pPr marL="171468" indent="-171468">
              <a:lnSpc>
                <a:spcPct val="114000"/>
              </a:lnSpc>
              <a:buFont typeface="Arial" panose="020B0604020202020204" pitchFamily="34" charset="0"/>
              <a:buChar char="•"/>
            </a:pPr>
            <a:endParaRPr lang="sl-SI" sz="1600" dirty="0">
              <a:solidFill>
                <a:schemeClr val="tx1">
                  <a:lumMod val="50000"/>
                  <a:lumOff val="50000"/>
                </a:schemeClr>
              </a:solidFill>
              <a:latin typeface="Avenir"/>
              <a:ea typeface="Avenir"/>
              <a:cs typeface="Avenir"/>
              <a:sym typeface="Avenir"/>
            </a:endParaRPr>
          </a:p>
        </p:txBody>
      </p:sp>
      <p:sp>
        <p:nvSpPr>
          <p:cNvPr id="92" name="Google Shape;579;p52">
            <a:extLst>
              <a:ext uri="{FF2B5EF4-FFF2-40B4-BE49-F238E27FC236}">
                <a16:creationId xmlns:a16="http://schemas.microsoft.com/office/drawing/2014/main" xmlns:mc="http://schemas.openxmlformats.org/markup-compatibility/2006" xmlns:p14="http://schemas.microsoft.com/office/powerpoint/2010/main" xmlns="" id="{D25ED540-5629-9146-8A5F-1E892FEE0386}"/>
              </a:ext>
            </a:extLst>
          </p:cNvPr>
          <p:cNvSpPr txBox="1"/>
          <p:nvPr/>
        </p:nvSpPr>
        <p:spPr>
          <a:xfrm>
            <a:off x="4110335" y="2845610"/>
            <a:ext cx="2613268" cy="390301"/>
          </a:xfrm>
          <a:prstGeom prst="rect">
            <a:avLst/>
          </a:prstGeom>
          <a:noFill/>
          <a:ln>
            <a:noFill/>
          </a:ln>
        </p:spPr>
        <p:txBody>
          <a:bodyPr spcFirstLastPara="1" wrap="square" lIns="91425" tIns="45700" rIns="91425" bIns="45700" anchor="t" anchorCtr="0">
            <a:noAutofit/>
          </a:bodyPr>
          <a:lstStyle/>
          <a:p>
            <a:r>
              <a:rPr lang="it-IT" sz="2000" b="1" dirty="0">
                <a:solidFill>
                  <a:schemeClr val="bg1"/>
                </a:solidFill>
                <a:latin typeface="Avenir"/>
                <a:ea typeface="Avenir"/>
                <a:cs typeface="Avenir"/>
                <a:sym typeface="Avenir"/>
              </a:rPr>
              <a:t>Βασικά </a:t>
            </a:r>
            <a:r>
              <a:rPr lang="it-IT" sz="2000" b="1" dirty="0" err="1">
                <a:solidFill>
                  <a:schemeClr val="bg1"/>
                </a:solidFill>
                <a:latin typeface="Avenir"/>
                <a:ea typeface="Avenir"/>
                <a:cs typeface="Avenir"/>
                <a:sym typeface="Avenir"/>
              </a:rPr>
              <a:t>στοιχεία</a:t>
            </a:r>
            <a:endParaRPr sz="2000" b="1" dirty="0">
              <a:solidFill>
                <a:schemeClr val="bg1"/>
              </a:solidFill>
              <a:latin typeface="Avenir"/>
              <a:ea typeface="Avenir"/>
              <a:cs typeface="Avenir"/>
              <a:sym typeface="Avenir"/>
            </a:endParaRPr>
          </a:p>
        </p:txBody>
      </p:sp>
      <p:sp>
        <p:nvSpPr>
          <p:cNvPr id="93" name="Google Shape;579;p52">
            <a:extLst>
              <a:ext uri="{FF2B5EF4-FFF2-40B4-BE49-F238E27FC236}">
                <a16:creationId xmlns:a16="http://schemas.microsoft.com/office/drawing/2014/main" xmlns:mc="http://schemas.openxmlformats.org/markup-compatibility/2006" xmlns:p14="http://schemas.microsoft.com/office/powerpoint/2010/main" xmlns="" id="{A7BB4158-63F4-DD42-B86E-CD65C60D608A}"/>
              </a:ext>
            </a:extLst>
          </p:cNvPr>
          <p:cNvSpPr txBox="1"/>
          <p:nvPr/>
        </p:nvSpPr>
        <p:spPr>
          <a:xfrm>
            <a:off x="4110334" y="3230331"/>
            <a:ext cx="3496059" cy="1320608"/>
          </a:xfrm>
          <a:prstGeom prst="rect">
            <a:avLst/>
          </a:prstGeom>
          <a:noFill/>
          <a:ln>
            <a:noFill/>
          </a:ln>
        </p:spPr>
        <p:txBody>
          <a:bodyPr spcFirstLastPara="1" wrap="square" lIns="91425" tIns="45700" rIns="91425" bIns="45700" anchor="t" anchorCtr="0">
            <a:noAutofit/>
          </a:bodyPr>
          <a:lstStyle/>
          <a:p>
            <a:pPr marL="171468" indent="-171468">
              <a:lnSpc>
                <a:spcPct val="114000"/>
              </a:lnSpc>
              <a:buFont typeface="Arial" panose="020B0604020202020204" pitchFamily="34" charset="0"/>
              <a:buChar char="•"/>
            </a:pPr>
            <a:r>
              <a:rPr lang="it-IT" sz="1400" b="1" dirty="0" err="1">
                <a:solidFill>
                  <a:schemeClr val="bg1"/>
                </a:solidFill>
                <a:latin typeface="Avenir"/>
                <a:ea typeface="Avenir"/>
                <a:cs typeface="Avenir"/>
                <a:sym typeface="Avenir"/>
              </a:rPr>
              <a:t>Μοναδική πρόταση αξίας</a:t>
            </a:r>
            <a:endParaRPr lang="it-IT" sz="1400" b="1" dirty="0">
              <a:solidFill>
                <a:schemeClr val="bg1"/>
              </a:solidFill>
              <a:latin typeface="Avenir"/>
              <a:ea typeface="Avenir"/>
              <a:cs typeface="Avenir"/>
              <a:sym typeface="Avenir"/>
            </a:endParaRPr>
          </a:p>
          <a:p>
            <a:pPr marL="171468" indent="-171468">
              <a:lnSpc>
                <a:spcPct val="114000"/>
              </a:lnSpc>
              <a:buFont typeface="Arial" panose="020B0604020202020204" pitchFamily="34" charset="0"/>
              <a:buChar char="•"/>
            </a:pPr>
            <a:r>
              <a:rPr lang="it-IT" sz="1400" b="1" dirty="0" err="1">
                <a:solidFill>
                  <a:schemeClr val="bg1"/>
                </a:solidFill>
                <a:latin typeface="Avenir"/>
                <a:ea typeface="Avenir"/>
                <a:cs typeface="Avenir"/>
                <a:sym typeface="Avenir"/>
              </a:rPr>
              <a:t>Αφήγηση ιστοριών</a:t>
            </a:r>
            <a:endParaRPr lang="it-IT" sz="1400" b="1" dirty="0">
              <a:solidFill>
                <a:schemeClr val="bg1"/>
              </a:solidFill>
              <a:latin typeface="Avenir"/>
              <a:ea typeface="Avenir"/>
              <a:cs typeface="Avenir"/>
              <a:sym typeface="Avenir"/>
            </a:endParaRPr>
          </a:p>
          <a:p>
            <a:pPr marL="171468" indent="-171468">
              <a:lnSpc>
                <a:spcPct val="114000"/>
              </a:lnSpc>
              <a:buFont typeface="Arial" panose="020B0604020202020204" pitchFamily="34" charset="0"/>
              <a:buChar char="•"/>
            </a:pPr>
            <a:r>
              <a:rPr lang="el-GR" sz="1400" b="1" dirty="0" smtClean="0">
                <a:solidFill>
                  <a:schemeClr val="bg1"/>
                </a:solidFill>
                <a:latin typeface="Avenir"/>
                <a:ea typeface="Avenir"/>
                <a:cs typeface="Avenir"/>
                <a:sym typeface="Avenir"/>
              </a:rPr>
              <a:t>Συναρπαστικές</a:t>
            </a:r>
            <a:r>
              <a:rPr lang="it-IT" sz="1400" b="1" dirty="0" smtClean="0">
                <a:solidFill>
                  <a:schemeClr val="bg1"/>
                </a:solidFill>
                <a:latin typeface="Avenir"/>
                <a:ea typeface="Avenir"/>
                <a:cs typeface="Avenir"/>
                <a:sym typeface="Avenir"/>
              </a:rPr>
              <a:t> </a:t>
            </a:r>
            <a:r>
              <a:rPr lang="it-IT" sz="1400" b="1" dirty="0">
                <a:solidFill>
                  <a:schemeClr val="bg1"/>
                </a:solidFill>
                <a:latin typeface="Avenir"/>
                <a:ea typeface="Avenir"/>
                <a:cs typeface="Avenir"/>
                <a:sym typeface="Avenir"/>
              </a:rPr>
              <a:t>στιγμές</a:t>
            </a:r>
          </a:p>
          <a:p>
            <a:pPr marL="171468" indent="-171468">
              <a:lnSpc>
                <a:spcPct val="114000"/>
              </a:lnSpc>
              <a:buFont typeface="Arial" panose="020B0604020202020204" pitchFamily="34" charset="0"/>
              <a:buChar char="•"/>
            </a:pPr>
            <a:r>
              <a:rPr lang="it-IT" sz="1400" b="1" dirty="0" err="1">
                <a:solidFill>
                  <a:schemeClr val="bg1"/>
                </a:solidFill>
                <a:latin typeface="Avenir"/>
                <a:ea typeface="Avenir"/>
                <a:cs typeface="Avenir"/>
                <a:sym typeface="Avenir"/>
              </a:rPr>
              <a:t>Τεχνολογικά στοιχεία</a:t>
            </a:r>
            <a:endParaRPr lang="it-IT" sz="1400" b="1" dirty="0">
              <a:solidFill>
                <a:schemeClr val="bg1"/>
              </a:solidFill>
              <a:latin typeface="Avenir"/>
              <a:ea typeface="Avenir"/>
              <a:cs typeface="Avenir"/>
              <a:sym typeface="Avenir"/>
            </a:endParaRPr>
          </a:p>
          <a:p>
            <a:pPr marL="171468" indent="-171468">
              <a:lnSpc>
                <a:spcPct val="114000"/>
              </a:lnSpc>
              <a:buFont typeface="Arial" panose="020B0604020202020204" pitchFamily="34" charset="0"/>
              <a:buChar char="•"/>
            </a:pPr>
            <a:endParaRPr sz="1600" b="1" dirty="0">
              <a:solidFill>
                <a:schemeClr val="bg1"/>
              </a:solidFill>
              <a:latin typeface="Avenir"/>
              <a:ea typeface="Avenir"/>
              <a:cs typeface="Avenir"/>
              <a:sym typeface="Avenir"/>
            </a:endParaRPr>
          </a:p>
        </p:txBody>
      </p:sp>
      <p:sp>
        <p:nvSpPr>
          <p:cNvPr id="94" name="Google Shape;579;p52">
            <a:extLst>
              <a:ext uri="{FF2B5EF4-FFF2-40B4-BE49-F238E27FC236}">
                <a16:creationId xmlns:a16="http://schemas.microsoft.com/office/drawing/2014/main" xmlns:mc="http://schemas.openxmlformats.org/markup-compatibility/2006" xmlns:p14="http://schemas.microsoft.com/office/powerpoint/2010/main" xmlns="" id="{1D7D6914-B15B-A749-956B-EF7D11984116}"/>
              </a:ext>
            </a:extLst>
          </p:cNvPr>
          <p:cNvSpPr txBox="1"/>
          <p:nvPr/>
        </p:nvSpPr>
        <p:spPr>
          <a:xfrm>
            <a:off x="7890499" y="3198835"/>
            <a:ext cx="3582040" cy="1460532"/>
          </a:xfrm>
          <a:prstGeom prst="rect">
            <a:avLst/>
          </a:prstGeom>
          <a:noFill/>
          <a:ln>
            <a:noFill/>
          </a:ln>
        </p:spPr>
        <p:txBody>
          <a:bodyPr spcFirstLastPara="1" wrap="square" lIns="91425" tIns="45700" rIns="91425" bIns="45700" anchor="t" anchorCtr="0">
            <a:noAutofit/>
          </a:bodyPr>
          <a:lstStyle/>
          <a:p>
            <a:pPr marL="171450" lvl="0" indent="-171450">
              <a:lnSpc>
                <a:spcPct val="114000"/>
              </a:lnSpc>
              <a:buFont typeface="Arial" panose="020B0604020202020204" pitchFamily="34" charset="0"/>
              <a:buChar char="•"/>
            </a:pPr>
            <a:r>
              <a:rPr lang="sl-SI" sz="1400" b="1" dirty="0">
                <a:solidFill>
                  <a:schemeClr val="tx1">
                    <a:lumMod val="50000"/>
                    <a:lumOff val="50000"/>
                  </a:schemeClr>
                </a:solidFill>
                <a:latin typeface="Avenir"/>
                <a:sym typeface="Avenir"/>
              </a:rPr>
              <a:t>Αλληλεπίδραση πριν από την εμπειρία</a:t>
            </a:r>
          </a:p>
          <a:p>
            <a:pPr marL="171450" lvl="0" indent="-171450">
              <a:lnSpc>
                <a:spcPct val="114000"/>
              </a:lnSpc>
              <a:buFont typeface="Arial" panose="020B0604020202020204" pitchFamily="34" charset="0"/>
              <a:buChar char="•"/>
            </a:pPr>
            <a:r>
              <a:rPr lang="sl-SI" sz="1400" b="1" dirty="0">
                <a:solidFill>
                  <a:schemeClr val="tx1">
                    <a:lumMod val="50000"/>
                    <a:lumOff val="50000"/>
                  </a:schemeClr>
                </a:solidFill>
                <a:latin typeface="Avenir"/>
                <a:sym typeface="Avenir"/>
              </a:rPr>
              <a:t>Διαδραστικά χαρακτηριστικά κατά τη διάρκεια της εμπειρίας</a:t>
            </a:r>
          </a:p>
          <a:p>
            <a:pPr marL="171450" lvl="0" indent="-171450">
              <a:lnSpc>
                <a:spcPct val="114000"/>
              </a:lnSpc>
              <a:buFont typeface="Arial" panose="020B0604020202020204" pitchFamily="34" charset="0"/>
              <a:buChar char="•"/>
            </a:pPr>
            <a:r>
              <a:rPr lang="sl-SI" sz="1400" b="1" dirty="0">
                <a:solidFill>
                  <a:schemeClr val="tx1">
                    <a:lumMod val="50000"/>
                    <a:lumOff val="50000"/>
                  </a:schemeClr>
                </a:solidFill>
                <a:latin typeface="Avenir"/>
                <a:sym typeface="Avenir"/>
              </a:rPr>
              <a:t>Δραστηριότητες παρακολούθησης μετά την εμπειρία</a:t>
            </a:r>
          </a:p>
          <a:p>
            <a:pPr marL="171468" indent="-171468">
              <a:lnSpc>
                <a:spcPct val="114000"/>
              </a:lnSpc>
              <a:buFont typeface="Arial" panose="020B0604020202020204" pitchFamily="34" charset="0"/>
              <a:buChar char="•"/>
            </a:pPr>
            <a:endParaRPr lang="sl-SI" sz="1600" dirty="0">
              <a:solidFill>
                <a:schemeClr val="tx1">
                  <a:lumMod val="50000"/>
                  <a:lumOff val="50000"/>
                </a:schemeClr>
              </a:solidFill>
              <a:latin typeface="Avenir"/>
              <a:ea typeface="Avenir"/>
              <a:cs typeface="Avenir"/>
              <a:sym typeface="Avenir"/>
            </a:endParaRPr>
          </a:p>
        </p:txBody>
      </p:sp>
    </p:spTree>
    <p:extLst>
      <p:ext uri="{BB962C8B-B14F-4D97-AF65-F5344CB8AC3E}">
        <p14:creationId xmlns:p14="http://schemas.microsoft.com/office/powerpoint/2010/main" xmlns:mc="http://schemas.openxmlformats.org/markup-compatibility/2006" xmlns:a16="http://schemas.microsoft.com/office/drawing/2014/main" xmlns="" val="4281396052"/>
      </p:ext>
    </p:extLst>
  </p:cSld>
  <p:clrMapOvr>
    <a:masterClrMapping/>
  </p:clrMapOvr>
  <mc:AlternateContent xmlns:mc="http://schemas.openxmlformats.org/markup-compatibility/2006">
    <mc:Choice xmlns:p14="http://schemas.microsoft.com/office/powerpoint/2010/main" xmlns:a16="http://schemas.microsoft.com/office/drawing/2014/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27367</TotalTime>
  <Words>372</Words>
  <Application>Microsoft Office PowerPoint</Application>
  <PresentationFormat>Custom</PresentationFormat>
  <Paragraphs>64</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Slide 1</vt:lpstr>
      <vt:lpstr>Slide 2</vt:lpstr>
      <vt:lpstr>Slide 3</vt:lpstr>
      <vt:lpstr>Slide 4</vt:lpstr>
      <vt:lpstr>Slide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keywords>, docId:A83990BDE2B80F32D494253D10493884</cp:keywords>
  <cp:lastModifiedBy>Constantina Tsakalou</cp:lastModifiedBy>
  <cp:revision>1227</cp:revision>
  <dcterms:created xsi:type="dcterms:W3CDTF">2016-05-11T14:31:01Z</dcterms:created>
  <dcterms:modified xsi:type="dcterms:W3CDTF">2022-07-12T13:08:01Z</dcterms:modified>
</cp:coreProperties>
</file>