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8"/>
  </p:notesMasterIdLst>
  <p:handoutMasterIdLst>
    <p:handoutMasterId r:id="rId49"/>
  </p:handoutMasterIdLst>
  <p:sldIdLst>
    <p:sldId id="1296" r:id="rId2"/>
    <p:sldId id="1306" r:id="rId3"/>
    <p:sldId id="1297" r:id="rId4"/>
    <p:sldId id="1406" r:id="rId5"/>
    <p:sldId id="1298" r:id="rId6"/>
    <p:sldId id="268" r:id="rId7"/>
    <p:sldId id="1307" r:id="rId8"/>
    <p:sldId id="279" r:id="rId9"/>
    <p:sldId id="257" r:id="rId10"/>
    <p:sldId id="1332" r:id="rId11"/>
    <p:sldId id="1389" r:id="rId12"/>
    <p:sldId id="1393" r:id="rId13"/>
    <p:sldId id="1394" r:id="rId14"/>
    <p:sldId id="1308" r:id="rId15"/>
    <p:sldId id="1310" r:id="rId16"/>
    <p:sldId id="1395" r:id="rId17"/>
    <p:sldId id="1309" r:id="rId18"/>
    <p:sldId id="1311" r:id="rId19"/>
    <p:sldId id="1402" r:id="rId20"/>
    <p:sldId id="1312" r:id="rId21"/>
    <p:sldId id="1313" r:id="rId22"/>
    <p:sldId id="1314" r:id="rId23"/>
    <p:sldId id="1299" r:id="rId24"/>
    <p:sldId id="1396" r:id="rId25"/>
    <p:sldId id="1405" r:id="rId26"/>
    <p:sldId id="1404" r:id="rId27"/>
    <p:sldId id="1316" r:id="rId28"/>
    <p:sldId id="1315" r:id="rId29"/>
    <p:sldId id="1317" r:id="rId30"/>
    <p:sldId id="1397" r:id="rId31"/>
    <p:sldId id="1318" r:id="rId32"/>
    <p:sldId id="1403" r:id="rId33"/>
    <p:sldId id="1319" r:id="rId34"/>
    <p:sldId id="1300" r:id="rId35"/>
    <p:sldId id="1413" r:id="rId36"/>
    <p:sldId id="1320" r:id="rId37"/>
    <p:sldId id="1331" r:id="rId38"/>
    <p:sldId id="1322" r:id="rId39"/>
    <p:sldId id="1407" r:id="rId40"/>
    <p:sldId id="1408" r:id="rId41"/>
    <p:sldId id="1409" r:id="rId42"/>
    <p:sldId id="1410" r:id="rId43"/>
    <p:sldId id="1411" r:id="rId44"/>
    <p:sldId id="1412" r:id="rId45"/>
    <p:sldId id="315" r:id="rId46"/>
    <p:sldId id="132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35" clrIdx="0">
    <p:extLst>
      <p:ext uri="{19B8F6BF-5375-455C-9EA6-DF929625EA0E}">
        <p15:presenceInfo xmlns:p15="http://schemas.microsoft.com/office/powerpoint/2012/main" userId="Jernej C." providerId="None"/>
      </p:ext>
    </p:extLst>
  </p:cmAuthor>
  <p:cmAuthor id="2" name="Maire Gaffney" initials="MG" lastIdx="2" clrIdx="1">
    <p:extLst>
      <p:ext uri="{19B8F6BF-5375-455C-9EA6-DF929625EA0E}">
        <p15:presenceInfo xmlns:p15="http://schemas.microsoft.com/office/powerpoint/2012/main" userId="S::maire@bdelonline.com::53deb49e-ea2b-4ef2-8af7-6a10eca33ca8" providerId="AD"/>
      </p:ext>
    </p:extLst>
  </p:cmAuthor>
  <p:cmAuthor id="3" name="Christina Meleouni" initials="CM" lastIdx="2" clrIdx="2">
    <p:extLst>
      <p:ext uri="{19B8F6BF-5375-455C-9EA6-DF929625EA0E}">
        <p15:presenceInfo xmlns:p15="http://schemas.microsoft.com/office/powerpoint/2012/main" userId="S::meleouni@akmi-international.com::b2f748b0-a42a-4a8d-ae42-c4fc154351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43794"/>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12AB6-CD83-415D-ABD9-D87C019E8C3A}" v="2" dt="2022-06-16T13:58:35.910"/>
    <p1510:client id="{83FC2881-39FD-4B86-BAF0-4FD71AB22F1B}" v="41" dt="2022-06-16T13:54:33.001"/>
    <p1510:client id="{B5152531-9FD1-4D44-A349-26148E104DB3}" v="15" dt="2022-06-16T13:42:27.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7" autoAdjust="0"/>
    <p:restoredTop sz="94155" autoAdjust="0"/>
  </p:normalViewPr>
  <p:slideViewPr>
    <p:cSldViewPr snapToGrid="0" showGuides="1">
      <p:cViewPr varScale="1">
        <p:scale>
          <a:sx n="111" d="100"/>
          <a:sy n="111" d="100"/>
        </p:scale>
        <p:origin x="856" y="208"/>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MI SA" userId="Crb7tdEM/EKsCEKt3gmI9DwrUJuSqJFln5I2YgLIaxE=" providerId="None" clId="Web-{00212AB6-CD83-415D-ABD9-D87C019E8C3A}"/>
    <pc:docChg chg="modSld">
      <pc:chgData name="AKMI SA" userId="Crb7tdEM/EKsCEKt3gmI9DwrUJuSqJFln5I2YgLIaxE=" providerId="None" clId="Web-{00212AB6-CD83-415D-ABD9-D87C019E8C3A}" dt="2022-06-16T13:58:21.269" v="0" actId="20577"/>
      <pc:docMkLst>
        <pc:docMk/>
      </pc:docMkLst>
      <pc:sldChg chg="modSp">
        <pc:chgData name="AKMI SA" userId="Crb7tdEM/EKsCEKt3gmI9DwrUJuSqJFln5I2YgLIaxE=" providerId="None" clId="Web-{00212AB6-CD83-415D-ABD9-D87C019E8C3A}" dt="2022-06-16T13:58:21.269" v="0" actId="20577"/>
        <pc:sldMkLst>
          <pc:docMk/>
          <pc:sldMk cId="1411413232" sldId="1319"/>
        </pc:sldMkLst>
        <pc:spChg chg="mod">
          <ac:chgData name="AKMI SA" userId="Crb7tdEM/EKsCEKt3gmI9DwrUJuSqJFln5I2YgLIaxE=" providerId="None" clId="Web-{00212AB6-CD83-415D-ABD9-D87C019E8C3A}" dt="2022-06-16T13:58:21.269" v="0" actId="20577"/>
          <ac:spMkLst>
            <pc:docMk/>
            <pc:sldMk cId="1411413232" sldId="1319"/>
            <ac:spMk id="5" creationId="{64A776BC-22E6-4A95-B882-ADD54A19729C}"/>
          </ac:spMkLst>
        </pc:spChg>
      </pc:sldChg>
    </pc:docChg>
  </pc:docChgLst>
  <pc:docChgLst>
    <pc:chgData name="AKMI SA" userId="Crb7tdEM/EKsCEKt3gmI9DwrUJuSqJFln5I2YgLIaxE=" providerId="None" clId="Web-{B5152531-9FD1-4D44-A349-26148E104DB3}"/>
    <pc:docChg chg="modSld">
      <pc:chgData name="AKMI SA" userId="Crb7tdEM/EKsCEKt3gmI9DwrUJuSqJFln5I2YgLIaxE=" providerId="None" clId="Web-{B5152531-9FD1-4D44-A349-26148E104DB3}" dt="2022-06-16T13:42:27.626" v="12"/>
      <pc:docMkLst>
        <pc:docMk/>
      </pc:docMkLst>
      <pc:sldChg chg="delSp modSp">
        <pc:chgData name="AKMI SA" userId="Crb7tdEM/EKsCEKt3gmI9DwrUJuSqJFln5I2YgLIaxE=" providerId="None" clId="Web-{B5152531-9FD1-4D44-A349-26148E104DB3}" dt="2022-06-16T13:42:27.626" v="12"/>
        <pc:sldMkLst>
          <pc:docMk/>
          <pc:sldMk cId="4144239468" sldId="1299"/>
        </pc:sldMkLst>
        <pc:spChg chg="del mod">
          <ac:chgData name="AKMI SA" userId="Crb7tdEM/EKsCEKt3gmI9DwrUJuSqJFln5I2YgLIaxE=" providerId="None" clId="Web-{B5152531-9FD1-4D44-A349-26148E104DB3}" dt="2022-06-16T13:42:27.626" v="12"/>
          <ac:spMkLst>
            <pc:docMk/>
            <pc:sldMk cId="4144239468" sldId="1299"/>
            <ac:spMk id="17" creationId="{BACD73CC-0ABF-7E8E-6DAE-D1880E0AE75C}"/>
          </ac:spMkLst>
        </pc:spChg>
      </pc:sldChg>
      <pc:sldChg chg="modSp">
        <pc:chgData name="AKMI SA" userId="Crb7tdEM/EKsCEKt3gmI9DwrUJuSqJFln5I2YgLIaxE=" providerId="None" clId="Web-{B5152531-9FD1-4D44-A349-26148E104DB3}" dt="2022-06-16T13:41:23.562" v="4" actId="20577"/>
        <pc:sldMkLst>
          <pc:docMk/>
          <pc:sldMk cId="3395346490" sldId="1300"/>
        </pc:sldMkLst>
        <pc:spChg chg="mod">
          <ac:chgData name="AKMI SA" userId="Crb7tdEM/EKsCEKt3gmI9DwrUJuSqJFln5I2YgLIaxE=" providerId="None" clId="Web-{B5152531-9FD1-4D44-A349-26148E104DB3}" dt="2022-06-16T13:41:23.562" v="4" actId="20577"/>
          <ac:spMkLst>
            <pc:docMk/>
            <pc:sldMk cId="3395346490" sldId="1300"/>
            <ac:spMk id="9" creationId="{1D267D80-0B0A-49C1-A95C-AB1B92054838}"/>
          </ac:spMkLst>
        </pc:spChg>
      </pc:sldChg>
      <pc:sldChg chg="modSp">
        <pc:chgData name="AKMI SA" userId="Crb7tdEM/EKsCEKt3gmI9DwrUJuSqJFln5I2YgLIaxE=" providerId="None" clId="Web-{B5152531-9FD1-4D44-A349-26148E104DB3}" dt="2022-06-16T13:41:50.922" v="9" actId="20577"/>
        <pc:sldMkLst>
          <pc:docMk/>
          <pc:sldMk cId="1411413232" sldId="1319"/>
        </pc:sldMkLst>
        <pc:spChg chg="mod">
          <ac:chgData name="AKMI SA" userId="Crb7tdEM/EKsCEKt3gmI9DwrUJuSqJFln5I2YgLIaxE=" providerId="None" clId="Web-{B5152531-9FD1-4D44-A349-26148E104DB3}" dt="2022-06-16T13:41:50.922" v="9" actId="20577"/>
          <ac:spMkLst>
            <pc:docMk/>
            <pc:sldMk cId="1411413232" sldId="1319"/>
            <ac:spMk id="5" creationId="{64A776BC-22E6-4A95-B882-ADD54A19729C}"/>
          </ac:spMkLst>
        </pc:spChg>
      </pc:sldChg>
    </pc:docChg>
  </pc:docChgLst>
  <pc:docChgLst>
    <pc:chgData name="AKMI SA" userId="Crb7tdEM/EKsCEKt3gmI9DwrUJuSqJFln5I2YgLIaxE=" providerId="None" clId="Web-{83FC2881-39FD-4B86-BAF0-4FD71AB22F1B}"/>
    <pc:docChg chg="modSld">
      <pc:chgData name="AKMI SA" userId="Crb7tdEM/EKsCEKt3gmI9DwrUJuSqJFln5I2YgLIaxE=" providerId="None" clId="Web-{83FC2881-39FD-4B86-BAF0-4FD71AB22F1B}" dt="2022-06-16T13:54:33.001" v="33" actId="20577"/>
      <pc:docMkLst>
        <pc:docMk/>
      </pc:docMkLst>
      <pc:sldChg chg="modSp">
        <pc:chgData name="AKMI SA" userId="Crb7tdEM/EKsCEKt3gmI9DwrUJuSqJFln5I2YgLIaxE=" providerId="None" clId="Web-{83FC2881-39FD-4B86-BAF0-4FD71AB22F1B}" dt="2022-06-16T13:54:33.001" v="33" actId="20577"/>
        <pc:sldMkLst>
          <pc:docMk/>
          <pc:sldMk cId="3395346490" sldId="1300"/>
        </pc:sldMkLst>
        <pc:spChg chg="mod">
          <ac:chgData name="AKMI SA" userId="Crb7tdEM/EKsCEKt3gmI9DwrUJuSqJFln5I2YgLIaxE=" providerId="None" clId="Web-{83FC2881-39FD-4B86-BAF0-4FD71AB22F1B}" dt="2022-06-16T13:54:33.001" v="33" actId="20577"/>
          <ac:spMkLst>
            <pc:docMk/>
            <pc:sldMk cId="3395346490" sldId="1300"/>
            <ac:spMk id="9" creationId="{1D267D80-0B0A-49C1-A95C-AB1B92054838}"/>
          </ac:spMkLst>
        </pc:spChg>
      </pc:sldChg>
      <pc:sldChg chg="modSp">
        <pc:chgData name="AKMI SA" userId="Crb7tdEM/EKsCEKt3gmI9DwrUJuSqJFln5I2YgLIaxE=" providerId="None" clId="Web-{83FC2881-39FD-4B86-BAF0-4FD71AB22F1B}" dt="2022-06-16T13:51:57.621" v="20" actId="1076"/>
        <pc:sldMkLst>
          <pc:docMk/>
          <pc:sldMk cId="1411413232" sldId="1319"/>
        </pc:sldMkLst>
        <pc:spChg chg="mod">
          <ac:chgData name="AKMI SA" userId="Crb7tdEM/EKsCEKt3gmI9DwrUJuSqJFln5I2YgLIaxE=" providerId="None" clId="Web-{83FC2881-39FD-4B86-BAF0-4FD71AB22F1B}" dt="2022-06-16T13:51:47.324" v="18" actId="1076"/>
          <ac:spMkLst>
            <pc:docMk/>
            <pc:sldMk cId="1411413232" sldId="1319"/>
            <ac:spMk id="5" creationId="{64A776BC-22E6-4A95-B882-ADD54A19729C}"/>
          </ac:spMkLst>
        </pc:spChg>
        <pc:spChg chg="mod">
          <ac:chgData name="AKMI SA" userId="Crb7tdEM/EKsCEKt3gmI9DwrUJuSqJFln5I2YgLIaxE=" providerId="None" clId="Web-{83FC2881-39FD-4B86-BAF0-4FD71AB22F1B}" dt="2022-06-16T13:51:57.621" v="20" actId="1076"/>
          <ac:spMkLst>
            <pc:docMk/>
            <pc:sldMk cId="1411413232" sldId="1319"/>
            <ac:spMk id="9" creationId="{E3865017-F5DA-48FE-B15B-3D4928FEC95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2022-06-29</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‹N›</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2022-06-29</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‹N›</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2</a:t>
            </a:fld>
            <a:endParaRPr lang="fr-CA" dirty="0"/>
          </a:p>
        </p:txBody>
      </p:sp>
    </p:spTree>
    <p:extLst>
      <p:ext uri="{BB962C8B-B14F-4D97-AF65-F5344CB8AC3E}">
        <p14:creationId xmlns:p14="http://schemas.microsoft.com/office/powerpoint/2010/main" val="341402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6</a:t>
            </a:fld>
            <a:endParaRPr lang="fr-CA" dirty="0"/>
          </a:p>
        </p:txBody>
      </p:sp>
    </p:spTree>
    <p:extLst>
      <p:ext uri="{BB962C8B-B14F-4D97-AF65-F5344CB8AC3E}">
        <p14:creationId xmlns:p14="http://schemas.microsoft.com/office/powerpoint/2010/main" val="17090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7</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EF6E3F-7229-435D-9B4A-E0ABCDF45996}" type="slidenum">
              <a:rPr lang="fr-CA" smtClean="0"/>
              <a:pPr/>
              <a:t>13</a:t>
            </a:fld>
            <a:endParaRPr lang="fr-CA" dirty="0"/>
          </a:p>
        </p:txBody>
      </p:sp>
    </p:spTree>
    <p:extLst>
      <p:ext uri="{BB962C8B-B14F-4D97-AF65-F5344CB8AC3E}">
        <p14:creationId xmlns:p14="http://schemas.microsoft.com/office/powerpoint/2010/main" val="354664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16</a:t>
            </a:fld>
            <a:endParaRPr lang="fr-CA" dirty="0"/>
          </a:p>
        </p:txBody>
      </p:sp>
    </p:spTree>
    <p:extLst>
      <p:ext uri="{BB962C8B-B14F-4D97-AF65-F5344CB8AC3E}">
        <p14:creationId xmlns:p14="http://schemas.microsoft.com/office/powerpoint/2010/main" val="3635575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ink Head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F432AE-2293-3748-9319-ED40EDB61E2A}"/>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10" name="Text Placeholder 32">
            <a:extLst>
              <a:ext uri="{FF2B5EF4-FFF2-40B4-BE49-F238E27FC236}">
                <a16:creationId xmlns:a16="http://schemas.microsoft.com/office/drawing/2014/main" id="{8CBD4739-7663-9044-B9FF-2ED4DB05919D}"/>
              </a:ext>
            </a:extLst>
          </p:cNvPr>
          <p:cNvSpPr>
            <a:spLocks noGrp="1"/>
          </p:cNvSpPr>
          <p:nvPr>
            <p:ph type="body" sz="quarter" idx="18" hasCustomPrompt="1"/>
          </p:nvPr>
        </p:nvSpPr>
        <p:spPr>
          <a:xfrm>
            <a:off x="465666" y="440268"/>
            <a:ext cx="11260668" cy="120565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Title Here</a:t>
            </a:r>
            <a:endParaRPr lang="en-US" dirty="0"/>
          </a:p>
          <a:p>
            <a:pPr lvl="0"/>
            <a:endParaRPr lang="en-US" dirty="0"/>
          </a:p>
        </p:txBody>
      </p:sp>
      <p:sp>
        <p:nvSpPr>
          <p:cNvPr id="12" name="Text Placeholder 32">
            <a:extLst>
              <a:ext uri="{FF2B5EF4-FFF2-40B4-BE49-F238E27FC236}">
                <a16:creationId xmlns:a16="http://schemas.microsoft.com/office/drawing/2014/main" id="{BD2D3549-75D8-B84B-8800-12D999B51096}"/>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3" name="Picture 12" descr="Logo&#10;&#10;Description automatically generated">
            <a:extLst>
              <a:ext uri="{FF2B5EF4-FFF2-40B4-BE49-F238E27FC236}">
                <a16:creationId xmlns:a16="http://schemas.microsoft.com/office/drawing/2014/main" id="{5E24CCB6-1E14-A94D-B4AD-0CDB7CAF80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25822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65960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29/06/2022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‹N›</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‹N›</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‹N›</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‹N›</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6" r:id="rId8"/>
    <p:sldLayoutId id="2147484007" r:id="rId9"/>
    <p:sldLayoutId id="2147484008" r:id="rId10"/>
    <p:sldLayoutId id="2147484010" r:id="rId11"/>
    <p:sldLayoutId id="2147484012" r:id="rId12"/>
    <p:sldLayoutId id="2147484013" r:id="rId13"/>
    <p:sldLayoutId id="214748401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UNESCO+Natural+World+Heritage+sites+yt&amp;docid=608039525483576532&amp;mid=4E3B2E3A223F70D07CF44E3B2E3A223F70D07CF4&amp;view=detail&amp;FORM=VIR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www.youtube.com/watch?v=gpmOWRx4Nk4" TargetMode="External"/><Relationship Id="rId5" Type="http://schemas.openxmlformats.org/officeDocument/2006/relationships/hyperlink" Target="https://www.worldatlas.com/articles/the-world-s-most-visited-unesco-world-heritage-sites.html" TargetMode="External"/><Relationship Id="rId4" Type="http://schemas.openxmlformats.org/officeDocument/2006/relationships/hyperlink" Target="https://en.unesco.org/fieldoffice/almaty/silkroads/cultural-herita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ingculturecommerce.com/digital-asset-management-dam-and-museums-david-lipsey/?utm_source=Jing+Culture+&amp;+Commerce&amp;utm_campaign=b67d916f3c-EMAIL_CAMPAIGN_8_3_2020_13_13_COPY_03&amp;utm_medium=email&amp;utm_term=0_168752c669-b67d916f3c-42713191"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digo-ltd.com/culture-restart-toolkit" TargetMode="External"/><Relationship Id="rId2" Type="http://schemas.openxmlformats.org/officeDocument/2006/relationships/hyperlink" Target="https://onlinelibrary.wiley.com/doi/10.1111/cura.12413"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s://www.indigo-ltd.com/blog/culture-restart-audience-visitor-tracker-april-update"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blog.euromonitor.com/new-strategies-to-engage-millennials-and-generation-z-in-times-of-uncertainty/"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dojj072fr7aw4.cloudfront.net/The-Multi-Platform-Museum.Smartify2021.pdf?mtime=20210513160853&amp;focal=none"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cuseum.com/revenue-generation-report-2021" TargetMode="External"/><Relationship Id="rId2" Type="http://schemas.openxmlformats.org/officeDocument/2006/relationships/hyperlink" Target="https://www.osservatori.net/it/ricerche/infografiche/extended-experience-sfida-ecosistema-culturale-infografica"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preloaded.com/work/modiglianivr/" TargetMode="External"/><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clevelandart.org/engage-and-create" TargetMode="External"/><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dujourney.microsoft.com/lam/etf-lam/"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hyperlink" Target="https://cutt.ly/EnTxXXB" TargetMode="External"/><Relationship Id="rId13" Type="http://schemas.openxmlformats.org/officeDocument/2006/relationships/hyperlink" Target="https://cutt.ly/unTx3r7" TargetMode="External"/><Relationship Id="rId3" Type="http://schemas.openxmlformats.org/officeDocument/2006/relationships/hyperlink" Target="https://www.unwto.org/" TargetMode="External"/><Relationship Id="rId7" Type="http://schemas.openxmlformats.org/officeDocument/2006/relationships/hyperlink" Target="https://cutt.ly/4nTc8MU" TargetMode="External"/><Relationship Id="rId12" Type="http://schemas.openxmlformats.org/officeDocument/2006/relationships/hyperlink" Target="https://cutt.ly/1nTx20p" TargetMode="External"/><Relationship Id="rId2" Type="http://schemas.openxmlformats.org/officeDocument/2006/relationships/image" Target="../media/image34.png"/><Relationship Id="rId16" Type="http://schemas.openxmlformats.org/officeDocument/2006/relationships/hyperlink" Target="https://cutt.ly/cnTx6EI" TargetMode="External"/><Relationship Id="rId1" Type="http://schemas.openxmlformats.org/officeDocument/2006/relationships/slideLayout" Target="../slideLayouts/slideLayout5.xml"/><Relationship Id="rId6" Type="http://schemas.openxmlformats.org/officeDocument/2006/relationships/hyperlink" Target="https://cutt.ly/WnTczBa" TargetMode="External"/><Relationship Id="rId11" Type="http://schemas.openxmlformats.org/officeDocument/2006/relationships/hyperlink" Target="https://cutt.ly/fnTx1kC" TargetMode="External"/><Relationship Id="rId5" Type="http://schemas.openxmlformats.org/officeDocument/2006/relationships/hyperlink" Target="https://cutt.ly/3nTl7zr" TargetMode="External"/><Relationship Id="rId15" Type="http://schemas.openxmlformats.org/officeDocument/2006/relationships/hyperlink" Target="https://cutt.ly/XnTx7Mq" TargetMode="External"/><Relationship Id="rId10" Type="http://schemas.openxmlformats.org/officeDocument/2006/relationships/hyperlink" Target="https://cutt.ly/rnTxNCC" TargetMode="External"/><Relationship Id="rId4" Type="http://schemas.openxmlformats.org/officeDocument/2006/relationships/hyperlink" Target="https://cutt.ly/knTzwmK" TargetMode="External"/><Relationship Id="rId9" Type="http://schemas.openxmlformats.org/officeDocument/2006/relationships/hyperlink" Target="https://cutt.ly/xnTxBb9" TargetMode="External"/><Relationship Id="rId14" Type="http://schemas.openxmlformats.org/officeDocument/2006/relationships/hyperlink" Target="https://cutt.ly/vnTx4O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01219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Modulo 1</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4000" b="1" dirty="0" err="1">
                <a:solidFill>
                  <a:schemeClr val="bg1"/>
                </a:solidFill>
              </a:rPr>
              <a:t>Introduzione</a:t>
            </a:r>
            <a:r>
              <a:rPr lang="en-US" sz="4000" b="1" dirty="0">
                <a:solidFill>
                  <a:schemeClr val="bg1"/>
                </a:solidFill>
              </a:rPr>
              <a:t> al </a:t>
            </a:r>
            <a:r>
              <a:rPr lang="en-US" sz="4000" b="1" dirty="0" err="1">
                <a:solidFill>
                  <a:schemeClr val="bg1"/>
                </a:solidFill>
              </a:rPr>
              <a:t>Patrimonio</a:t>
            </a:r>
            <a:r>
              <a:rPr lang="en-US" sz="4000" b="1" dirty="0">
                <a:solidFill>
                  <a:schemeClr val="bg1"/>
                </a:solidFill>
              </a:rPr>
              <a:t> </a:t>
            </a:r>
            <a:r>
              <a:rPr lang="en-US" sz="4000" b="1" dirty="0" err="1">
                <a:solidFill>
                  <a:schemeClr val="bg1"/>
                </a:solidFill>
              </a:rPr>
              <a:t>Culturale</a:t>
            </a:r>
            <a:r>
              <a:rPr lang="en-US" sz="4000" b="1" dirty="0">
                <a:solidFill>
                  <a:schemeClr val="bg1"/>
                </a:solidFill>
              </a:rPr>
              <a:t> </a:t>
            </a:r>
            <a:r>
              <a:rPr lang="en-US" sz="4000" b="1" dirty="0" err="1">
                <a:solidFill>
                  <a:schemeClr val="bg1"/>
                </a:solidFill>
              </a:rPr>
              <a:t>Digitale</a:t>
            </a:r>
            <a:r>
              <a:rPr lang="en-US" sz="4000" b="1" dirty="0">
                <a:solidFill>
                  <a:schemeClr val="bg1"/>
                </a:solidFill>
              </a:rPr>
              <a:t> </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10</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a:xfrm>
            <a:off x="4624552" y="4687535"/>
            <a:ext cx="7398770" cy="1663610"/>
          </a:xfrm>
        </p:spPr>
        <p:txBody>
          <a:bodyPr/>
          <a:lstStyle/>
          <a:p>
            <a:r>
              <a:rPr lang="it-IT" sz="4000" b="1" dirty="0">
                <a:solidFill>
                  <a:srgbClr val="E43794"/>
                </a:solidFill>
                <a:latin typeface="+mn-lt"/>
              </a:rPr>
              <a:t>Turismo culturale ed esperienziale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764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847-27C1-4617-8F60-E074296995E7}"/>
              </a:ext>
            </a:extLst>
          </p:cNvPr>
          <p:cNvSpPr>
            <a:spLocks noGrp="1"/>
          </p:cNvSpPr>
          <p:nvPr>
            <p:ph type="sldNum" sz="quarter" idx="14"/>
          </p:nvPr>
        </p:nvSpPr>
        <p:spPr/>
        <p:txBody>
          <a:bodyPr/>
          <a:lstStyle/>
          <a:p>
            <a:fld id="{9C527BFA-2C0E-4CEC-B6A5-913A56FEF4B4}" type="slidenum">
              <a:rPr lang="fr-CA" smtClean="0"/>
              <a:pPr/>
              <a:t>11</a:t>
            </a:fld>
            <a:endParaRPr lang="fr-CA" dirty="0"/>
          </a:p>
        </p:txBody>
      </p:sp>
      <p:sp>
        <p:nvSpPr>
          <p:cNvPr id="3" name="Text Placeholder 2">
            <a:extLst>
              <a:ext uri="{FF2B5EF4-FFF2-40B4-BE49-F238E27FC236}">
                <a16:creationId xmlns:a16="http://schemas.microsoft.com/office/drawing/2014/main" id="{A6893F31-953E-476B-9379-30760C069CE0}"/>
              </a:ext>
            </a:extLst>
          </p:cNvPr>
          <p:cNvSpPr>
            <a:spLocks noGrp="1"/>
          </p:cNvSpPr>
          <p:nvPr>
            <p:ph type="body" sz="quarter" idx="15"/>
          </p:nvPr>
        </p:nvSpPr>
        <p:spPr>
          <a:xfrm>
            <a:off x="465667" y="1239826"/>
            <a:ext cx="11260665" cy="4848458"/>
          </a:xfrm>
        </p:spPr>
        <p:txBody>
          <a:bodyPr vert="horz" lIns="91440" tIns="45720" rIns="91440" bIns="45720" rtlCol="0" anchor="t">
            <a:noAutofit/>
          </a:bodyPr>
          <a:lstStyle/>
          <a:p>
            <a:pPr marL="571500" indent="-571500">
              <a:buChar char="•"/>
            </a:pPr>
            <a:r>
              <a:rPr lang="it-IT" dirty="0">
                <a:latin typeface="+mn-lt"/>
              </a:rPr>
              <a:t>Turismo culturale</a:t>
            </a:r>
          </a:p>
          <a:p>
            <a:r>
              <a:rPr lang="it-IT" sz="2400" b="0" dirty="0">
                <a:solidFill>
                  <a:schemeClr val="bg1">
                    <a:lumMod val="50000"/>
                  </a:schemeClr>
                </a:solidFill>
                <a:latin typeface="+mn-lt"/>
                <a:cs typeface="Poppins SemiBold"/>
              </a:rPr>
              <a:t>Quando i viaggiatori cercano le attrazioni del patrimonio, i «custodi» di questo patrimonio hanno un vantaggio di mercato significativo.</a:t>
            </a:r>
          </a:p>
          <a:p>
            <a:endParaRPr lang="en-US" sz="2400" b="0" dirty="0">
              <a:solidFill>
                <a:schemeClr val="bg1">
                  <a:lumMod val="50000"/>
                </a:schemeClr>
              </a:solidFill>
              <a:latin typeface="Avenir Book"/>
              <a:cs typeface="Poppins SemiBold"/>
            </a:endParaRPr>
          </a:p>
          <a:p>
            <a:pPr marL="571500" indent="-571500">
              <a:buChar char="•"/>
            </a:pPr>
            <a:r>
              <a:rPr lang="en-GB" dirty="0">
                <a:latin typeface="+mn-lt"/>
              </a:rPr>
              <a:t>Turismo </a:t>
            </a:r>
            <a:r>
              <a:rPr lang="en-GB" dirty="0" err="1">
                <a:latin typeface="+mn-lt"/>
              </a:rPr>
              <a:t>esperienziale</a:t>
            </a:r>
            <a:endParaRPr lang="en-GB" dirty="0">
              <a:latin typeface="+mn-lt"/>
            </a:endParaRPr>
          </a:p>
          <a:p>
            <a:r>
              <a:rPr lang="it-IT" sz="2400" b="0" dirty="0">
                <a:solidFill>
                  <a:schemeClr val="bg1">
                    <a:lumMod val="50000"/>
                  </a:schemeClr>
                </a:solidFill>
                <a:latin typeface="+mn-lt"/>
                <a:cs typeface="Poppins"/>
              </a:rPr>
              <a:t>Si concentra di più sul coinvolgimento attivo nelle attività e nella cultura di una destinazione che sulla semplice visita del luogo.</a:t>
            </a:r>
          </a:p>
          <a:p>
            <a:endParaRPr lang="en-GB" sz="2400" b="0" dirty="0">
              <a:solidFill>
                <a:schemeClr val="bg1">
                  <a:lumMod val="50000"/>
                </a:schemeClr>
              </a:solidFill>
              <a:highlight>
                <a:srgbClr val="FFFFFF"/>
              </a:highlight>
              <a:latin typeface="Avenir"/>
              <a:cs typeface="Poppins"/>
            </a:endParaRPr>
          </a:p>
          <a:p>
            <a:pPr marL="571500" indent="-571500">
              <a:buChar char="•"/>
            </a:pPr>
            <a:r>
              <a:rPr lang="en-GB" dirty="0">
                <a:latin typeface="+mn-lt"/>
              </a:rPr>
              <a:t>Turismo </a:t>
            </a:r>
            <a:r>
              <a:rPr lang="en-GB" dirty="0" err="1">
                <a:latin typeface="+mn-lt"/>
              </a:rPr>
              <a:t>immersivo</a:t>
            </a:r>
            <a:endParaRPr lang="en-GB" dirty="0">
              <a:latin typeface="+mn-lt"/>
            </a:endParaRPr>
          </a:p>
          <a:p>
            <a:r>
              <a:rPr lang="it-IT" sz="2400" b="0" dirty="0">
                <a:solidFill>
                  <a:schemeClr val="bg1">
                    <a:lumMod val="50000"/>
                  </a:schemeClr>
                </a:solidFill>
                <a:latin typeface="+mn-lt"/>
                <a:cs typeface="Poppins"/>
              </a:rPr>
              <a:t>I viaggiatori cercano vacanze più coinvolgenti e arricchenti rispetto al passato.</a:t>
            </a:r>
          </a:p>
          <a:p>
            <a:endParaRPr lang="en-US" dirty="0"/>
          </a:p>
        </p:txBody>
      </p:sp>
    </p:spTree>
    <p:extLst>
      <p:ext uri="{BB962C8B-B14F-4D97-AF65-F5344CB8AC3E}">
        <p14:creationId xmlns:p14="http://schemas.microsoft.com/office/powerpoint/2010/main" val="568098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5"/>
          </p:nvPr>
        </p:nvSpPr>
        <p:spPr>
          <a:xfrm>
            <a:off x="370720" y="700539"/>
            <a:ext cx="5995356" cy="5456922"/>
          </a:xfrm>
        </p:spPr>
        <p:txBody>
          <a:bodyPr/>
          <a:lstStyle/>
          <a:p>
            <a:pPr marL="0" lvl="0" indent="0" algn="l" rtl="0">
              <a:lnSpc>
                <a:spcPct val="115000"/>
              </a:lnSpc>
              <a:spcBef>
                <a:spcPts val="1100"/>
              </a:spcBef>
              <a:spcAft>
                <a:spcPts val="0"/>
              </a:spcAft>
              <a:buClr>
                <a:schemeClr val="dk1"/>
              </a:buClr>
              <a:buSzPts val="1100"/>
              <a:buNone/>
            </a:pPr>
            <a:r>
              <a:rPr lang="it-IT" dirty="0">
                <a:latin typeface="+mn-lt"/>
              </a:rPr>
              <a:t>Esperienze culturali </a:t>
            </a:r>
            <a:r>
              <a:rPr lang="it-IT" dirty="0" err="1">
                <a:latin typeface="+mn-lt"/>
              </a:rPr>
              <a:t>immersvie</a:t>
            </a:r>
            <a:endParaRPr lang="sl-SI" dirty="0">
              <a:latin typeface="+mn-lt"/>
            </a:endParaRPr>
          </a:p>
          <a:p>
            <a:pPr marL="0" lvl="0" indent="0" algn="l" rtl="0">
              <a:lnSpc>
                <a:spcPct val="115000"/>
              </a:lnSpc>
              <a:spcBef>
                <a:spcPts val="1100"/>
              </a:spcBef>
              <a:spcAft>
                <a:spcPts val="0"/>
              </a:spcAft>
              <a:buClr>
                <a:schemeClr val="dk1"/>
              </a:buClr>
              <a:buSzPts val="1100"/>
              <a:buNone/>
            </a:pPr>
            <a:endParaRPr lang="en-GB" sz="800" b="0" dirty="0">
              <a:solidFill>
                <a:schemeClr val="bg1">
                  <a:lumMod val="50000"/>
                </a:schemeClr>
              </a:solidFill>
            </a:endParaRPr>
          </a:p>
          <a:p>
            <a:pPr>
              <a:lnSpc>
                <a:spcPct val="115000"/>
              </a:lnSpc>
              <a:spcBef>
                <a:spcPts val="1100"/>
              </a:spcBef>
              <a:buClr>
                <a:schemeClr val="dk1"/>
              </a:buClr>
              <a:buSzPts val="1100"/>
            </a:pPr>
            <a:r>
              <a:rPr lang="it-IT" sz="2400" b="0" dirty="0">
                <a:solidFill>
                  <a:schemeClr val="bg1">
                    <a:lumMod val="50000"/>
                  </a:schemeClr>
                </a:solidFill>
                <a:latin typeface="+mn-lt"/>
              </a:rPr>
              <a:t>Le esperienze culturali immersive sono la voce interiore di un patrimonio culturale. Devono essere in grado di:</a:t>
            </a:r>
          </a:p>
          <a:p>
            <a:pPr marL="457200" lvl="0" indent="-304800" algn="l" rtl="0">
              <a:lnSpc>
                <a:spcPct val="115000"/>
              </a:lnSpc>
              <a:spcBef>
                <a:spcPts val="0"/>
              </a:spcBef>
              <a:spcAft>
                <a:spcPts val="0"/>
              </a:spcAft>
              <a:buClr>
                <a:srgbClr val="7F7F7F"/>
              </a:buClr>
              <a:buSzPts val="1200"/>
              <a:buChar char="●"/>
            </a:pPr>
            <a:r>
              <a:rPr lang="it-IT" sz="2400" b="1" dirty="0">
                <a:solidFill>
                  <a:schemeClr val="bg1">
                    <a:lumMod val="50000"/>
                  </a:schemeClr>
                </a:solidFill>
                <a:latin typeface="+mn-lt"/>
              </a:rPr>
              <a:t>Creare </a:t>
            </a:r>
            <a:r>
              <a:rPr lang="it-IT" sz="2400" b="0" dirty="0">
                <a:solidFill>
                  <a:schemeClr val="bg1">
                    <a:lumMod val="50000"/>
                  </a:schemeClr>
                </a:solidFill>
                <a:latin typeface="+mn-lt"/>
              </a:rPr>
              <a:t>un vantaggio competitivo reale;</a:t>
            </a:r>
          </a:p>
          <a:p>
            <a:pPr marL="457200" lvl="0" indent="-304800" algn="l" rtl="0">
              <a:lnSpc>
                <a:spcPct val="115000"/>
              </a:lnSpc>
              <a:spcBef>
                <a:spcPts val="0"/>
              </a:spcBef>
              <a:spcAft>
                <a:spcPts val="0"/>
              </a:spcAft>
              <a:buClr>
                <a:srgbClr val="7F7F7F"/>
              </a:buClr>
              <a:buSzPts val="1200"/>
              <a:buChar char="●"/>
            </a:pPr>
            <a:r>
              <a:rPr lang="it-IT" sz="2400" b="1" dirty="0">
                <a:solidFill>
                  <a:schemeClr val="bg1">
                    <a:lumMod val="50000"/>
                  </a:schemeClr>
                </a:solidFill>
                <a:latin typeface="+mn-lt"/>
              </a:rPr>
              <a:t>Focalizzarsi </a:t>
            </a:r>
            <a:r>
              <a:rPr lang="it-IT" sz="2400" b="0" dirty="0">
                <a:solidFill>
                  <a:schemeClr val="bg1">
                    <a:lumMod val="50000"/>
                  </a:schemeClr>
                </a:solidFill>
                <a:latin typeface="+mn-lt"/>
              </a:rPr>
              <a:t>su ciò che è davvero unico, memorabile e coinvolgente nell’area;</a:t>
            </a:r>
          </a:p>
          <a:p>
            <a:pPr marL="457200" lvl="0" indent="-304800" algn="l" rtl="0">
              <a:lnSpc>
                <a:spcPct val="115000"/>
              </a:lnSpc>
              <a:spcBef>
                <a:spcPts val="0"/>
              </a:spcBef>
              <a:spcAft>
                <a:spcPts val="0"/>
              </a:spcAft>
              <a:buClr>
                <a:srgbClr val="7F7F7F"/>
              </a:buClr>
              <a:buSzPts val="1200"/>
              <a:buChar char="●"/>
            </a:pPr>
            <a:r>
              <a:rPr lang="it-IT" sz="2400" dirty="0">
                <a:solidFill>
                  <a:schemeClr val="bg1">
                    <a:lumMod val="50000"/>
                  </a:schemeClr>
                </a:solidFill>
                <a:latin typeface="+mn-lt"/>
              </a:rPr>
              <a:t>Rispondere ai bisogni </a:t>
            </a:r>
            <a:r>
              <a:rPr lang="it-IT" sz="2400" b="0" dirty="0">
                <a:solidFill>
                  <a:schemeClr val="bg1">
                    <a:lumMod val="50000"/>
                  </a:schemeClr>
                </a:solidFill>
                <a:latin typeface="+mn-lt"/>
              </a:rPr>
              <a:t>del pubblico target.</a:t>
            </a:r>
            <a:endParaRPr lang="it-IT" sz="2400" b="1" dirty="0">
              <a:solidFill>
                <a:schemeClr val="bg1">
                  <a:lumMod val="50000"/>
                </a:schemeClr>
              </a:solidFill>
              <a:latin typeface="+mn-lt"/>
            </a:endParaRPr>
          </a:p>
          <a:p>
            <a:pPr lvl="0" algn="just">
              <a:lnSpc>
                <a:spcPct val="115000"/>
              </a:lnSpc>
              <a:spcBef>
                <a:spcPts val="1100"/>
              </a:spcBef>
              <a:buClr>
                <a:schemeClr val="dk1"/>
              </a:buClr>
              <a:buSzPts val="1100"/>
            </a:pPr>
            <a:r>
              <a:rPr lang="it-IT" sz="2400" b="0" dirty="0">
                <a:solidFill>
                  <a:schemeClr val="bg1">
                    <a:lumMod val="50000"/>
                  </a:schemeClr>
                </a:solidFill>
                <a:latin typeface="+mn-lt"/>
              </a:rPr>
              <a:t>Nei prossimi moduli vedremo in dettaglio come progettare esperienze turistiche coinvolgenti per i vostri visitatori.</a:t>
            </a:r>
          </a:p>
        </p:txBody>
      </p:sp>
      <p:pic>
        <p:nvPicPr>
          <p:cNvPr id="6" name="Picture Placeholder 5">
            <a:extLst>
              <a:ext uri="{FF2B5EF4-FFF2-40B4-BE49-F238E27FC236}">
                <a16:creationId xmlns:a16="http://schemas.microsoft.com/office/drawing/2014/main" id="{475B9080-F063-4D9C-BB68-DBAF3DAA14E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3837" r="13837"/>
          <a:stretch>
            <a:fillRect/>
          </a:stretch>
        </p:blipFill>
        <p:spPr>
          <a:xfrm>
            <a:off x="7088637" y="3028280"/>
            <a:ext cx="3691822" cy="3829719"/>
          </a:xfrm>
        </p:spPr>
      </p:pic>
    </p:spTree>
    <p:extLst>
      <p:ext uri="{BB962C8B-B14F-4D97-AF65-F5344CB8AC3E}">
        <p14:creationId xmlns:p14="http://schemas.microsoft.com/office/powerpoint/2010/main" val="94727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13</a:t>
            </a:fld>
            <a:endParaRPr lang="en-GB" dirty="0"/>
          </a:p>
        </p:txBody>
      </p:sp>
      <p:sp>
        <p:nvSpPr>
          <p:cNvPr id="3" name="Označba mesta besedila 2"/>
          <p:cNvSpPr>
            <a:spLocks noGrp="1"/>
          </p:cNvSpPr>
          <p:nvPr>
            <p:ph type="body" sz="quarter" idx="15"/>
          </p:nvPr>
        </p:nvSpPr>
        <p:spPr>
          <a:xfrm>
            <a:off x="533770" y="1198614"/>
            <a:ext cx="11260668" cy="631527"/>
          </a:xfrm>
        </p:spPr>
        <p:txBody>
          <a:bodyPr/>
          <a:lstStyle/>
          <a:p>
            <a:r>
              <a:rPr lang="sl-SI" dirty="0">
                <a:latin typeface="+mn-lt"/>
              </a:rPr>
              <a:t>Pensate alle motivazioni che vi spingono a viaggiare</a:t>
            </a:r>
            <a:endParaRPr lang="en-GB" dirty="0">
              <a:latin typeface="+mn-lt"/>
            </a:endParaRPr>
          </a:p>
          <a:p>
            <a:endParaRPr lang="en-GB" dirty="0"/>
          </a:p>
        </p:txBody>
      </p:sp>
      <p:sp>
        <p:nvSpPr>
          <p:cNvPr id="4" name="Označba mesta besedila 3"/>
          <p:cNvSpPr>
            <a:spLocks noGrp="1"/>
          </p:cNvSpPr>
          <p:nvPr>
            <p:ph type="body" sz="quarter" idx="19"/>
          </p:nvPr>
        </p:nvSpPr>
        <p:spPr>
          <a:xfrm>
            <a:off x="533772" y="1718552"/>
            <a:ext cx="11260666" cy="4649059"/>
          </a:xfrm>
        </p:spPr>
        <p:txBody>
          <a:bodyPr numCol="1"/>
          <a:lstStyle/>
          <a:p>
            <a:endParaRPr lang="en-GB" sz="1800" dirty="0"/>
          </a:p>
          <a:p>
            <a:r>
              <a:rPr lang="it-IT" dirty="0">
                <a:latin typeface="+mn-lt"/>
              </a:rPr>
              <a:t>Potete scrivere idee generiche oppure essere specifici:</a:t>
            </a:r>
          </a:p>
          <a:p>
            <a:endParaRPr lang="it-IT" dirty="0">
              <a:latin typeface="+mn-lt"/>
            </a:endParaRPr>
          </a:p>
          <a:p>
            <a:r>
              <a:rPr lang="it-IT" dirty="0">
                <a:latin typeface="+mn-lt"/>
                <a:cs typeface="Poppins"/>
              </a:rPr>
              <a:t>Alcuni suggerimenti:</a:t>
            </a:r>
            <a:endParaRPr lang="it-IT" dirty="0">
              <a:latin typeface="+mn-lt"/>
            </a:endParaRPr>
          </a:p>
          <a:p>
            <a:endParaRPr lang="it-IT" dirty="0">
              <a:latin typeface="+mn-lt"/>
            </a:endParaRPr>
          </a:p>
          <a:p>
            <a:pPr marL="342900" indent="-342900">
              <a:buFont typeface="Arial" panose="020B0604020202020204" pitchFamily="34" charset="0"/>
              <a:buChar char="•"/>
            </a:pPr>
            <a:r>
              <a:rPr lang="it-IT" dirty="0">
                <a:latin typeface="+mn-lt"/>
              </a:rPr>
              <a:t>Enogastronomia</a:t>
            </a:r>
          </a:p>
          <a:p>
            <a:pPr marL="342900" indent="-342900">
              <a:buFont typeface="Arial" panose="020B0604020202020204" pitchFamily="34" charset="0"/>
              <a:buChar char="•"/>
            </a:pPr>
            <a:r>
              <a:rPr lang="it-IT" dirty="0">
                <a:latin typeface="+mn-lt"/>
                <a:cs typeface="Poppins"/>
              </a:rPr>
              <a:t>Patrimonio naturale (qui un esempio di </a:t>
            </a:r>
            <a:r>
              <a:rPr lang="it-IT" dirty="0">
                <a:latin typeface="+mn-lt"/>
                <a:cs typeface="Poppins"/>
                <a:hlinkClick r:id="rId3"/>
              </a:rPr>
              <a:t>patrimonio naturale</a:t>
            </a:r>
            <a:r>
              <a:rPr lang="it-IT" dirty="0">
                <a:latin typeface="+mn-lt"/>
                <a:cs typeface="Poppins"/>
              </a:rPr>
              <a:t>) </a:t>
            </a:r>
            <a:endParaRPr lang="it-IT" dirty="0">
              <a:latin typeface="+mn-lt"/>
            </a:endParaRPr>
          </a:p>
          <a:p>
            <a:pPr marL="342900" indent="-342900">
              <a:buFont typeface="Arial" panose="020B0604020202020204" pitchFamily="34" charset="0"/>
              <a:buChar char="•"/>
            </a:pPr>
            <a:r>
              <a:rPr lang="it-IT" dirty="0">
                <a:latin typeface="+mn-lt"/>
                <a:cs typeface="Poppins"/>
              </a:rPr>
              <a:t>Patrimonio culturale (qui un </a:t>
            </a:r>
            <a:r>
              <a:rPr lang="it-IT" dirty="0">
                <a:latin typeface="+mn-lt"/>
                <a:cs typeface="Poppins"/>
                <a:hlinkClick r:id="rId4"/>
              </a:rPr>
              <a:t>esempio</a:t>
            </a:r>
            <a:r>
              <a:rPr lang="it-IT" dirty="0">
                <a:latin typeface="+mn-lt"/>
                <a:cs typeface="Poppins"/>
              </a:rPr>
              <a:t>)</a:t>
            </a:r>
          </a:p>
          <a:p>
            <a:pPr marL="342900" indent="-342900">
              <a:buFont typeface="Arial" panose="020B0604020202020204" pitchFamily="34" charset="0"/>
              <a:buChar char="•"/>
            </a:pPr>
            <a:r>
              <a:rPr lang="it-IT" dirty="0">
                <a:latin typeface="+mn-lt"/>
                <a:cs typeface="Poppins"/>
              </a:rPr>
              <a:t>Luoghi famosi (qui un </a:t>
            </a:r>
            <a:r>
              <a:rPr lang="it-IT" dirty="0">
                <a:latin typeface="+mn-lt"/>
                <a:cs typeface="Poppins"/>
                <a:hlinkClick r:id="rId5"/>
              </a:rPr>
              <a:t>esempio</a:t>
            </a:r>
            <a:r>
              <a:rPr lang="it-IT" dirty="0">
                <a:latin typeface="+mn-lt"/>
                <a:cs typeface="Poppins"/>
              </a:rPr>
              <a:t>)</a:t>
            </a:r>
            <a:endParaRPr lang="it-IT" dirty="0">
              <a:latin typeface="+mn-lt"/>
            </a:endParaRPr>
          </a:p>
          <a:p>
            <a:pPr marL="342900" indent="-342900">
              <a:buFont typeface="Arial" panose="020B0604020202020204" pitchFamily="34" charset="0"/>
              <a:buChar char="•"/>
            </a:pPr>
            <a:r>
              <a:rPr lang="it-IT" dirty="0">
                <a:latin typeface="+mn-lt"/>
                <a:cs typeface="Poppins"/>
              </a:rPr>
              <a:t>Attività sportive (sci, surf, ecc.) (guarda un </a:t>
            </a:r>
            <a:r>
              <a:rPr lang="it-IT" dirty="0">
                <a:latin typeface="+mn-lt"/>
                <a:cs typeface="Poppins"/>
                <a:hlinkClick r:id="rId6"/>
              </a:rPr>
              <a:t>video</a:t>
            </a:r>
            <a:r>
              <a:rPr lang="it-IT" dirty="0">
                <a:latin typeface="+mn-lt"/>
                <a:cs typeface="Poppins"/>
              </a:rPr>
              <a:t> sul turismo sportivo)</a:t>
            </a:r>
            <a:endParaRPr lang="it-IT" dirty="0">
              <a:latin typeface="+mn-lt"/>
            </a:endParaRPr>
          </a:p>
          <a:p>
            <a:pPr marL="342900" indent="-342900">
              <a:buFont typeface="Arial" panose="020B0604020202020204" pitchFamily="34" charset="0"/>
              <a:buChar char="•"/>
            </a:pPr>
            <a:r>
              <a:rPr lang="it-IT" dirty="0">
                <a:latin typeface="+mn-lt"/>
              </a:rPr>
              <a:t>Clima</a:t>
            </a:r>
          </a:p>
          <a:p>
            <a:pPr marL="342900" indent="-342900">
              <a:buFont typeface="Arial" panose="020B0604020202020204" pitchFamily="34" charset="0"/>
              <a:buChar char="•"/>
            </a:pPr>
            <a:r>
              <a:rPr lang="it-IT" dirty="0">
                <a:latin typeface="+mn-lt"/>
              </a:rPr>
              <a:t>Eventi (Giochi olimpici, UEFA Champions League, Expo, ecc.)</a:t>
            </a:r>
          </a:p>
          <a:p>
            <a:endParaRPr lang="it-IT" sz="1800" dirty="0"/>
          </a:p>
          <a:p>
            <a:endParaRPr lang="en-GB" sz="1800" dirty="0"/>
          </a:p>
        </p:txBody>
      </p:sp>
      <p:sp>
        <p:nvSpPr>
          <p:cNvPr id="5" name="Označba mesta besedila 2">
            <a:extLst>
              <a:ext uri="{FF2B5EF4-FFF2-40B4-BE49-F238E27FC236}">
                <a16:creationId xmlns:a16="http://schemas.microsoft.com/office/drawing/2014/main" id="{A2068F7D-16F0-463A-9CEE-4752E87B8BFD}"/>
              </a:ext>
            </a:extLst>
          </p:cNvPr>
          <p:cNvSpPr txBox="1">
            <a:spLocks/>
          </p:cNvSpPr>
          <p:nvPr/>
        </p:nvSpPr>
        <p:spPr>
          <a:xfrm>
            <a:off x="533770" y="62588"/>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latin typeface="+mn-lt"/>
              </a:rPr>
              <a:t>Un primo </a:t>
            </a:r>
            <a:r>
              <a:rPr lang="en-GB" dirty="0" err="1">
                <a:solidFill>
                  <a:schemeClr val="bg1"/>
                </a:solidFill>
                <a:latin typeface="+mn-lt"/>
              </a:rPr>
              <a:t>esercizio</a:t>
            </a:r>
            <a:r>
              <a:rPr lang="en-GB" dirty="0">
                <a:solidFill>
                  <a:schemeClr val="bg1"/>
                </a:solidFill>
                <a:latin typeface="+mn-lt"/>
              </a:rPr>
              <a:t> di </a:t>
            </a:r>
            <a:r>
              <a:rPr lang="en-GB" dirty="0" err="1">
                <a:solidFill>
                  <a:schemeClr val="bg1"/>
                </a:solidFill>
                <a:latin typeface="+mn-lt"/>
              </a:rPr>
              <a:t>gruppo</a:t>
            </a:r>
            <a:r>
              <a:rPr lang="en-GB" dirty="0">
                <a:solidFill>
                  <a:schemeClr val="bg1"/>
                </a:solidFill>
                <a:latin typeface="+mn-lt"/>
              </a:rPr>
              <a:t>:</a:t>
            </a:r>
          </a:p>
        </p:txBody>
      </p:sp>
    </p:spTree>
    <p:extLst>
      <p:ext uri="{BB962C8B-B14F-4D97-AF65-F5344CB8AC3E}">
        <p14:creationId xmlns:p14="http://schemas.microsoft.com/office/powerpoint/2010/main" val="279562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2" y="4832266"/>
            <a:ext cx="7735886" cy="1174995"/>
          </a:xfrm>
        </p:spPr>
        <p:txBody>
          <a:bodyPr/>
          <a:lstStyle/>
          <a:p>
            <a:pPr lvl="0">
              <a:spcBef>
                <a:spcPts val="0"/>
              </a:spcBef>
            </a:pPr>
            <a:r>
              <a:rPr lang="it-IT" sz="4000" dirty="0">
                <a:latin typeface="+mn-lt"/>
              </a:rPr>
              <a:t>Cos’è il Patrimonio </a:t>
            </a:r>
          </a:p>
          <a:p>
            <a:pPr lvl="0">
              <a:spcBef>
                <a:spcPts val="0"/>
              </a:spcBef>
            </a:pPr>
            <a:r>
              <a:rPr lang="it-IT" sz="4000" dirty="0">
                <a:latin typeface="+mn-lt"/>
              </a:rPr>
              <a:t>Culturale Digitale</a:t>
            </a:r>
            <a:endParaRPr lang="it-IT" sz="4000" dirty="0">
              <a:latin typeface="+mn-lt"/>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2368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232401" y="962286"/>
            <a:ext cx="11260668" cy="631527"/>
          </a:xfrm>
        </p:spPr>
        <p:txBody>
          <a:bodyPr/>
          <a:lstStyle/>
          <a:p>
            <a:r>
              <a:rPr lang="it-IT" sz="3600" dirty="0">
                <a:latin typeface="+mn-lt"/>
              </a:rPr>
              <a:t>Digitale: non uno strumento, un orizzonte</a:t>
            </a:r>
          </a:p>
          <a:p>
            <a:endParaRPr lang="el-GR" dirty="0"/>
          </a:p>
        </p:txBody>
      </p:sp>
      <p:sp>
        <p:nvSpPr>
          <p:cNvPr id="3" name="Rectangle 2">
            <a:extLst>
              <a:ext uri="{FF2B5EF4-FFF2-40B4-BE49-F238E27FC236}">
                <a16:creationId xmlns:a16="http://schemas.microsoft.com/office/drawing/2014/main" id="{26C03C40-4EFE-4C79-A8C6-D24BF7EFEBB9}"/>
              </a:ext>
            </a:extLst>
          </p:cNvPr>
          <p:cNvSpPr/>
          <p:nvPr/>
        </p:nvSpPr>
        <p:spPr>
          <a:xfrm>
            <a:off x="330786" y="2738478"/>
            <a:ext cx="11260668" cy="2677656"/>
          </a:xfrm>
          <a:prstGeom prst="rect">
            <a:avLst/>
          </a:prstGeom>
        </p:spPr>
        <p:txBody>
          <a:bodyPr wrap="square" lIns="91440" tIns="45720" rIns="91440" bIns="45720" anchor="t">
            <a:spAutoFit/>
          </a:bodyPr>
          <a:lstStyle/>
          <a:p>
            <a:pPr lvl="0" algn="just">
              <a:buClr>
                <a:schemeClr val="dk1"/>
              </a:buClr>
              <a:buSzPts val="1100"/>
            </a:pPr>
            <a:r>
              <a:rPr lang="it-IT" sz="2400" dirty="0">
                <a:solidFill>
                  <a:srgbClr val="E43794"/>
                </a:solidFill>
              </a:rPr>
              <a:t>Al giorno d'oggi, il digitale non può essere considerato come qualcosa di separato dalla realtà, ma piuttosto come una struttura attraverso la quale interagiamo con il mondo che ci circonda. </a:t>
            </a:r>
          </a:p>
          <a:p>
            <a:pPr lvl="0" algn="just">
              <a:buClr>
                <a:schemeClr val="dk1"/>
              </a:buClr>
              <a:buSzPts val="1100"/>
            </a:pPr>
            <a:endParaRPr lang="it-IT" sz="2400" dirty="0">
              <a:solidFill>
                <a:srgbClr val="7F7F7F"/>
              </a:solidFill>
            </a:endParaRPr>
          </a:p>
          <a:p>
            <a:pPr algn="just">
              <a:buClr>
                <a:schemeClr val="dk1"/>
              </a:buClr>
              <a:buSzPts val="1100"/>
            </a:pPr>
            <a:r>
              <a:rPr lang="it-IT" sz="2400" dirty="0">
                <a:solidFill>
                  <a:srgbClr val="7F7F7F"/>
                </a:solidFill>
              </a:rPr>
              <a:t>Dai musei ai teatri e alle biblioteche, le istituzioni e le organizzazioni culturali si sono trovate oggi più che mai a dover affrontare </a:t>
            </a:r>
            <a:r>
              <a:rPr lang="it-IT" sz="2400" dirty="0">
                <a:solidFill>
                  <a:srgbClr val="E43794"/>
                </a:solidFill>
              </a:rPr>
              <a:t>l’importanza di avere una strategia digitale </a:t>
            </a:r>
            <a:r>
              <a:rPr lang="it-IT" sz="2400" dirty="0">
                <a:solidFill>
                  <a:srgbClr val="7F7F7F"/>
                </a:solidFill>
              </a:rPr>
              <a:t>non solo per preservare ma anche per promuovere il patrimonio culturale. </a:t>
            </a:r>
          </a:p>
        </p:txBody>
      </p:sp>
    </p:spTree>
    <p:extLst>
      <p:ext uri="{BB962C8B-B14F-4D97-AF65-F5344CB8AC3E}">
        <p14:creationId xmlns:p14="http://schemas.microsoft.com/office/powerpoint/2010/main" val="299060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3" name="Rectangle 2">
            <a:extLst>
              <a:ext uri="{FF2B5EF4-FFF2-40B4-BE49-F238E27FC236}">
                <a16:creationId xmlns:a16="http://schemas.microsoft.com/office/drawing/2014/main" id="{26C03C40-4EFE-4C79-A8C6-D24BF7EFEBB9}"/>
              </a:ext>
            </a:extLst>
          </p:cNvPr>
          <p:cNvSpPr/>
          <p:nvPr/>
        </p:nvSpPr>
        <p:spPr>
          <a:xfrm>
            <a:off x="317172" y="1781935"/>
            <a:ext cx="11557656" cy="4893647"/>
          </a:xfrm>
          <a:prstGeom prst="rect">
            <a:avLst/>
          </a:prstGeom>
        </p:spPr>
        <p:txBody>
          <a:bodyPr wrap="square">
            <a:spAutoFit/>
          </a:bodyPr>
          <a:lstStyle/>
          <a:p>
            <a:pPr lvl="0" algn="just">
              <a:buClr>
                <a:schemeClr val="dk1"/>
              </a:buClr>
              <a:buSzPts val="1100"/>
            </a:pPr>
            <a:r>
              <a:rPr lang="it-IT" sz="2400" dirty="0">
                <a:solidFill>
                  <a:srgbClr val="7F7F7F"/>
                </a:solidFill>
              </a:rPr>
              <a:t>In termini generali, la digitalizzazione del patrimonio culturale si riferisce all’</a:t>
            </a:r>
            <a:r>
              <a:rPr lang="it-IT" sz="2400" dirty="0">
                <a:solidFill>
                  <a:srgbClr val="E43794"/>
                </a:solidFill>
              </a:rPr>
              <a:t>uso di tecnologie digitali per rendere il patrimonio accessibile digitalmente a tutto tondo.</a:t>
            </a:r>
            <a:r>
              <a:rPr lang="it-IT" sz="2400" dirty="0">
                <a:solidFill>
                  <a:srgbClr val="7F7F7F"/>
                </a:solidFill>
              </a:rPr>
              <a:t> Questo approccio può essere applicato </a:t>
            </a:r>
            <a:r>
              <a:rPr lang="it-IT" sz="2400" dirty="0">
                <a:solidFill>
                  <a:srgbClr val="E43794"/>
                </a:solidFill>
              </a:rPr>
              <a:t>diversi </a:t>
            </a:r>
            <a:r>
              <a:rPr lang="it-IT" sz="2400" dirty="0" err="1">
                <a:solidFill>
                  <a:srgbClr val="E43794"/>
                </a:solidFill>
              </a:rPr>
              <a:t>aspsetti</a:t>
            </a:r>
            <a:r>
              <a:rPr lang="it-IT" sz="2400" dirty="0">
                <a:solidFill>
                  <a:srgbClr val="E43794"/>
                </a:solidFill>
              </a:rPr>
              <a:t>, </a:t>
            </a:r>
            <a:r>
              <a:rPr lang="it-IT" sz="2400" dirty="0">
                <a:solidFill>
                  <a:srgbClr val="7F7F7F"/>
                </a:solidFill>
              </a:rPr>
              <a:t>come ad esempio:</a:t>
            </a:r>
          </a:p>
          <a:p>
            <a:pPr lvl="0" algn="just">
              <a:buClr>
                <a:schemeClr val="dk1"/>
              </a:buClr>
              <a:buSzPts val="1100"/>
            </a:pPr>
            <a:endParaRPr lang="it-IT" sz="2400" dirty="0">
              <a:solidFill>
                <a:srgbClr val="7F7F7F"/>
              </a:solidFill>
            </a:endParaRPr>
          </a:p>
          <a:p>
            <a:pPr marL="342900" lvl="0" indent="-342900" algn="just">
              <a:buClr>
                <a:schemeClr val="dk1"/>
              </a:buClr>
              <a:buSzPts val="1100"/>
              <a:buFont typeface="Arial" panose="020B0604020202020204" pitchFamily="34" charset="0"/>
              <a:buChar char="•"/>
            </a:pPr>
            <a:r>
              <a:rPr lang="it-IT" sz="2400" dirty="0">
                <a:solidFill>
                  <a:srgbClr val="7F7F7F"/>
                </a:solidFill>
              </a:rPr>
              <a:t>catalogazione;</a:t>
            </a:r>
          </a:p>
          <a:p>
            <a:pPr marL="342900" lvl="0" indent="-342900" algn="just">
              <a:buClr>
                <a:schemeClr val="dk1"/>
              </a:buClr>
              <a:buSzPts val="1100"/>
              <a:buFont typeface="Arial" panose="020B0604020202020204" pitchFamily="34" charset="0"/>
              <a:buChar char="•"/>
            </a:pPr>
            <a:r>
              <a:rPr lang="it-IT" sz="2400" dirty="0">
                <a:solidFill>
                  <a:srgbClr val="7F7F7F"/>
                </a:solidFill>
              </a:rPr>
              <a:t>conservazione;</a:t>
            </a:r>
          </a:p>
          <a:p>
            <a:pPr marL="342900" lvl="0" indent="-342900" algn="just">
              <a:buClr>
                <a:schemeClr val="dk1"/>
              </a:buClr>
              <a:buSzPts val="1100"/>
              <a:buFont typeface="Arial" panose="020B0604020202020204" pitchFamily="34" charset="0"/>
              <a:buChar char="•"/>
            </a:pPr>
            <a:r>
              <a:rPr lang="it-IT" sz="2400" dirty="0">
                <a:solidFill>
                  <a:srgbClr val="7F7F7F"/>
                </a:solidFill>
              </a:rPr>
              <a:t>conservazione;</a:t>
            </a:r>
          </a:p>
          <a:p>
            <a:pPr marL="342900" lvl="0" indent="-342900" algn="just">
              <a:buClr>
                <a:schemeClr val="dk1"/>
              </a:buClr>
              <a:buSzPts val="1100"/>
              <a:buFont typeface="Arial" panose="020B0604020202020204" pitchFamily="34" charset="0"/>
              <a:buChar char="•"/>
            </a:pPr>
            <a:r>
              <a:rPr lang="it-IT" sz="2400" dirty="0">
                <a:solidFill>
                  <a:srgbClr val="7F7F7F"/>
                </a:solidFill>
              </a:rPr>
              <a:t>educazione;</a:t>
            </a:r>
          </a:p>
          <a:p>
            <a:pPr marL="342900" lvl="0" indent="-342900" algn="just">
              <a:buClr>
                <a:schemeClr val="dk1"/>
              </a:buClr>
              <a:buSzPts val="1100"/>
              <a:buFont typeface="Arial" panose="020B0604020202020204" pitchFamily="34" charset="0"/>
              <a:buChar char="•"/>
            </a:pPr>
            <a:r>
              <a:rPr lang="it-IT" sz="2400" dirty="0">
                <a:solidFill>
                  <a:srgbClr val="7F7F7F"/>
                </a:solidFill>
              </a:rPr>
              <a:t>ricerca;</a:t>
            </a:r>
          </a:p>
          <a:p>
            <a:pPr marL="342900" lvl="0" indent="-342900" algn="just">
              <a:buClr>
                <a:schemeClr val="dk1"/>
              </a:buClr>
              <a:buSzPts val="1100"/>
              <a:buFont typeface="Arial" panose="020B0604020202020204" pitchFamily="34" charset="0"/>
              <a:buChar char="•"/>
            </a:pPr>
            <a:r>
              <a:rPr lang="it-IT" sz="2400" dirty="0">
                <a:solidFill>
                  <a:srgbClr val="7F7F7F"/>
                </a:solidFill>
              </a:rPr>
              <a:t>comunicazione; </a:t>
            </a:r>
          </a:p>
          <a:p>
            <a:pPr marL="342900" lvl="0" indent="-342900" algn="just">
              <a:buClr>
                <a:schemeClr val="dk1"/>
              </a:buClr>
              <a:buSzPts val="1100"/>
              <a:buFont typeface="Arial" panose="020B0604020202020204" pitchFamily="34" charset="0"/>
              <a:buChar char="•"/>
            </a:pPr>
            <a:r>
              <a:rPr lang="it-IT" sz="2400" dirty="0">
                <a:solidFill>
                  <a:srgbClr val="7F7F7F"/>
                </a:solidFill>
              </a:rPr>
              <a:t>divulgazione e coinvolgimento del pubblico</a:t>
            </a:r>
          </a:p>
          <a:p>
            <a:pPr marL="342900" lvl="0" indent="-342900" algn="just">
              <a:buClr>
                <a:schemeClr val="dk1"/>
              </a:buClr>
              <a:buSzPts val="1100"/>
              <a:buFont typeface="Arial" panose="020B0604020202020204" pitchFamily="34" charset="0"/>
              <a:buChar char="•"/>
            </a:pPr>
            <a:endParaRPr lang="it-IT" sz="2400" dirty="0">
              <a:solidFill>
                <a:srgbClr val="7F7F7F"/>
              </a:solidFill>
            </a:endParaRPr>
          </a:p>
          <a:p>
            <a:pPr lvl="0" algn="just">
              <a:buClr>
                <a:schemeClr val="dk1"/>
              </a:buClr>
              <a:buSzPts val="1100"/>
            </a:pPr>
            <a:r>
              <a:rPr lang="it-IT" sz="2400" dirty="0">
                <a:solidFill>
                  <a:srgbClr val="7F7F7F"/>
                </a:solidFill>
              </a:rPr>
              <a:t>che possono beneficiare dell'uso di nuove tecnologie per raggiungere nuovi obiettivi. </a:t>
            </a:r>
          </a:p>
        </p:txBody>
      </p:sp>
      <p:sp>
        <p:nvSpPr>
          <p:cNvPr id="8" name="Text Placeholder 4">
            <a:extLst>
              <a:ext uri="{FF2B5EF4-FFF2-40B4-BE49-F238E27FC236}">
                <a16:creationId xmlns:a16="http://schemas.microsoft.com/office/drawing/2014/main" id="{85E94087-3665-01B6-0243-652A03277837}"/>
              </a:ext>
            </a:extLst>
          </p:cNvPr>
          <p:cNvSpPr>
            <a:spLocks noGrp="1"/>
          </p:cNvSpPr>
          <p:nvPr>
            <p:ph type="body" sz="quarter" idx="15"/>
          </p:nvPr>
        </p:nvSpPr>
        <p:spPr>
          <a:xfrm>
            <a:off x="232401" y="962286"/>
            <a:ext cx="11260668" cy="548225"/>
          </a:xfrm>
        </p:spPr>
        <p:txBody>
          <a:bodyPr/>
          <a:lstStyle/>
          <a:p>
            <a:r>
              <a:rPr lang="it-IT" sz="3600" dirty="0">
                <a:latin typeface="+mn-lt"/>
              </a:rPr>
              <a:t>Digitale: non uno strumento, un orizzonte</a:t>
            </a:r>
          </a:p>
        </p:txBody>
      </p:sp>
    </p:spTree>
    <p:extLst>
      <p:ext uri="{BB962C8B-B14F-4D97-AF65-F5344CB8AC3E}">
        <p14:creationId xmlns:p14="http://schemas.microsoft.com/office/powerpoint/2010/main" val="143219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17</a:t>
            </a:fld>
            <a:endParaRPr lang="fr-CA" dirty="0"/>
          </a:p>
        </p:txBody>
      </p:sp>
      <p:sp>
        <p:nvSpPr>
          <p:cNvPr id="9" name="Rectangle 8">
            <a:extLst>
              <a:ext uri="{FF2B5EF4-FFF2-40B4-BE49-F238E27FC236}">
                <a16:creationId xmlns:a16="http://schemas.microsoft.com/office/drawing/2014/main" id="{5B6F3E5B-2756-4B40-B5C0-EE81E87F88C3}"/>
              </a:ext>
            </a:extLst>
          </p:cNvPr>
          <p:cNvSpPr/>
          <p:nvPr/>
        </p:nvSpPr>
        <p:spPr>
          <a:xfrm>
            <a:off x="232401" y="1791038"/>
            <a:ext cx="11493933" cy="3785652"/>
          </a:xfrm>
          <a:prstGeom prst="rect">
            <a:avLst/>
          </a:prstGeom>
        </p:spPr>
        <p:txBody>
          <a:bodyPr wrap="square" numCol="1">
            <a:spAutoFit/>
          </a:bodyPr>
          <a:lstStyle/>
          <a:p>
            <a:pPr lvl="0" algn="just">
              <a:buClr>
                <a:schemeClr val="dk1"/>
              </a:buClr>
              <a:buSzPts val="1100"/>
            </a:pPr>
            <a:r>
              <a:rPr lang="it-IT" sz="2400" dirty="0">
                <a:solidFill>
                  <a:srgbClr val="7F7F7F"/>
                </a:solidFill>
              </a:rPr>
              <a:t>Avviare una transizione verso il mondo digitale non vuol dire semplicemente trasformare le esperienze già esistenti in un nuovo formato o mezzo digitale, ma piuttosto significa </a:t>
            </a:r>
            <a:r>
              <a:rPr lang="it-IT" sz="2400" dirty="0" err="1">
                <a:solidFill>
                  <a:srgbClr val="7F7F7F"/>
                </a:solidFill>
              </a:rPr>
              <a:t>reimmaginare</a:t>
            </a:r>
            <a:r>
              <a:rPr lang="it-IT" sz="2400" dirty="0">
                <a:solidFill>
                  <a:srgbClr val="7F7F7F"/>
                </a:solidFill>
              </a:rPr>
              <a:t> quelle esperienze per </a:t>
            </a:r>
            <a:r>
              <a:rPr lang="it-IT" sz="2400" dirty="0">
                <a:solidFill>
                  <a:srgbClr val="E43794"/>
                </a:solidFill>
              </a:rPr>
              <a:t>creare nuovi modi immersive di interagire e fruire la cultura. </a:t>
            </a:r>
            <a:r>
              <a:rPr lang="it-IT" sz="2400" dirty="0">
                <a:solidFill>
                  <a:srgbClr val="7F7F7F"/>
                </a:solidFill>
              </a:rPr>
              <a:t>Il superamento dei confini tra nuove tecnologie e cultura costituisce un terreno fertile per lo sviluppo del settore su molti livelli. </a:t>
            </a:r>
          </a:p>
          <a:p>
            <a:pPr lvl="0" algn="just">
              <a:buClr>
                <a:schemeClr val="dk1"/>
              </a:buClr>
              <a:buSzPts val="1100"/>
            </a:pPr>
            <a:endParaRPr lang="it-IT" sz="2400" dirty="0">
              <a:solidFill>
                <a:srgbClr val="7F7F7F"/>
              </a:solidFill>
            </a:endParaRPr>
          </a:p>
          <a:p>
            <a:pPr lvl="0" algn="just">
              <a:buClr>
                <a:schemeClr val="dk1"/>
              </a:buClr>
              <a:buSzPts val="1100"/>
            </a:pPr>
            <a:r>
              <a:rPr lang="it-IT" sz="2400" dirty="0">
                <a:solidFill>
                  <a:srgbClr val="7F7F7F"/>
                </a:solidFill>
              </a:rPr>
              <a:t>Il digitale rende il patrimonio accessibile a un pubblico più vasto, dai ricercatori al grande pubblico. Aumenta la capacità di comprendere le nostre culture e di condividerle. Favorisce nuove connessioni che aprono dialoghi positivi e incoraggia a guardare le cose vecchie con occhi nuovi. </a:t>
            </a:r>
          </a:p>
        </p:txBody>
      </p:sp>
      <p:sp>
        <p:nvSpPr>
          <p:cNvPr id="6" name="Text Placeholder 4">
            <a:extLst>
              <a:ext uri="{FF2B5EF4-FFF2-40B4-BE49-F238E27FC236}">
                <a16:creationId xmlns:a16="http://schemas.microsoft.com/office/drawing/2014/main" id="{7A0F53B3-9B2F-9D92-F049-0D8C35663C9A}"/>
              </a:ext>
            </a:extLst>
          </p:cNvPr>
          <p:cNvSpPr>
            <a:spLocks noGrp="1"/>
          </p:cNvSpPr>
          <p:nvPr>
            <p:ph type="body" sz="quarter" idx="15"/>
          </p:nvPr>
        </p:nvSpPr>
        <p:spPr>
          <a:xfrm>
            <a:off x="232401" y="962286"/>
            <a:ext cx="11260668" cy="548225"/>
          </a:xfrm>
        </p:spPr>
        <p:txBody>
          <a:bodyPr/>
          <a:lstStyle/>
          <a:p>
            <a:r>
              <a:rPr lang="it-IT" sz="3600" dirty="0">
                <a:latin typeface="+mn-lt"/>
              </a:rPr>
              <a:t>Digitale: non uno strumento, un orizzonte</a:t>
            </a:r>
          </a:p>
        </p:txBody>
      </p:sp>
    </p:spTree>
    <p:extLst>
      <p:ext uri="{BB962C8B-B14F-4D97-AF65-F5344CB8AC3E}">
        <p14:creationId xmlns:p14="http://schemas.microsoft.com/office/powerpoint/2010/main" val="335291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E531A-4628-4410-8B39-3F90B7AB421B}"/>
              </a:ext>
            </a:extLst>
          </p:cNvPr>
          <p:cNvSpPr>
            <a:spLocks noGrp="1"/>
          </p:cNvSpPr>
          <p:nvPr>
            <p:ph type="sldNum" sz="quarter" idx="16"/>
          </p:nvPr>
        </p:nvSpPr>
        <p:spPr/>
        <p:txBody>
          <a:bodyPr/>
          <a:lstStyle/>
          <a:p>
            <a:fld id="{9C527BFA-2C0E-4CEC-B6A5-913A56FEF4B4}" type="slidenum">
              <a:rPr lang="fr-CA" smtClean="0"/>
              <a:pPr/>
              <a:t>18</a:t>
            </a:fld>
            <a:endParaRPr lang="fr-CA" dirty="0"/>
          </a:p>
        </p:txBody>
      </p:sp>
      <p:sp>
        <p:nvSpPr>
          <p:cNvPr id="6" name="Google Shape;473;p44">
            <a:extLst>
              <a:ext uri="{FF2B5EF4-FFF2-40B4-BE49-F238E27FC236}">
                <a16:creationId xmlns:a16="http://schemas.microsoft.com/office/drawing/2014/main" id="{EC6ADBAA-E750-4F29-B812-25AB3168197E}"/>
              </a:ext>
            </a:extLst>
          </p:cNvPr>
          <p:cNvSpPr txBox="1">
            <a:spLocks/>
          </p:cNvSpPr>
          <p:nvPr/>
        </p:nvSpPr>
        <p:spPr>
          <a:xfrm>
            <a:off x="385510" y="365203"/>
            <a:ext cx="11420980" cy="415270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it-IT" sz="2400" dirty="0">
                <a:solidFill>
                  <a:srgbClr val="7F7F7F"/>
                </a:solidFill>
              </a:rPr>
              <a:t>La digitalizzazione è un </a:t>
            </a:r>
            <a:r>
              <a:rPr lang="it-IT" sz="2400" dirty="0">
                <a:solidFill>
                  <a:srgbClr val="E43794"/>
                </a:solidFill>
              </a:rPr>
              <a:t>cambiamento fondamentale per il settore culturale, che coinvolge diverse nuove competenze. Competenze che possono essere imparate e messe in campo.</a:t>
            </a:r>
            <a:endParaRPr lang="it-IT" sz="2400" dirty="0">
              <a:solidFill>
                <a:srgbClr val="7F7F7F"/>
              </a:solidFill>
            </a:endParaRPr>
          </a:p>
          <a:p>
            <a:pPr marL="0" indent="0" algn="just">
              <a:spcBef>
                <a:spcPts val="0"/>
              </a:spcBef>
              <a:buClr>
                <a:schemeClr val="dk1"/>
              </a:buClr>
              <a:buSzPts val="1100"/>
              <a:buFont typeface="Arial"/>
              <a:buNone/>
            </a:pPr>
            <a:r>
              <a:rPr lang="it-IT" sz="2400" dirty="0">
                <a:solidFill>
                  <a:srgbClr val="7F7F7F"/>
                </a:solidFill>
              </a:rPr>
              <a:t>Le organizzazioni culturali e turistiche devono guardare alla tecnologia come un reale vantaggio per il proprio lavoro, che può </a:t>
            </a:r>
            <a:r>
              <a:rPr lang="it-IT" sz="2400" dirty="0">
                <a:solidFill>
                  <a:srgbClr val="E43794"/>
                </a:solidFill>
              </a:rPr>
              <a:t>generare maggiore valore e impatto.</a:t>
            </a:r>
          </a:p>
          <a:p>
            <a:pPr marL="0" indent="0" algn="just">
              <a:spcBef>
                <a:spcPts val="0"/>
              </a:spcBef>
              <a:buClr>
                <a:schemeClr val="dk1"/>
              </a:buClr>
              <a:buSzPts val="1100"/>
              <a:buFont typeface="Arial"/>
              <a:buNone/>
            </a:pPr>
            <a:endParaRPr lang="it-IT" sz="2400" dirty="0">
              <a:solidFill>
                <a:srgbClr val="7F7F7F"/>
              </a:solidFill>
            </a:endParaRPr>
          </a:p>
          <a:p>
            <a:pPr marL="0" indent="0" algn="just">
              <a:spcBef>
                <a:spcPts val="0"/>
              </a:spcBef>
              <a:buClr>
                <a:schemeClr val="dk1"/>
              </a:buClr>
              <a:buSzPts val="1100"/>
              <a:buFont typeface="Arial"/>
              <a:buNone/>
            </a:pPr>
            <a:r>
              <a:rPr lang="it-IT" sz="2400" dirty="0">
                <a:solidFill>
                  <a:srgbClr val="7F7F7F"/>
                </a:solidFill>
              </a:rPr>
              <a:t>La digitalizzazione è un processo a lungo termine che può iniziare con piccole modifiche senza budget o a basso budget per sostenere ciò che si sta facendo e stimolare il pensiero innovativo. Una volta che la tecnologia farà parte della vostra vision e dei vostri processi di sviluppo, </a:t>
            </a:r>
            <a:r>
              <a:rPr lang="it-IT" sz="2400" dirty="0">
                <a:solidFill>
                  <a:srgbClr val="E43794"/>
                </a:solidFill>
              </a:rPr>
              <a:t>il digitale può diventare una leva strategica che porta valore aggiunto alla vostra organizzazione e al vostro pubblico. </a:t>
            </a:r>
          </a:p>
          <a:p>
            <a:pPr marL="0" indent="0">
              <a:spcBef>
                <a:spcPts val="0"/>
              </a:spcBef>
              <a:buClr>
                <a:schemeClr val="dk1"/>
              </a:buClr>
              <a:buSzPts val="1100"/>
              <a:buFont typeface="Arial"/>
              <a:buNone/>
            </a:pPr>
            <a:r>
              <a:rPr lang="it-IT" sz="2400" dirty="0">
                <a:solidFill>
                  <a:srgbClr val="E43794"/>
                </a:solidFill>
              </a:rPr>
              <a:t> </a:t>
            </a:r>
          </a:p>
          <a:p>
            <a:pPr marL="0" indent="0">
              <a:spcBef>
                <a:spcPts val="0"/>
              </a:spcBef>
              <a:buClr>
                <a:schemeClr val="dk1"/>
              </a:buClr>
              <a:buSzPts val="1100"/>
              <a:buFont typeface="Arial"/>
              <a:buNone/>
            </a:pPr>
            <a:r>
              <a:rPr lang="it-IT" sz="2400" dirty="0">
                <a:solidFill>
                  <a:srgbClr val="7F7F7F"/>
                </a:solidFill>
              </a:rPr>
              <a:t>Capiamo come.</a:t>
            </a:r>
          </a:p>
          <a:p>
            <a:pPr marL="0" indent="0">
              <a:spcBef>
                <a:spcPts val="0"/>
              </a:spcBef>
              <a:buClr>
                <a:schemeClr val="dk1"/>
              </a:buClr>
              <a:buSzPts val="1100"/>
              <a:buFont typeface="Arial"/>
              <a:buNone/>
            </a:pPr>
            <a:endParaRPr lang="en-US" sz="1800" dirty="0">
              <a:latin typeface="Avenir" panose="02000503020000020003"/>
            </a:endParaRPr>
          </a:p>
        </p:txBody>
      </p:sp>
      <p:pic>
        <p:nvPicPr>
          <p:cNvPr id="7" name="Google Shape;474;p44">
            <a:extLst>
              <a:ext uri="{FF2B5EF4-FFF2-40B4-BE49-F238E27FC236}">
                <a16:creationId xmlns:a16="http://schemas.microsoft.com/office/drawing/2014/main" id="{9BD93D59-9669-4D7C-901B-A05039046A9D}"/>
              </a:ext>
            </a:extLst>
          </p:cNvPr>
          <p:cNvPicPr preferRelativeResize="0"/>
          <p:nvPr/>
        </p:nvPicPr>
        <p:blipFill rotWithShape="1">
          <a:blip r:embed="rId2" cstate="print">
            <a:alphaModFix/>
          </a:blip>
          <a:srcRect l="3908" t="-1" r="3908" b="62467"/>
          <a:stretch/>
        </p:blipFill>
        <p:spPr>
          <a:xfrm>
            <a:off x="0" y="4751562"/>
            <a:ext cx="12197461" cy="2113472"/>
          </a:xfrm>
          <a:prstGeom prst="rect">
            <a:avLst/>
          </a:prstGeom>
          <a:noFill/>
          <a:ln>
            <a:noFill/>
          </a:ln>
        </p:spPr>
      </p:pic>
    </p:spTree>
    <p:extLst>
      <p:ext uri="{BB962C8B-B14F-4D97-AF65-F5344CB8AC3E}">
        <p14:creationId xmlns:p14="http://schemas.microsoft.com/office/powerpoint/2010/main" val="127495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28A5-4BC2-458A-88C0-1C1007937BB4}"/>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6" name="TextBox 5">
            <a:extLst>
              <a:ext uri="{FF2B5EF4-FFF2-40B4-BE49-F238E27FC236}">
                <a16:creationId xmlns:a16="http://schemas.microsoft.com/office/drawing/2014/main" id="{D22C31E7-99DE-4689-869A-4098559B7C24}"/>
              </a:ext>
            </a:extLst>
          </p:cNvPr>
          <p:cNvSpPr txBox="1"/>
          <p:nvPr/>
        </p:nvSpPr>
        <p:spPr>
          <a:xfrm>
            <a:off x="139094" y="67636"/>
            <a:ext cx="9863321" cy="646331"/>
          </a:xfrm>
          <a:prstGeom prst="rect">
            <a:avLst/>
          </a:prstGeom>
          <a:noFill/>
        </p:spPr>
        <p:txBody>
          <a:bodyPr wrap="square">
            <a:spAutoFit/>
          </a:bodyPr>
          <a:lstStyle/>
          <a:p>
            <a:r>
              <a:rPr lang="en-GB" sz="3600" b="1" dirty="0" err="1">
                <a:solidFill>
                  <a:schemeClr val="bg1">
                    <a:lumMod val="95000"/>
                  </a:schemeClr>
                </a:solidFill>
              </a:rPr>
              <a:t>Esercizio</a:t>
            </a:r>
            <a:r>
              <a:rPr lang="en-GB" sz="3600" b="1" dirty="0">
                <a:solidFill>
                  <a:schemeClr val="bg1">
                    <a:lumMod val="95000"/>
                  </a:schemeClr>
                </a:solidFill>
              </a:rPr>
              <a:t>: </a:t>
            </a:r>
            <a:r>
              <a:rPr lang="en-GB" sz="3600" b="1" dirty="0" err="1">
                <a:solidFill>
                  <a:schemeClr val="bg1">
                    <a:lumMod val="95000"/>
                  </a:schemeClr>
                </a:solidFill>
              </a:rPr>
              <a:t>esplorare</a:t>
            </a:r>
            <a:r>
              <a:rPr lang="en-GB" sz="3600" b="1" dirty="0">
                <a:solidFill>
                  <a:schemeClr val="bg1">
                    <a:lumMod val="95000"/>
                  </a:schemeClr>
                </a:solidFill>
              </a:rPr>
              <a:t> il </a:t>
            </a:r>
            <a:r>
              <a:rPr lang="en-GB" sz="3600" b="1" dirty="0" err="1">
                <a:solidFill>
                  <a:schemeClr val="bg1">
                    <a:lumMod val="95000"/>
                  </a:schemeClr>
                </a:solidFill>
              </a:rPr>
              <a:t>patrimonio</a:t>
            </a:r>
            <a:r>
              <a:rPr lang="en-GB" sz="3600" b="1" dirty="0">
                <a:solidFill>
                  <a:schemeClr val="bg1">
                    <a:lumMod val="95000"/>
                  </a:schemeClr>
                </a:solidFill>
              </a:rPr>
              <a:t> </a:t>
            </a:r>
            <a:r>
              <a:rPr lang="en-GB" sz="3600" b="1" dirty="0" err="1">
                <a:solidFill>
                  <a:schemeClr val="bg1">
                    <a:lumMod val="95000"/>
                  </a:schemeClr>
                </a:solidFill>
              </a:rPr>
              <a:t>culturale</a:t>
            </a:r>
            <a:r>
              <a:rPr lang="en-GB" sz="3600" b="1" dirty="0">
                <a:solidFill>
                  <a:schemeClr val="bg1">
                    <a:lumMod val="95000"/>
                  </a:schemeClr>
                </a:solidFill>
              </a:rPr>
              <a:t> </a:t>
            </a:r>
            <a:r>
              <a:rPr lang="en-GB" sz="3600" b="1" dirty="0" err="1">
                <a:solidFill>
                  <a:schemeClr val="bg1">
                    <a:lumMod val="95000"/>
                  </a:schemeClr>
                </a:solidFill>
              </a:rPr>
              <a:t>digitale</a:t>
            </a:r>
            <a:endParaRPr lang="en-GB" sz="3600" b="1" dirty="0">
              <a:solidFill>
                <a:schemeClr val="bg1">
                  <a:lumMod val="95000"/>
                </a:schemeClr>
              </a:solidFill>
            </a:endParaRPr>
          </a:p>
        </p:txBody>
      </p:sp>
      <p:sp>
        <p:nvSpPr>
          <p:cNvPr id="10" name="TextBox 9">
            <a:extLst>
              <a:ext uri="{FF2B5EF4-FFF2-40B4-BE49-F238E27FC236}">
                <a16:creationId xmlns:a16="http://schemas.microsoft.com/office/drawing/2014/main" id="{D2495BEC-0F26-4F3A-813A-857A9CCC1FC7}"/>
              </a:ext>
            </a:extLst>
          </p:cNvPr>
          <p:cNvSpPr txBox="1"/>
          <p:nvPr/>
        </p:nvSpPr>
        <p:spPr>
          <a:xfrm>
            <a:off x="503853" y="1464882"/>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err="1">
                <a:solidFill>
                  <a:schemeClr val="tx1">
                    <a:lumMod val="50000"/>
                    <a:lumOff val="50000"/>
                  </a:schemeClr>
                </a:solidFill>
              </a:rPr>
              <a:t>Discussioni</a:t>
            </a:r>
            <a:r>
              <a:rPr lang="en-US" sz="2400" dirty="0">
                <a:solidFill>
                  <a:schemeClr val="tx1">
                    <a:lumMod val="50000"/>
                    <a:lumOff val="50000"/>
                  </a:schemeClr>
                </a:solidFill>
              </a:rPr>
              <a:t> di Gruppo;</a:t>
            </a:r>
          </a:p>
        </p:txBody>
      </p:sp>
      <p:sp>
        <p:nvSpPr>
          <p:cNvPr id="14" name="TextBox 13">
            <a:extLst>
              <a:ext uri="{FF2B5EF4-FFF2-40B4-BE49-F238E27FC236}">
                <a16:creationId xmlns:a16="http://schemas.microsoft.com/office/drawing/2014/main" id="{38DD5B22-BA66-4D6C-B077-21DA5304B2A9}"/>
              </a:ext>
            </a:extLst>
          </p:cNvPr>
          <p:cNvSpPr txBox="1"/>
          <p:nvPr/>
        </p:nvSpPr>
        <p:spPr>
          <a:xfrm>
            <a:off x="494519" y="2251716"/>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err="1">
                <a:solidFill>
                  <a:schemeClr val="tx1">
                    <a:lumMod val="50000"/>
                    <a:lumOff val="50000"/>
                  </a:schemeClr>
                </a:solidFill>
              </a:rPr>
              <a:t>Esperienze</a:t>
            </a:r>
            <a:r>
              <a:rPr lang="en-US" sz="2400" dirty="0">
                <a:solidFill>
                  <a:schemeClr val="tx1">
                    <a:lumMod val="50000"/>
                    <a:lumOff val="50000"/>
                  </a:schemeClr>
                </a:solidFill>
              </a:rPr>
              <a:t> </a:t>
            </a:r>
            <a:r>
              <a:rPr lang="en-US" sz="2400" dirty="0" err="1">
                <a:solidFill>
                  <a:schemeClr val="tx1">
                    <a:lumMod val="50000"/>
                    <a:lumOff val="50000"/>
                  </a:schemeClr>
                </a:solidFill>
              </a:rPr>
              <a:t>personali</a:t>
            </a:r>
            <a:r>
              <a:rPr lang="en-US" sz="2400" dirty="0">
                <a:solidFill>
                  <a:schemeClr val="tx1">
                    <a:lumMod val="50000"/>
                    <a:lumOff val="50000"/>
                  </a:schemeClr>
                </a:solidFill>
              </a:rPr>
              <a:t>.</a:t>
            </a:r>
          </a:p>
        </p:txBody>
      </p:sp>
      <p:sp>
        <p:nvSpPr>
          <p:cNvPr id="11" name="TextBox 10">
            <a:extLst>
              <a:ext uri="{FF2B5EF4-FFF2-40B4-BE49-F238E27FC236}">
                <a16:creationId xmlns:a16="http://schemas.microsoft.com/office/drawing/2014/main" id="{410FE44B-413D-4E2A-9673-CBE5B642AA19}"/>
              </a:ext>
            </a:extLst>
          </p:cNvPr>
          <p:cNvSpPr txBox="1"/>
          <p:nvPr/>
        </p:nvSpPr>
        <p:spPr>
          <a:xfrm>
            <a:off x="494519" y="3313623"/>
            <a:ext cx="5452188" cy="1569660"/>
          </a:xfrm>
          <a:prstGeom prst="rect">
            <a:avLst/>
          </a:prstGeom>
          <a:noFill/>
        </p:spPr>
        <p:txBody>
          <a:bodyPr wrap="square">
            <a:spAutoFit/>
          </a:bodyPr>
          <a:lstStyle/>
          <a:p>
            <a:r>
              <a:rPr lang="it-IT" sz="2400" i="1" dirty="0">
                <a:solidFill>
                  <a:schemeClr val="tx1">
                    <a:lumMod val="50000"/>
                    <a:lumOff val="50000"/>
                  </a:schemeClr>
                </a:solidFill>
              </a:rPr>
              <a:t>Discutete in gruppo l'attuale conoscenza delle esperienze e delle pratiche relative al patrimonio culturale digitale nella vostra organizzazione.</a:t>
            </a:r>
          </a:p>
        </p:txBody>
      </p:sp>
      <p:pic>
        <p:nvPicPr>
          <p:cNvPr id="1026" name="Picture 2">
            <a:extLst>
              <a:ext uri="{FF2B5EF4-FFF2-40B4-BE49-F238E27FC236}">
                <a16:creationId xmlns:a16="http://schemas.microsoft.com/office/drawing/2014/main" id="{EAC9449A-6424-5449-AEB6-02FA82A5C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340" y="1452238"/>
            <a:ext cx="5136807" cy="38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72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10180" y="292773"/>
            <a:ext cx="6811615" cy="667422"/>
          </a:xfrm>
        </p:spPr>
        <p:txBody>
          <a:bodyPr/>
          <a:lstStyle/>
          <a:p>
            <a:r>
              <a:rPr lang="en-US" sz="3600" dirty="0">
                <a:latin typeface="+mn-lt"/>
              </a:rPr>
              <a:t>INDICE DEI CONTENUTI</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28624" y="938922"/>
            <a:ext cx="558216" cy="673765"/>
          </a:xfrm>
        </p:spPr>
        <p:txBody>
          <a:bodyPr/>
          <a:lstStyle/>
          <a:p>
            <a:r>
              <a:rPr lang="en-US" dirty="0">
                <a:latin typeface="+mn-lt"/>
              </a:rPr>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938922"/>
            <a:ext cx="5885809" cy="673765"/>
          </a:xfrm>
        </p:spPr>
        <p:txBody>
          <a:bodyPr/>
          <a:lstStyle/>
          <a:p>
            <a:r>
              <a:rPr lang="en-US" sz="2800" dirty="0" err="1">
                <a:latin typeface="+mn-lt"/>
              </a:rPr>
              <a:t>Prefazione</a:t>
            </a:r>
            <a:endParaRPr lang="en-US" sz="2800" dirty="0">
              <a:latin typeface="+mn-lt"/>
            </a:endParaRP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a:xfrm>
            <a:off x="8572503" y="6329029"/>
            <a:ext cx="2743201" cy="365125"/>
          </a:xfrm>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33507"/>
            <a:ext cx="558216" cy="673765"/>
          </a:xfrm>
        </p:spPr>
        <p:txBody>
          <a:bodyPr/>
          <a:lstStyle/>
          <a:p>
            <a:r>
              <a:rPr lang="en-US" dirty="0">
                <a:latin typeface="+mn-lt"/>
              </a:rPr>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833507"/>
            <a:ext cx="5885809" cy="673765"/>
          </a:xfrm>
        </p:spPr>
        <p:txBody>
          <a:bodyPr/>
          <a:lstStyle/>
          <a:p>
            <a:pPr>
              <a:spcBef>
                <a:spcPts val="0"/>
              </a:spcBef>
            </a:pPr>
            <a:r>
              <a:rPr lang="en-US" sz="2800" dirty="0">
                <a:latin typeface="+mn-lt"/>
              </a:rPr>
              <a:t>Turismo </a:t>
            </a:r>
            <a:r>
              <a:rPr lang="en-US" sz="2800" dirty="0" err="1">
                <a:latin typeface="+mn-lt"/>
              </a:rPr>
              <a:t>esperienziale</a:t>
            </a:r>
            <a:r>
              <a:rPr lang="en-US" sz="2800" dirty="0">
                <a:latin typeface="+mn-lt"/>
              </a:rPr>
              <a:t> e </a:t>
            </a:r>
            <a:r>
              <a:rPr lang="en-US" sz="2800" dirty="0" err="1">
                <a:latin typeface="+mn-lt"/>
              </a:rPr>
              <a:t>culturale</a:t>
            </a:r>
            <a:endParaRPr lang="en-US" sz="2800" dirty="0">
              <a:latin typeface="+mn-lt"/>
            </a:endParaRP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714626"/>
            <a:ext cx="558216" cy="673765"/>
          </a:xfrm>
        </p:spPr>
        <p:txBody>
          <a:bodyPr/>
          <a:lstStyle/>
          <a:p>
            <a:r>
              <a:rPr lang="en-US" dirty="0">
                <a:latin typeface="+mn-lt"/>
              </a:rPr>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714626"/>
            <a:ext cx="6105876" cy="673765"/>
          </a:xfrm>
        </p:spPr>
        <p:txBody>
          <a:bodyPr/>
          <a:lstStyle/>
          <a:p>
            <a:pPr lvl="0">
              <a:spcBef>
                <a:spcPts val="0"/>
              </a:spcBef>
            </a:pPr>
            <a:r>
              <a:rPr lang="en-US" sz="2800" dirty="0" err="1">
                <a:latin typeface="+mn-lt"/>
              </a:rPr>
              <a:t>Cos’è</a:t>
            </a:r>
            <a:r>
              <a:rPr lang="en-US" sz="2800" dirty="0">
                <a:latin typeface="+mn-lt"/>
              </a:rPr>
              <a:t> il </a:t>
            </a:r>
            <a:r>
              <a:rPr lang="en-US" sz="2800" dirty="0" err="1">
                <a:latin typeface="+mn-lt"/>
              </a:rPr>
              <a:t>Patrimonio</a:t>
            </a:r>
            <a:r>
              <a:rPr lang="en-US" sz="2800" dirty="0">
                <a:latin typeface="+mn-lt"/>
              </a:rPr>
              <a:t> </a:t>
            </a:r>
            <a:r>
              <a:rPr lang="en-US" sz="2800" dirty="0" err="1">
                <a:latin typeface="+mn-lt"/>
              </a:rPr>
              <a:t>Culturale</a:t>
            </a:r>
            <a:r>
              <a:rPr lang="en-US" sz="2800" dirty="0">
                <a:latin typeface="+mn-lt"/>
              </a:rPr>
              <a:t> </a:t>
            </a:r>
            <a:r>
              <a:rPr lang="en-US" sz="2800" dirty="0" err="1">
                <a:latin typeface="+mn-lt"/>
              </a:rPr>
              <a:t>Digitale</a:t>
            </a:r>
            <a:endParaRPr lang="en-US" sz="2800" dirty="0">
              <a:latin typeface="+mn-lt"/>
              <a:ea typeface="Avenir"/>
              <a:cs typeface="Avenir"/>
              <a:sym typeface="Avenir"/>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609211"/>
            <a:ext cx="558216" cy="673765"/>
          </a:xfrm>
        </p:spPr>
        <p:txBody>
          <a:bodyPr/>
          <a:lstStyle/>
          <a:p>
            <a:r>
              <a:rPr lang="en-US" dirty="0">
                <a:latin typeface="+mn-lt"/>
              </a:rPr>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609211"/>
            <a:ext cx="6105876" cy="673765"/>
          </a:xfrm>
        </p:spPr>
        <p:txBody>
          <a:bodyPr/>
          <a:lstStyle/>
          <a:p>
            <a:r>
              <a:rPr lang="en-US" sz="2800" dirty="0" err="1">
                <a:latin typeface="+mn-lt"/>
                <a:cs typeface="Poppins"/>
              </a:rPr>
              <a:t>Digitalizzazione</a:t>
            </a:r>
            <a:r>
              <a:rPr lang="en-US" sz="2800" dirty="0">
                <a:latin typeface="+mn-lt"/>
                <a:cs typeface="Poppins"/>
              </a:rPr>
              <a:t> del </a:t>
            </a:r>
            <a:r>
              <a:rPr lang="en-US" sz="2800" dirty="0" err="1">
                <a:latin typeface="+mn-lt"/>
                <a:cs typeface="Poppins"/>
              </a:rPr>
              <a:t>Patrimonio</a:t>
            </a:r>
            <a:r>
              <a:rPr lang="en-US" sz="2800" dirty="0">
                <a:latin typeface="+mn-lt"/>
                <a:cs typeface="Poppins"/>
              </a:rPr>
              <a:t> </a:t>
            </a:r>
            <a:r>
              <a:rPr lang="en-US" sz="2800" dirty="0" err="1">
                <a:latin typeface="+mn-lt"/>
                <a:cs typeface="Poppins"/>
              </a:rPr>
              <a:t>Culturale</a:t>
            </a:r>
            <a:endParaRPr lang="en-US" sz="2800" dirty="0">
              <a:latin typeface="+mn-lt"/>
              <a:cs typeface="Poppins"/>
            </a:endParaRP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90330"/>
            <a:ext cx="558216" cy="673765"/>
          </a:xfrm>
        </p:spPr>
        <p:txBody>
          <a:bodyPr/>
          <a:lstStyle/>
          <a:p>
            <a:r>
              <a:rPr lang="en-US" dirty="0">
                <a:latin typeface="+mn-lt"/>
              </a:rPr>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5986" y="4490329"/>
            <a:ext cx="6631689" cy="673765"/>
          </a:xfrm>
        </p:spPr>
        <p:txBody>
          <a:bodyPr/>
          <a:lstStyle/>
          <a:p>
            <a:r>
              <a:rPr lang="en-GB" sz="2800" dirty="0" err="1">
                <a:latin typeface="+mn-lt"/>
              </a:rPr>
              <a:t>Evoluzione</a:t>
            </a:r>
            <a:r>
              <a:rPr lang="en-GB" sz="2800" dirty="0">
                <a:latin typeface="+mn-lt"/>
              </a:rPr>
              <a:t> del </a:t>
            </a:r>
            <a:r>
              <a:rPr lang="en-GB" sz="2800" dirty="0" err="1">
                <a:latin typeface="+mn-lt"/>
              </a:rPr>
              <a:t>pubblico</a:t>
            </a:r>
            <a:r>
              <a:rPr lang="en-GB" sz="2800" dirty="0">
                <a:latin typeface="+mn-lt"/>
              </a:rPr>
              <a:t> dopo la </a:t>
            </a:r>
            <a:r>
              <a:rPr lang="en-GB" sz="2800" dirty="0" err="1">
                <a:latin typeface="+mn-lt"/>
              </a:rPr>
              <a:t>pandemia</a:t>
            </a:r>
            <a:endParaRPr lang="en-GB" sz="2800" dirty="0">
              <a:latin typeface="+mn-lt"/>
            </a:endParaRPr>
          </a:p>
        </p:txBody>
      </p:sp>
      <p:pic>
        <p:nvPicPr>
          <p:cNvPr id="15" name="Picture 14">
            <a:extLst>
              <a:ext uri="{FF2B5EF4-FFF2-40B4-BE49-F238E27FC236}">
                <a16:creationId xmlns:a16="http://schemas.microsoft.com/office/drawing/2014/main" id="{BA2E42A1-3C77-47F2-9607-6C05EE05C3F6}"/>
              </a:ext>
            </a:extLst>
          </p:cNvPr>
          <p:cNvPicPr>
            <a:picLocks noChangeAspect="1"/>
          </p:cNvPicPr>
          <p:nvPr/>
        </p:nvPicPr>
        <p:blipFill rotWithShape="1">
          <a:blip r:embed="rId3" cstate="print"/>
          <a:srcRect t="-32754" r="3466" b="99999"/>
          <a:stretch/>
        </p:blipFill>
        <p:spPr>
          <a:xfrm>
            <a:off x="280459" y="1693905"/>
            <a:ext cx="7310966" cy="49925"/>
          </a:xfrm>
          <a:prstGeom prst="rect">
            <a:avLst/>
          </a:prstGeom>
        </p:spPr>
      </p:pic>
      <p:pic>
        <p:nvPicPr>
          <p:cNvPr id="17" name="Picture 16">
            <a:extLst>
              <a:ext uri="{FF2B5EF4-FFF2-40B4-BE49-F238E27FC236}">
                <a16:creationId xmlns:a16="http://schemas.microsoft.com/office/drawing/2014/main" id="{233A8D2E-390C-4005-A467-5771C946B280}"/>
              </a:ext>
            </a:extLst>
          </p:cNvPr>
          <p:cNvPicPr>
            <a:picLocks noChangeAspect="1"/>
          </p:cNvPicPr>
          <p:nvPr/>
        </p:nvPicPr>
        <p:blipFill>
          <a:blip r:embed="rId4" cstate="print"/>
          <a:stretch>
            <a:fillRect/>
          </a:stretch>
        </p:blipFill>
        <p:spPr>
          <a:xfrm>
            <a:off x="408577" y="1621851"/>
            <a:ext cx="7135221" cy="190527"/>
          </a:xfrm>
          <a:prstGeom prst="rect">
            <a:avLst/>
          </a:prstGeom>
        </p:spPr>
      </p:pic>
      <p:pic>
        <p:nvPicPr>
          <p:cNvPr id="18" name="Picture 17">
            <a:extLst>
              <a:ext uri="{FF2B5EF4-FFF2-40B4-BE49-F238E27FC236}">
                <a16:creationId xmlns:a16="http://schemas.microsoft.com/office/drawing/2014/main" id="{3D98726E-5506-4427-9560-7DE0AFD0C8EB}"/>
              </a:ext>
            </a:extLst>
          </p:cNvPr>
          <p:cNvPicPr>
            <a:picLocks noChangeAspect="1"/>
          </p:cNvPicPr>
          <p:nvPr/>
        </p:nvPicPr>
        <p:blipFill>
          <a:blip r:embed="rId4" cstate="print"/>
          <a:stretch>
            <a:fillRect/>
          </a:stretch>
        </p:blipFill>
        <p:spPr>
          <a:xfrm>
            <a:off x="418103" y="6037406"/>
            <a:ext cx="7135221" cy="190527"/>
          </a:xfrm>
          <a:prstGeom prst="rect">
            <a:avLst/>
          </a:prstGeom>
        </p:spPr>
      </p:pic>
      <p:sp>
        <p:nvSpPr>
          <p:cNvPr id="19" name="Text Placeholder 11">
            <a:extLst>
              <a:ext uri="{FF2B5EF4-FFF2-40B4-BE49-F238E27FC236}">
                <a16:creationId xmlns:a16="http://schemas.microsoft.com/office/drawing/2014/main" id="{02C9F097-BA07-430E-A523-C90A6F602633}"/>
              </a:ext>
            </a:extLst>
          </p:cNvPr>
          <p:cNvSpPr txBox="1">
            <a:spLocks/>
          </p:cNvSpPr>
          <p:nvPr/>
        </p:nvSpPr>
        <p:spPr>
          <a:xfrm>
            <a:off x="528624" y="5401739"/>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0</a:t>
            </a:r>
            <a:r>
              <a:rPr lang="sl-SI" dirty="0">
                <a:latin typeface="+mn-lt"/>
              </a:rPr>
              <a:t>6</a:t>
            </a:r>
            <a:endParaRPr lang="en-US" dirty="0">
              <a:latin typeface="+mn-lt"/>
            </a:endParaRPr>
          </a:p>
        </p:txBody>
      </p:sp>
      <p:sp>
        <p:nvSpPr>
          <p:cNvPr id="20" name="Text Placeholder 12">
            <a:extLst>
              <a:ext uri="{FF2B5EF4-FFF2-40B4-BE49-F238E27FC236}">
                <a16:creationId xmlns:a16="http://schemas.microsoft.com/office/drawing/2014/main" id="{BD2A8915-10D2-47EC-BB73-62C79244993C}"/>
              </a:ext>
            </a:extLst>
          </p:cNvPr>
          <p:cNvSpPr txBox="1">
            <a:spLocks/>
          </p:cNvSpPr>
          <p:nvPr/>
        </p:nvSpPr>
        <p:spPr>
          <a:xfrm>
            <a:off x="1434050" y="540173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err="1">
                <a:latin typeface="+mn-lt"/>
              </a:rPr>
              <a:t>L’esperienza</a:t>
            </a:r>
            <a:r>
              <a:rPr lang="en-GB" sz="2800" dirty="0">
                <a:latin typeface="+mn-lt"/>
              </a:rPr>
              <a:t> </a:t>
            </a:r>
            <a:r>
              <a:rPr lang="en-GB" sz="2800" dirty="0" err="1">
                <a:latin typeface="+mn-lt"/>
              </a:rPr>
              <a:t>culturale</a:t>
            </a:r>
            <a:r>
              <a:rPr lang="en-GB" sz="2800" dirty="0">
                <a:latin typeface="+mn-lt"/>
              </a:rPr>
              <a:t> a </a:t>
            </a:r>
            <a:r>
              <a:rPr lang="en-GB" sz="2800" dirty="0" err="1">
                <a:latin typeface="+mn-lt"/>
              </a:rPr>
              <a:t>tutto</a:t>
            </a:r>
            <a:r>
              <a:rPr lang="en-GB" sz="2800" dirty="0">
                <a:latin typeface="+mn-lt"/>
              </a:rPr>
              <a:t> tondo</a:t>
            </a:r>
          </a:p>
        </p:txBody>
      </p:sp>
      <p:sp>
        <p:nvSpPr>
          <p:cNvPr id="21" name="Text Placeholder 11">
            <a:extLst>
              <a:ext uri="{FF2B5EF4-FFF2-40B4-BE49-F238E27FC236}">
                <a16:creationId xmlns:a16="http://schemas.microsoft.com/office/drawing/2014/main" id="{3947EB90-CF9C-41F3-99E3-781B48A67296}"/>
              </a:ext>
            </a:extLst>
          </p:cNvPr>
          <p:cNvSpPr txBox="1">
            <a:spLocks/>
          </p:cNvSpPr>
          <p:nvPr/>
        </p:nvSpPr>
        <p:spPr>
          <a:xfrm>
            <a:off x="519099" y="617471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0</a:t>
            </a:r>
            <a:r>
              <a:rPr lang="sl-SI" dirty="0">
                <a:latin typeface="+mn-lt"/>
              </a:rPr>
              <a:t>7</a:t>
            </a:r>
            <a:endParaRPr lang="en-US" dirty="0">
              <a:latin typeface="+mn-lt"/>
            </a:endParaRPr>
          </a:p>
        </p:txBody>
      </p:sp>
      <p:sp>
        <p:nvSpPr>
          <p:cNvPr id="22" name="Text Placeholder 12">
            <a:extLst>
              <a:ext uri="{FF2B5EF4-FFF2-40B4-BE49-F238E27FC236}">
                <a16:creationId xmlns:a16="http://schemas.microsoft.com/office/drawing/2014/main" id="{15B04C98-766A-43B1-A5F2-D4AFF9B036B8}"/>
              </a:ext>
            </a:extLst>
          </p:cNvPr>
          <p:cNvSpPr txBox="1">
            <a:spLocks/>
          </p:cNvSpPr>
          <p:nvPr/>
        </p:nvSpPr>
        <p:spPr>
          <a:xfrm>
            <a:off x="1424525" y="617471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latin typeface="+mn-lt"/>
              </a:rPr>
              <a:t>Casi</a:t>
            </a:r>
            <a:r>
              <a:rPr lang="en-US" sz="2800" dirty="0">
                <a:latin typeface="+mn-lt"/>
              </a:rPr>
              <a:t> studio e </a:t>
            </a:r>
            <a:r>
              <a:rPr lang="en-US" sz="2800" dirty="0" err="1">
                <a:latin typeface="+mn-lt"/>
              </a:rPr>
              <a:t>strumenti</a:t>
            </a:r>
            <a:r>
              <a:rPr lang="en-US" sz="2800" dirty="0">
                <a:latin typeface="+mn-lt"/>
              </a:rPr>
              <a:t> </a:t>
            </a:r>
            <a:r>
              <a:rPr lang="en-US" sz="2800" dirty="0" err="1">
                <a:latin typeface="+mn-lt"/>
              </a:rPr>
              <a:t>utili</a:t>
            </a:r>
            <a:endParaRPr lang="en-US" sz="2800" dirty="0">
              <a:latin typeface="+mn-lt"/>
            </a:endParaRP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r>
              <a:rPr lang="en-US" sz="4000" dirty="0" err="1">
                <a:latin typeface="+mn-lt"/>
                <a:cs typeface="Poppins"/>
              </a:rPr>
              <a:t>Digitalizzazione</a:t>
            </a:r>
            <a:r>
              <a:rPr lang="en-US" sz="4000" dirty="0">
                <a:latin typeface="+mn-lt"/>
                <a:cs typeface="Poppins"/>
              </a:rPr>
              <a:t> del </a:t>
            </a:r>
            <a:r>
              <a:rPr lang="en-US" sz="4000" dirty="0" err="1">
                <a:latin typeface="+mn-lt"/>
                <a:cs typeface="Poppins"/>
              </a:rPr>
              <a:t>Patrimonio</a:t>
            </a:r>
            <a:r>
              <a:rPr lang="en-US" sz="4000" dirty="0">
                <a:latin typeface="+mn-lt"/>
                <a:cs typeface="Poppins"/>
              </a:rPr>
              <a:t> </a:t>
            </a:r>
            <a:r>
              <a:rPr lang="en-US" sz="4000" dirty="0" err="1">
                <a:latin typeface="+mn-lt"/>
                <a:cs typeface="Poppins"/>
              </a:rPr>
              <a:t>Culturale</a:t>
            </a:r>
            <a:endParaRPr lang="en-US" sz="4000" dirty="0">
              <a:latin typeface="+mn-lt"/>
              <a:cs typeface="Poppins"/>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5833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8"/>
          </p:nvPr>
        </p:nvSpPr>
        <p:spPr/>
        <p:txBody>
          <a:bodyPr/>
          <a:lstStyle/>
          <a:p>
            <a:pPr algn="ctr"/>
            <a:r>
              <a:rPr lang="it-IT" dirty="0">
                <a:latin typeface="+mn-lt"/>
                <a:cs typeface="Poppins"/>
              </a:rPr>
              <a:t>Digitalizzazione del Patrimonio Culturale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9"/>
          </p:nvPr>
        </p:nvSpPr>
        <p:spPr>
          <a:xfrm>
            <a:off x="465668" y="2170587"/>
            <a:ext cx="10383564" cy="547899"/>
          </a:xfrm>
        </p:spPr>
        <p:txBody>
          <a:bodyPr numCol="1"/>
          <a:lstStyle/>
          <a:p>
            <a:pPr lvl="0" algn="ctr">
              <a:buClr>
                <a:srgbClr val="E43794"/>
              </a:buClr>
              <a:buSzPts val="2000"/>
            </a:pPr>
            <a:r>
              <a:rPr lang="it-IT" b="1" dirty="0">
                <a:solidFill>
                  <a:srgbClr val="E43794"/>
                </a:solidFill>
                <a:latin typeface="+mn-lt"/>
              </a:rPr>
              <a:t>Il grande potenziale del digitale per ringiovanire, far crescere e preservare il patrimonio culturale</a:t>
            </a:r>
          </a:p>
        </p:txBody>
      </p:sp>
      <p:sp>
        <p:nvSpPr>
          <p:cNvPr id="2" name="Rectangle 1">
            <a:extLst>
              <a:ext uri="{FF2B5EF4-FFF2-40B4-BE49-F238E27FC236}">
                <a16:creationId xmlns:a16="http://schemas.microsoft.com/office/drawing/2014/main" id="{5B938001-DAB7-498F-B9DC-37403CDDA6BA}"/>
              </a:ext>
            </a:extLst>
          </p:cNvPr>
          <p:cNvSpPr/>
          <p:nvPr/>
        </p:nvSpPr>
        <p:spPr>
          <a:xfrm>
            <a:off x="465666" y="3145886"/>
            <a:ext cx="11260666" cy="3046988"/>
          </a:xfrm>
          <a:prstGeom prst="rect">
            <a:avLst/>
          </a:prstGeom>
        </p:spPr>
        <p:txBody>
          <a:bodyPr wrap="square">
            <a:spAutoFit/>
          </a:bodyPr>
          <a:lstStyle/>
          <a:p>
            <a:pPr lvl="0" algn="just">
              <a:buClr>
                <a:schemeClr val="dk1"/>
              </a:buClr>
              <a:buSzPts val="1100"/>
            </a:pPr>
            <a:r>
              <a:rPr lang="it-IT" sz="2400" dirty="0">
                <a:solidFill>
                  <a:srgbClr val="7F7F7F"/>
                </a:solidFill>
              </a:rPr>
              <a:t>Dopo le chiusure forzate che le organizzazioni culturali e le imprese hanno dovuto affrontare a causa della pandemia di Covid-19, è diventato di fondamentale importanza per tutte le organizzazioni, dalle più piccole alle più grandi, </a:t>
            </a:r>
            <a:r>
              <a:rPr lang="it-IT" sz="2400" dirty="0">
                <a:solidFill>
                  <a:srgbClr val="E43794"/>
                </a:solidFill>
              </a:rPr>
              <a:t>adottare una strategia digitale per lo sviluppo. </a:t>
            </a:r>
          </a:p>
          <a:p>
            <a:pPr lvl="0" algn="just">
              <a:buClr>
                <a:schemeClr val="dk1"/>
              </a:buClr>
              <a:buSzPts val="1100"/>
            </a:pPr>
            <a:endParaRPr lang="it-IT" sz="2400" dirty="0">
              <a:solidFill>
                <a:srgbClr val="E43794"/>
              </a:solidFill>
            </a:endParaRPr>
          </a:p>
          <a:p>
            <a:pPr lvl="0" algn="just">
              <a:buClr>
                <a:schemeClr val="dk1"/>
              </a:buClr>
              <a:buSzPts val="1100"/>
            </a:pPr>
            <a:r>
              <a:rPr lang="it-IT" sz="2400" dirty="0">
                <a:solidFill>
                  <a:srgbClr val="7F7F7F"/>
                </a:solidFill>
              </a:rPr>
              <a:t>Questo shock del sistema è stato visto da molti come un'opportunità per essere più strategici e guardare alla tecnologia come </a:t>
            </a:r>
            <a:r>
              <a:rPr lang="it-IT" sz="2400" dirty="0">
                <a:solidFill>
                  <a:srgbClr val="E43794"/>
                </a:solidFill>
              </a:rPr>
              <a:t>un’opportunità abilitatrice </a:t>
            </a:r>
            <a:r>
              <a:rPr lang="it-IT" sz="2400" dirty="0">
                <a:solidFill>
                  <a:srgbClr val="7F7F7F"/>
                </a:solidFill>
              </a:rPr>
              <a:t>che può portare vari benefit, inclusa la creazione di nuovi flussi di reddito.</a:t>
            </a:r>
          </a:p>
        </p:txBody>
      </p:sp>
    </p:spTree>
    <p:extLst>
      <p:ext uri="{BB962C8B-B14F-4D97-AF65-F5344CB8AC3E}">
        <p14:creationId xmlns:p14="http://schemas.microsoft.com/office/powerpoint/2010/main" val="323602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AFEAB4-5594-4F0B-968B-7E55C6F92F2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632" b="30632"/>
          <a:stretch>
            <a:fillRect/>
          </a:stretch>
        </p:blipFill>
        <p:spPr/>
      </p:pic>
      <p:sp>
        <p:nvSpPr>
          <p:cNvPr id="3" name="Slide Number Placeholder 2">
            <a:extLst>
              <a:ext uri="{FF2B5EF4-FFF2-40B4-BE49-F238E27FC236}">
                <a16:creationId xmlns:a16="http://schemas.microsoft.com/office/drawing/2014/main" id="{23039DC3-D204-4EDE-AEED-5F16FCA3FB33}"/>
              </a:ext>
            </a:extLst>
          </p:cNvPr>
          <p:cNvSpPr>
            <a:spLocks noGrp="1"/>
          </p:cNvSpPr>
          <p:nvPr>
            <p:ph type="sldNum" sz="quarter" idx="16"/>
          </p:nvPr>
        </p:nvSpPr>
        <p:spPr/>
        <p:txBody>
          <a:bodyPr/>
          <a:lstStyle/>
          <a:p>
            <a:fld id="{9C527BFA-2C0E-4CEC-B6A5-913A56FEF4B4}" type="slidenum">
              <a:rPr lang="fr-CA" smtClean="0"/>
              <a:pPr/>
              <a:t>22</a:t>
            </a:fld>
            <a:endParaRPr lang="fr-CA" dirty="0"/>
          </a:p>
        </p:txBody>
      </p:sp>
      <p:sp>
        <p:nvSpPr>
          <p:cNvPr id="5" name="Text Placeholder 4">
            <a:extLst>
              <a:ext uri="{FF2B5EF4-FFF2-40B4-BE49-F238E27FC236}">
                <a16:creationId xmlns:a16="http://schemas.microsoft.com/office/drawing/2014/main" id="{2910330D-C475-4D1E-9CCC-EE368DA33080}"/>
              </a:ext>
            </a:extLst>
          </p:cNvPr>
          <p:cNvSpPr>
            <a:spLocks noGrp="1"/>
          </p:cNvSpPr>
          <p:nvPr>
            <p:ph type="body" sz="quarter" idx="17"/>
          </p:nvPr>
        </p:nvSpPr>
        <p:spPr>
          <a:xfrm>
            <a:off x="241159" y="3429000"/>
            <a:ext cx="11571395" cy="2906486"/>
          </a:xfrm>
        </p:spPr>
        <p:txBody>
          <a:bodyPr/>
          <a:lstStyle/>
          <a:p>
            <a:pPr>
              <a:buClr>
                <a:schemeClr val="dk1"/>
              </a:buClr>
              <a:buSzPts val="1100"/>
            </a:pPr>
            <a:r>
              <a:rPr lang="it-IT" dirty="0">
                <a:latin typeface="+mn-lt"/>
                <a:cs typeface="Poppins"/>
              </a:rPr>
              <a:t>“Storicamente, molti musei hanno visto il digitale come un'esigenza operativa isolata e compartimentata. Ma un museo moderno può guardare al digitale come a uno strumento per le operazioni interne, non solo come a operazioni segmentate in un dipartimento.” </a:t>
            </a:r>
            <a:endParaRPr lang="it-IT" dirty="0">
              <a:latin typeface="+mn-lt"/>
            </a:endParaRPr>
          </a:p>
          <a:p>
            <a:pPr lvl="0">
              <a:buClr>
                <a:schemeClr val="dk1"/>
              </a:buClr>
              <a:buSzPts val="1100"/>
            </a:pPr>
            <a:endParaRPr lang="it-IT" sz="2000" i="1" u="sng" dirty="0">
              <a:solidFill>
                <a:srgbClr val="1155CC"/>
              </a:solidFill>
              <a:latin typeface="+mn-lt"/>
              <a:hlinkClick r:id="rId3">
                <a:extLst>
                  <a:ext uri="{A12FA001-AC4F-418D-AE19-62706E023703}">
                    <ahyp:hlinkClr xmlns:ahyp="http://schemas.microsoft.com/office/drawing/2018/hyperlinkcolor" val="tx"/>
                  </a:ext>
                </a:extLst>
              </a:hlinkClick>
            </a:endParaRPr>
          </a:p>
          <a:p>
            <a:pPr lvl="0">
              <a:buClr>
                <a:schemeClr val="dk1"/>
              </a:buClr>
              <a:buSzPts val="1100"/>
            </a:pPr>
            <a:r>
              <a:rPr lang="it-IT" sz="2000" i="1" u="sng" dirty="0">
                <a:solidFill>
                  <a:srgbClr val="1155CC"/>
                </a:solidFill>
                <a:latin typeface="+mn-lt"/>
                <a:hlinkClick r:id="rId3">
                  <a:extLst>
                    <a:ext uri="{A12FA001-AC4F-418D-AE19-62706E023703}">
                      <ahyp:hlinkClr xmlns:ahyp="http://schemas.microsoft.com/office/drawing/2018/hyperlinkcolor" val="tx"/>
                    </a:ext>
                  </a:extLst>
                </a:hlinkClick>
              </a:rPr>
              <a:t>David Lipsey</a:t>
            </a:r>
            <a:r>
              <a:rPr lang="it-IT" sz="2000" i="1" dirty="0">
                <a:latin typeface="+mn-lt"/>
              </a:rPr>
              <a:t>, co-direttore del Rutgers </a:t>
            </a:r>
            <a:r>
              <a:rPr lang="it-IT" sz="2000" i="1" dirty="0" err="1">
                <a:latin typeface="+mn-lt"/>
              </a:rPr>
              <a:t>University’s</a:t>
            </a:r>
            <a:r>
              <a:rPr lang="it-IT" sz="2000" i="1" dirty="0">
                <a:latin typeface="+mn-lt"/>
              </a:rPr>
              <a:t> Digital Asset Management Certificate Program </a:t>
            </a:r>
          </a:p>
          <a:p>
            <a:pPr lvl="0">
              <a:buClr>
                <a:schemeClr val="dk1"/>
              </a:buClr>
              <a:buSzPts val="1100"/>
            </a:pPr>
            <a:endParaRPr lang="it-IT" dirty="0">
              <a:latin typeface="+mn-lt"/>
            </a:endParaRPr>
          </a:p>
          <a:p>
            <a:pPr marL="0" lvl="0" indent="0" algn="l" rtl="0">
              <a:lnSpc>
                <a:spcPct val="100000"/>
              </a:lnSpc>
              <a:spcBef>
                <a:spcPts val="0"/>
              </a:spcBef>
              <a:spcAft>
                <a:spcPts val="0"/>
              </a:spcAft>
              <a:buClr>
                <a:schemeClr val="dk1"/>
              </a:buClr>
              <a:buSzPts val="1100"/>
              <a:buFont typeface="Arial"/>
              <a:buNone/>
            </a:pPr>
            <a:r>
              <a:rPr lang="it-IT" b="0" dirty="0">
                <a:solidFill>
                  <a:srgbClr val="7F7F7F"/>
                </a:solidFill>
                <a:latin typeface="+mn-lt"/>
              </a:rPr>
              <a:t>Questa</a:t>
            </a:r>
            <a:r>
              <a:rPr lang="it-IT" b="0" dirty="0">
                <a:solidFill>
                  <a:srgbClr val="E43794"/>
                </a:solidFill>
                <a:latin typeface="+mn-lt"/>
              </a:rPr>
              <a:t> </a:t>
            </a:r>
            <a:r>
              <a:rPr lang="it-IT" dirty="0">
                <a:solidFill>
                  <a:srgbClr val="E43794"/>
                </a:solidFill>
                <a:latin typeface="+mn-lt"/>
              </a:rPr>
              <a:t>visione integrata, </a:t>
            </a:r>
            <a:r>
              <a:rPr lang="it-IT" dirty="0">
                <a:latin typeface="+mn-lt"/>
              </a:rPr>
              <a:t>è essenziale per creare una strategia di trasformazione digitale che sia di beneficio su diversi livelli per le organizzazioni culturali.</a:t>
            </a:r>
            <a:endParaRPr lang="it-IT" b="0" dirty="0">
              <a:latin typeface="+mn-lt"/>
            </a:endParaRPr>
          </a:p>
        </p:txBody>
      </p:sp>
    </p:spTree>
    <p:extLst>
      <p:ext uri="{BB962C8B-B14F-4D97-AF65-F5344CB8AC3E}">
        <p14:creationId xmlns:p14="http://schemas.microsoft.com/office/powerpoint/2010/main" val="20178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a:xfrm>
            <a:off x="7747403" y="6548784"/>
            <a:ext cx="4301302" cy="229565"/>
          </a:xfrm>
        </p:spPr>
        <p:txBody>
          <a:bodyPr/>
          <a:lstStyle/>
          <a:p>
            <a:fld id="{9C527BFA-2C0E-4CEC-B6A5-913A56FEF4B4}" type="slidenum">
              <a:rPr lang="fr-CA" smtClean="0"/>
              <a:pPr/>
              <a:t>23</a:t>
            </a:fld>
            <a:endParaRPr lang="fr-CA"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291165" y="5520879"/>
            <a:ext cx="4885724" cy="1028782"/>
          </a:xfrm>
        </p:spPr>
        <p:txBody>
          <a:bodyPr/>
          <a:lstStyle/>
          <a:p>
            <a:pPr lvl="0" algn="just">
              <a:buClr>
                <a:schemeClr val="dk1"/>
              </a:buClr>
              <a:buSzPts val="1100"/>
            </a:pPr>
            <a:r>
              <a:rPr lang="it-IT" sz="2000" b="0" i="1" dirty="0">
                <a:latin typeface="+mn-lt"/>
                <a:ea typeface="Avenir"/>
                <a:cs typeface="Avenir"/>
                <a:sym typeface="Avenir"/>
              </a:rPr>
              <a:t>Le nuove tecnologie hanno aperto la strada a nuovi metodi di conservazione, protezione e restauro di preziosi manufatti culturali. </a:t>
            </a:r>
          </a:p>
        </p:txBody>
      </p:sp>
      <p:sp>
        <p:nvSpPr>
          <p:cNvPr id="11" name="Text Placeholder 10">
            <a:extLst>
              <a:ext uri="{FF2B5EF4-FFF2-40B4-BE49-F238E27FC236}">
                <a16:creationId xmlns:a16="http://schemas.microsoft.com/office/drawing/2014/main" id="{02141108-4B5A-2746-B3E6-2A049AEEC137}"/>
              </a:ext>
            </a:extLst>
          </p:cNvPr>
          <p:cNvSpPr>
            <a:spLocks noGrp="1"/>
          </p:cNvSpPr>
          <p:nvPr>
            <p:ph type="body" sz="quarter" idx="22"/>
          </p:nvPr>
        </p:nvSpPr>
        <p:spPr>
          <a:xfrm>
            <a:off x="6999204" y="2122877"/>
            <a:ext cx="4898236" cy="1343728"/>
          </a:xfrm>
        </p:spPr>
        <p:txBody>
          <a:bodyPr/>
          <a:lstStyle/>
          <a:p>
            <a:pPr algn="just"/>
            <a:r>
              <a:rPr lang="it-IT" sz="2000" b="0" dirty="0">
                <a:latin typeface="+mn-lt"/>
                <a:cs typeface="Poppins"/>
              </a:rPr>
              <a:t>La digitalizzazione ha aperto la strada all'innovazione delle attività di divulgazione, incoraggiando l'introduzione di approcci più interattivi e pratici per coinvolgere un maggior numero di studenti.</a:t>
            </a:r>
          </a:p>
        </p:txBody>
      </p:sp>
      <p:sp>
        <p:nvSpPr>
          <p:cNvPr id="12" name="Text Placeholder 11">
            <a:extLst>
              <a:ext uri="{FF2B5EF4-FFF2-40B4-BE49-F238E27FC236}">
                <a16:creationId xmlns:a16="http://schemas.microsoft.com/office/drawing/2014/main" id="{1F70B13C-ED41-344F-AED2-C50768E471B2}"/>
              </a:ext>
            </a:extLst>
          </p:cNvPr>
          <p:cNvSpPr>
            <a:spLocks noGrp="1"/>
          </p:cNvSpPr>
          <p:nvPr>
            <p:ph type="body" sz="quarter" idx="23"/>
          </p:nvPr>
        </p:nvSpPr>
        <p:spPr>
          <a:xfrm>
            <a:off x="6972678" y="1628813"/>
            <a:ext cx="4571737" cy="365126"/>
          </a:xfrm>
        </p:spPr>
        <p:txBody>
          <a:bodyPr/>
          <a:lstStyle/>
          <a:p>
            <a:r>
              <a:rPr lang="it-IT" b="1" dirty="0">
                <a:latin typeface="+mn-lt"/>
              </a:rPr>
              <a:t>Educazione</a:t>
            </a:r>
            <a:r>
              <a:rPr lang="en-US" b="1" dirty="0">
                <a:latin typeface="+mn-lt"/>
              </a:rPr>
              <a:t> </a:t>
            </a:r>
            <a:endParaRPr lang="en-US" dirty="0">
              <a:latin typeface="+mn-lt"/>
            </a:endParaRPr>
          </a:p>
        </p:txBody>
      </p:sp>
      <p:sp>
        <p:nvSpPr>
          <p:cNvPr id="13" name="Text Placeholder 12">
            <a:extLst>
              <a:ext uri="{FF2B5EF4-FFF2-40B4-BE49-F238E27FC236}">
                <a16:creationId xmlns:a16="http://schemas.microsoft.com/office/drawing/2014/main" id="{27A68A0C-84F2-C84C-9930-A11A078AE8E6}"/>
              </a:ext>
            </a:extLst>
          </p:cNvPr>
          <p:cNvSpPr>
            <a:spLocks noGrp="1"/>
          </p:cNvSpPr>
          <p:nvPr>
            <p:ph type="body" sz="quarter" idx="24"/>
          </p:nvPr>
        </p:nvSpPr>
        <p:spPr>
          <a:xfrm>
            <a:off x="6975544" y="4774374"/>
            <a:ext cx="4885724" cy="1484264"/>
          </a:xfrm>
        </p:spPr>
        <p:txBody>
          <a:bodyPr/>
          <a:lstStyle/>
          <a:p>
            <a:pPr algn="just"/>
            <a:r>
              <a:rPr lang="it-IT" sz="2000" b="0" dirty="0">
                <a:latin typeface="+mn-lt"/>
                <a:ea typeface="Avenir"/>
                <a:cs typeface="Avenir"/>
              </a:rPr>
              <a:t>Il digitale permette di raccogliere e analizzare grandi quantità di dati che gli operatori culturali e turistici possono utilizzare per ottenere informazioni sui comportamenti del pubblico sia online che in loco. </a:t>
            </a:r>
            <a:endParaRPr lang="en-US" sz="2000" b="0" i="1" dirty="0">
              <a:latin typeface="Avenir"/>
              <a:ea typeface="Avenir"/>
              <a:cs typeface="Avenir"/>
            </a:endParaRPr>
          </a:p>
        </p:txBody>
      </p:sp>
      <p:sp>
        <p:nvSpPr>
          <p:cNvPr id="14" name="Text Placeholder 13">
            <a:extLst>
              <a:ext uri="{FF2B5EF4-FFF2-40B4-BE49-F238E27FC236}">
                <a16:creationId xmlns:a16="http://schemas.microsoft.com/office/drawing/2014/main" id="{CA30FD6E-371E-334F-AC67-80C3F95F694F}"/>
              </a:ext>
            </a:extLst>
          </p:cNvPr>
          <p:cNvSpPr>
            <a:spLocks noGrp="1"/>
          </p:cNvSpPr>
          <p:nvPr>
            <p:ph type="body" sz="quarter" idx="25"/>
          </p:nvPr>
        </p:nvSpPr>
        <p:spPr>
          <a:xfrm>
            <a:off x="6972678" y="4283542"/>
            <a:ext cx="4571737" cy="365126"/>
          </a:xfrm>
        </p:spPr>
        <p:txBody>
          <a:bodyPr/>
          <a:lstStyle/>
          <a:p>
            <a:r>
              <a:rPr lang="it-IT" b="1" dirty="0">
                <a:latin typeface="+mn-lt"/>
                <a:ea typeface="Avenir"/>
                <a:cs typeface="Avenir"/>
              </a:rPr>
              <a:t>Raccolta e analisi dei dati</a:t>
            </a:r>
            <a:endParaRPr lang="it-IT" dirty="0">
              <a:latin typeface="+mn-lt"/>
              <a:ea typeface="Avenir"/>
              <a:cs typeface="Avenir"/>
            </a:endParaRPr>
          </a:p>
          <a:p>
            <a:pPr lvl="0"/>
            <a:endParaRPr lang="en-US" b="1" dirty="0">
              <a:latin typeface="Avenir"/>
              <a:ea typeface="Avenir"/>
              <a:cs typeface="Avenir"/>
            </a:endParaRPr>
          </a:p>
        </p:txBody>
      </p:sp>
      <p:sp>
        <p:nvSpPr>
          <p:cNvPr id="18" name="Flowchart: Process 17">
            <a:extLst>
              <a:ext uri="{FF2B5EF4-FFF2-40B4-BE49-F238E27FC236}">
                <a16:creationId xmlns:a16="http://schemas.microsoft.com/office/drawing/2014/main" id="{F3E62AAE-5C8E-440A-922C-D157634A24E1}"/>
              </a:ext>
            </a:extLst>
          </p:cNvPr>
          <p:cNvSpPr/>
          <p:nvPr/>
        </p:nvSpPr>
        <p:spPr>
          <a:xfrm>
            <a:off x="294560" y="1248955"/>
            <a:ext cx="5893486" cy="4201034"/>
          </a:xfrm>
          <a:prstGeom prst="flowChartProcess">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1259A00F-840B-4D0F-B3BD-C1C9763636B8}"/>
              </a:ext>
            </a:extLst>
          </p:cNvPr>
          <p:cNvSpPr txBox="1"/>
          <p:nvPr/>
        </p:nvSpPr>
        <p:spPr>
          <a:xfrm>
            <a:off x="294560" y="50990"/>
            <a:ext cx="7752160" cy="584775"/>
          </a:xfrm>
          <a:prstGeom prst="rect">
            <a:avLst/>
          </a:prstGeom>
          <a:noFill/>
        </p:spPr>
        <p:txBody>
          <a:bodyPr wrap="square">
            <a:spAutoFit/>
          </a:bodyPr>
          <a:lstStyle/>
          <a:p>
            <a:r>
              <a:rPr lang="it-IT" sz="3200" b="1" dirty="0">
                <a:solidFill>
                  <a:schemeClr val="bg1"/>
                </a:solidFill>
              </a:rPr>
              <a:t>Strategia per la trasformazione digitale </a:t>
            </a:r>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E0B37-AE09-4F36-91BD-441D2255C6B2}"/>
              </a:ext>
            </a:extLst>
          </p:cNvPr>
          <p:cNvSpPr>
            <a:spLocks noGrp="1"/>
          </p:cNvSpPr>
          <p:nvPr>
            <p:ph type="sldNum" sz="quarter" idx="14"/>
          </p:nvPr>
        </p:nvSpPr>
        <p:spPr/>
        <p:txBody>
          <a:bodyPr/>
          <a:lstStyle/>
          <a:p>
            <a:fld id="{9C527BFA-2C0E-4CEC-B6A5-913A56FEF4B4}" type="slidenum">
              <a:rPr lang="fr-CA" smtClean="0"/>
              <a:pPr/>
              <a:t>24</a:t>
            </a:fld>
            <a:endParaRPr lang="fr-CA" dirty="0"/>
          </a:p>
        </p:txBody>
      </p:sp>
      <p:sp>
        <p:nvSpPr>
          <p:cNvPr id="5" name="Google Shape;522;p47">
            <a:extLst>
              <a:ext uri="{FF2B5EF4-FFF2-40B4-BE49-F238E27FC236}">
                <a16:creationId xmlns:a16="http://schemas.microsoft.com/office/drawing/2014/main" id="{BA63E1C2-08E2-40BA-8795-0F10A3879BE8}"/>
              </a:ext>
            </a:extLst>
          </p:cNvPr>
          <p:cNvSpPr txBox="1">
            <a:spLocks noGrp="1"/>
          </p:cNvSpPr>
          <p:nvPr>
            <p:ph type="body" sz="quarter" idx="17"/>
          </p:nvPr>
        </p:nvSpPr>
        <p:spPr>
          <a:xfrm>
            <a:off x="708168" y="1176799"/>
            <a:ext cx="49864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2800" b="1" dirty="0">
                <a:solidFill>
                  <a:srgbClr val="E43794"/>
                </a:solidFill>
                <a:latin typeface="+mn-lt"/>
                <a:ea typeface="Avenir"/>
                <a:cs typeface="Avenir"/>
                <a:sym typeface="Avenir"/>
              </a:rPr>
              <a:t>Collaborazioni </a:t>
            </a:r>
          </a:p>
        </p:txBody>
      </p:sp>
      <p:sp>
        <p:nvSpPr>
          <p:cNvPr id="6" name="Google Shape;524;p47">
            <a:extLst>
              <a:ext uri="{FF2B5EF4-FFF2-40B4-BE49-F238E27FC236}">
                <a16:creationId xmlns:a16="http://schemas.microsoft.com/office/drawing/2014/main" id="{6251DD5D-5FB0-4735-A2AA-FA3400F064C0}"/>
              </a:ext>
            </a:extLst>
          </p:cNvPr>
          <p:cNvSpPr txBox="1"/>
          <p:nvPr/>
        </p:nvSpPr>
        <p:spPr>
          <a:xfrm>
            <a:off x="708168" y="1656514"/>
            <a:ext cx="6215146" cy="1900552"/>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it-IT" sz="2400" dirty="0">
                <a:solidFill>
                  <a:srgbClr val="7F7F7F"/>
                </a:solidFill>
                <a:ea typeface="Avenir"/>
                <a:cs typeface="Avenir"/>
                <a:sym typeface="Avenir"/>
              </a:rPr>
              <a:t>Il digitale accorcia le distanze tra gli operatori culturali, turistici e creativi e offre un terreno fertile per la creazione di nuove partnership, con tutti i punti di forza di un approccio multidisciplinare.</a:t>
            </a:r>
          </a:p>
        </p:txBody>
      </p:sp>
      <p:sp>
        <p:nvSpPr>
          <p:cNvPr id="7" name="Google Shape;520;p47">
            <a:extLst>
              <a:ext uri="{FF2B5EF4-FFF2-40B4-BE49-F238E27FC236}">
                <a16:creationId xmlns:a16="http://schemas.microsoft.com/office/drawing/2014/main" id="{A4D4674D-6ED9-4928-A594-02D3C8358E74}"/>
              </a:ext>
            </a:extLst>
          </p:cNvPr>
          <p:cNvSpPr txBox="1"/>
          <p:nvPr/>
        </p:nvSpPr>
        <p:spPr>
          <a:xfrm>
            <a:off x="708168" y="3739380"/>
            <a:ext cx="53702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2800" b="1" dirty="0">
                <a:solidFill>
                  <a:srgbClr val="E43794"/>
                </a:solidFill>
                <a:ea typeface="Avenir"/>
                <a:cs typeface="Avenir"/>
                <a:sym typeface="Avenir"/>
              </a:rPr>
              <a:t>Sviluppo del pubblico</a:t>
            </a:r>
          </a:p>
        </p:txBody>
      </p:sp>
      <p:sp>
        <p:nvSpPr>
          <p:cNvPr id="8" name="Google Shape;513;p47">
            <a:extLst>
              <a:ext uri="{FF2B5EF4-FFF2-40B4-BE49-F238E27FC236}">
                <a16:creationId xmlns:a16="http://schemas.microsoft.com/office/drawing/2014/main" id="{44803A24-4B40-4736-A773-C1F6D5A94A78}"/>
              </a:ext>
            </a:extLst>
          </p:cNvPr>
          <p:cNvSpPr txBox="1"/>
          <p:nvPr/>
        </p:nvSpPr>
        <p:spPr>
          <a:xfrm>
            <a:off x="708168" y="4219096"/>
            <a:ext cx="10775664" cy="1396177"/>
          </a:xfrm>
          <a:prstGeom prst="rect">
            <a:avLst/>
          </a:prstGeom>
          <a:noFill/>
          <a:ln>
            <a:noFill/>
          </a:ln>
        </p:spPr>
        <p:txBody>
          <a:bodyPr spcFirstLastPara="1" wrap="square" lIns="91425" tIns="45700" rIns="91425" bIns="45700" anchor="t" anchorCtr="0">
            <a:noAutofit/>
          </a:bodyPr>
          <a:lstStyle/>
          <a:p>
            <a:pPr algn="just"/>
            <a:r>
              <a:rPr lang="it-IT" sz="2400" dirty="0">
                <a:solidFill>
                  <a:srgbClr val="7F7F7F"/>
                </a:solidFill>
                <a:ea typeface="Avenir"/>
                <a:cs typeface="Avenir"/>
                <a:sym typeface="Avenir"/>
              </a:rPr>
              <a:t>Una forte presenza digitale raggiunge nuovi pubblici, tra cui le generazioni più giovani altrimenti difficilmente raggiungibili, il pubblico lontano e le persone che non possono recarsi di persona (ad esempio anziani, disabili, persone che vivono in altre città). </a:t>
            </a:r>
            <a:endParaRPr lang="it-IT" sz="2400" b="1" dirty="0">
              <a:solidFill>
                <a:srgbClr val="7F7F7F"/>
              </a:solidFill>
              <a:ea typeface="Avenir"/>
              <a:cs typeface="Avenir"/>
              <a:sym typeface="Avenir"/>
            </a:endParaRPr>
          </a:p>
        </p:txBody>
      </p:sp>
      <p:pic>
        <p:nvPicPr>
          <p:cNvPr id="11" name="Picture 10">
            <a:extLst>
              <a:ext uri="{FF2B5EF4-FFF2-40B4-BE49-F238E27FC236}">
                <a16:creationId xmlns:a16="http://schemas.microsoft.com/office/drawing/2014/main" id="{1E02F9EF-AA41-4C0C-964D-CC0A120B3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275" y="680982"/>
            <a:ext cx="4664725" cy="2452743"/>
          </a:xfrm>
          <a:prstGeom prst="rect">
            <a:avLst/>
          </a:prstGeom>
        </p:spPr>
      </p:pic>
      <p:pic>
        <p:nvPicPr>
          <p:cNvPr id="13" name="Picture 12">
            <a:extLst>
              <a:ext uri="{FF2B5EF4-FFF2-40B4-BE49-F238E27FC236}">
                <a16:creationId xmlns:a16="http://schemas.microsoft.com/office/drawing/2014/main" id="{8DA5B379-DA16-4D83-A745-23448EBDED82}"/>
              </a:ext>
            </a:extLst>
          </p:cNvPr>
          <p:cNvPicPr>
            <a:picLocks noChangeAspect="1"/>
          </p:cNvPicPr>
          <p:nvPr/>
        </p:nvPicPr>
        <p:blipFill>
          <a:blip r:embed="rId3" cstate="print"/>
          <a:stretch>
            <a:fillRect/>
          </a:stretch>
        </p:blipFill>
        <p:spPr>
          <a:xfrm>
            <a:off x="174694" y="990986"/>
            <a:ext cx="533474" cy="847843"/>
          </a:xfrm>
          <a:prstGeom prst="rect">
            <a:avLst/>
          </a:prstGeom>
        </p:spPr>
      </p:pic>
      <p:pic>
        <p:nvPicPr>
          <p:cNvPr id="14" name="Picture 13">
            <a:extLst>
              <a:ext uri="{FF2B5EF4-FFF2-40B4-BE49-F238E27FC236}">
                <a16:creationId xmlns:a16="http://schemas.microsoft.com/office/drawing/2014/main" id="{321F5DF8-A1A8-4481-BC4F-8D2A2E9BFEAE}"/>
              </a:ext>
            </a:extLst>
          </p:cNvPr>
          <p:cNvPicPr>
            <a:picLocks noChangeAspect="1"/>
          </p:cNvPicPr>
          <p:nvPr/>
        </p:nvPicPr>
        <p:blipFill>
          <a:blip r:embed="rId3" cstate="print"/>
          <a:stretch>
            <a:fillRect/>
          </a:stretch>
        </p:blipFill>
        <p:spPr>
          <a:xfrm>
            <a:off x="174694" y="3569033"/>
            <a:ext cx="533474" cy="847843"/>
          </a:xfrm>
          <a:prstGeom prst="rect">
            <a:avLst/>
          </a:prstGeom>
        </p:spPr>
      </p:pic>
      <p:sp>
        <p:nvSpPr>
          <p:cNvPr id="15" name="TextBox 14">
            <a:extLst>
              <a:ext uri="{FF2B5EF4-FFF2-40B4-BE49-F238E27FC236}">
                <a16:creationId xmlns:a16="http://schemas.microsoft.com/office/drawing/2014/main" id="{7533F7AC-E438-6B60-E8A1-0BBC6BC314FC}"/>
              </a:ext>
            </a:extLst>
          </p:cNvPr>
          <p:cNvSpPr txBox="1"/>
          <p:nvPr/>
        </p:nvSpPr>
        <p:spPr>
          <a:xfrm>
            <a:off x="294560" y="50990"/>
            <a:ext cx="7752160" cy="584775"/>
          </a:xfrm>
          <a:prstGeom prst="rect">
            <a:avLst/>
          </a:prstGeom>
          <a:noFill/>
        </p:spPr>
        <p:txBody>
          <a:bodyPr wrap="square">
            <a:spAutoFit/>
          </a:bodyPr>
          <a:lstStyle/>
          <a:p>
            <a:r>
              <a:rPr lang="it-IT" sz="3200" b="1" dirty="0">
                <a:solidFill>
                  <a:schemeClr val="bg1"/>
                </a:solidFill>
              </a:rPr>
              <a:t>Strategia per la trasformazione digitale </a:t>
            </a:r>
          </a:p>
        </p:txBody>
      </p:sp>
    </p:spTree>
    <p:extLst>
      <p:ext uri="{BB962C8B-B14F-4D97-AF65-F5344CB8AC3E}">
        <p14:creationId xmlns:p14="http://schemas.microsoft.com/office/powerpoint/2010/main" val="254406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4031-AE2D-4671-94B0-D662922AC7F1}"/>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6" name="TextBox 5">
            <a:extLst>
              <a:ext uri="{FF2B5EF4-FFF2-40B4-BE49-F238E27FC236}">
                <a16:creationId xmlns:a16="http://schemas.microsoft.com/office/drawing/2014/main" id="{7094447C-ECB2-499B-A199-23D1D6097F5E}"/>
              </a:ext>
            </a:extLst>
          </p:cNvPr>
          <p:cNvSpPr txBox="1"/>
          <p:nvPr/>
        </p:nvSpPr>
        <p:spPr>
          <a:xfrm>
            <a:off x="426719" y="967988"/>
            <a:ext cx="7895478" cy="523220"/>
          </a:xfrm>
          <a:prstGeom prst="rect">
            <a:avLst/>
          </a:prstGeom>
          <a:noFill/>
        </p:spPr>
        <p:txBody>
          <a:bodyPr wrap="square">
            <a:spAutoFit/>
          </a:bodyPr>
          <a:lstStyle/>
          <a:p>
            <a:r>
              <a:rPr lang="it-IT" sz="2800" b="1" dirty="0">
                <a:solidFill>
                  <a:srgbClr val="FF3399"/>
                </a:solidFill>
                <a:ea typeface="Times New Roman" panose="02020603050405020304" pitchFamily="18" charset="0"/>
              </a:rPr>
              <a:t>Interazione con il promotore del Patrimonio Digitale</a:t>
            </a:r>
          </a:p>
        </p:txBody>
      </p:sp>
      <p:sp>
        <p:nvSpPr>
          <p:cNvPr id="10" name="TextBox 9">
            <a:extLst>
              <a:ext uri="{FF2B5EF4-FFF2-40B4-BE49-F238E27FC236}">
                <a16:creationId xmlns:a16="http://schemas.microsoft.com/office/drawing/2014/main" id="{392861E0-BC50-4082-B905-414BFB30D279}"/>
              </a:ext>
            </a:extLst>
          </p:cNvPr>
          <p:cNvSpPr txBox="1"/>
          <p:nvPr/>
        </p:nvSpPr>
        <p:spPr>
          <a:xfrm>
            <a:off x="297698" y="2374654"/>
            <a:ext cx="11596603" cy="3302699"/>
          </a:xfrm>
          <a:prstGeom prst="rect">
            <a:avLst/>
          </a:prstGeom>
          <a:noFill/>
        </p:spPr>
        <p:txBody>
          <a:bodyPr wrap="square">
            <a:spAutoFit/>
          </a:bodyPr>
          <a:lstStyle/>
          <a:p>
            <a:pPr marL="342900" marR="0" indent="-342900">
              <a:lnSpc>
                <a:spcPct val="107000"/>
              </a:lnSpc>
              <a:spcBef>
                <a:spcPts val="0"/>
              </a:spcBef>
              <a:spcAft>
                <a:spcPts val="1200"/>
              </a:spcAft>
              <a:buFont typeface="Arial" panose="020B0604020202020204" pitchFamily="34" charset="0"/>
              <a:buChar char="•"/>
            </a:pPr>
            <a:r>
              <a:rPr lang="it-IT" sz="2400" dirty="0">
                <a:solidFill>
                  <a:schemeClr val="tx1">
                    <a:lumMod val="50000"/>
                    <a:lumOff val="50000"/>
                  </a:schemeClr>
                </a:solidFill>
                <a:ea typeface="Times New Roman" panose="02020603050405020304" pitchFamily="18" charset="0"/>
                <a:cs typeface="Calibri" panose="020F0502020204030204" pitchFamily="34" charset="0"/>
              </a:rPr>
              <a:t>Quando progettate i vostri prodotti/iniziative, quali problemi o sfide affrontate di solito?</a:t>
            </a:r>
          </a:p>
          <a:p>
            <a:pPr marL="342900" marR="0" indent="-342900">
              <a:lnSpc>
                <a:spcPct val="107000"/>
              </a:lnSpc>
              <a:spcBef>
                <a:spcPts val="0"/>
              </a:spcBef>
              <a:spcAft>
                <a:spcPts val="1200"/>
              </a:spcAft>
              <a:buFont typeface="Arial" panose="020B0604020202020204" pitchFamily="34" charset="0"/>
              <a:buChar char="•"/>
            </a:pPr>
            <a:r>
              <a:rPr lang="it-IT" sz="2400" dirty="0">
                <a:solidFill>
                  <a:schemeClr val="tx1">
                    <a:lumMod val="50000"/>
                    <a:lumOff val="50000"/>
                  </a:schemeClr>
                </a:solidFill>
                <a:ea typeface="Times New Roman" panose="02020603050405020304" pitchFamily="18" charset="0"/>
                <a:cs typeface="Calibri" panose="020F0502020204030204" pitchFamily="34" charset="0"/>
              </a:rPr>
              <a:t>Chi è il vostro </a:t>
            </a:r>
            <a:r>
              <a:rPr lang="it-IT" sz="2400" b="1" dirty="0">
                <a:solidFill>
                  <a:schemeClr val="tx1">
                    <a:lumMod val="50000"/>
                    <a:lumOff val="50000"/>
                  </a:schemeClr>
                </a:solidFill>
                <a:ea typeface="Times New Roman" panose="02020603050405020304" pitchFamily="18" charset="0"/>
                <a:cs typeface="Calibri" panose="020F0502020204030204" pitchFamily="34" charset="0"/>
              </a:rPr>
              <a:t>principale target/gruppo </a:t>
            </a:r>
            <a:r>
              <a:rPr lang="it-IT" sz="2400" dirty="0">
                <a:solidFill>
                  <a:schemeClr val="tx1">
                    <a:lumMod val="50000"/>
                    <a:lumOff val="50000"/>
                  </a:schemeClr>
                </a:solidFill>
                <a:ea typeface="Times New Roman" panose="02020603050405020304" pitchFamily="18" charset="0"/>
                <a:cs typeface="Calibri" panose="020F0502020204030204" pitchFamily="34" charset="0"/>
              </a:rPr>
              <a:t>di clienti? Il nuovo prodotto/iniziativa sui beni culturali digitali ha avuto un qualche impatto su di esso?</a:t>
            </a:r>
          </a:p>
          <a:p>
            <a:pPr marL="342900" marR="0" indent="-342900">
              <a:lnSpc>
                <a:spcPct val="107000"/>
              </a:lnSpc>
              <a:spcBef>
                <a:spcPts val="0"/>
              </a:spcBef>
              <a:spcAft>
                <a:spcPts val="1200"/>
              </a:spcAft>
              <a:buFont typeface="Arial" panose="020B0604020202020204" pitchFamily="34" charset="0"/>
              <a:buChar char="•"/>
            </a:pPr>
            <a:r>
              <a:rPr lang="it-IT" sz="2400" dirty="0">
                <a:solidFill>
                  <a:schemeClr val="tx1">
                    <a:lumMod val="50000"/>
                    <a:lumOff val="50000"/>
                  </a:schemeClr>
                </a:solidFill>
                <a:effectLst/>
                <a:ea typeface="Times New Roman" panose="02020603050405020304" pitchFamily="18" charset="0"/>
                <a:cs typeface="Calibri" panose="020F0502020204030204" pitchFamily="34" charset="0"/>
              </a:rPr>
              <a:t>Quali </a:t>
            </a:r>
            <a:r>
              <a:rPr lang="it-IT" sz="2400" b="1" dirty="0">
                <a:solidFill>
                  <a:schemeClr val="tx1">
                    <a:lumMod val="50000"/>
                    <a:lumOff val="50000"/>
                  </a:schemeClr>
                </a:solidFill>
                <a:effectLst/>
                <a:ea typeface="Times New Roman" panose="02020603050405020304" pitchFamily="18" charset="0"/>
                <a:cs typeface="Calibri" panose="020F0502020204030204" pitchFamily="34" charset="0"/>
              </a:rPr>
              <a:t>competenze</a:t>
            </a:r>
            <a:r>
              <a:rPr lang="it-IT" sz="2400" dirty="0">
                <a:solidFill>
                  <a:schemeClr val="tx1">
                    <a:lumMod val="50000"/>
                    <a:lumOff val="50000"/>
                  </a:schemeClr>
                </a:solidFill>
                <a:effectLst/>
                <a:ea typeface="Times New Roman" panose="02020603050405020304" pitchFamily="18" charset="0"/>
                <a:cs typeface="Calibri" panose="020F0502020204030204" pitchFamily="34" charset="0"/>
              </a:rPr>
              <a:t> credi siano le più importanti per la creazione di un prodotto digitale per il Patrimonio Culturale? </a:t>
            </a:r>
          </a:p>
          <a:p>
            <a:pPr marL="342900" marR="0" indent="-342900">
              <a:lnSpc>
                <a:spcPct val="107000"/>
              </a:lnSpc>
              <a:spcBef>
                <a:spcPts val="0"/>
              </a:spcBef>
              <a:spcAft>
                <a:spcPts val="1200"/>
              </a:spcAft>
              <a:buFont typeface="Arial" panose="020B0604020202020204" pitchFamily="34" charset="0"/>
              <a:buChar char="•"/>
            </a:pPr>
            <a:r>
              <a:rPr lang="it-IT" sz="2400" dirty="0">
                <a:solidFill>
                  <a:schemeClr val="tx1">
                    <a:lumMod val="50000"/>
                    <a:lumOff val="50000"/>
                  </a:schemeClr>
                </a:solidFill>
                <a:effectLst/>
                <a:ea typeface="Times New Roman" panose="02020603050405020304" pitchFamily="18" charset="0"/>
                <a:cs typeface="Calibri" panose="020F0502020204030204" pitchFamily="34" charset="0"/>
              </a:rPr>
              <a:t>Qual è il </a:t>
            </a:r>
            <a:r>
              <a:rPr lang="it-IT" sz="2400" b="1" dirty="0">
                <a:solidFill>
                  <a:schemeClr val="tx1">
                    <a:lumMod val="50000"/>
                    <a:lumOff val="50000"/>
                  </a:schemeClr>
                </a:solidFill>
                <a:effectLst/>
                <a:ea typeface="Times New Roman" panose="02020603050405020304" pitchFamily="18" charset="0"/>
                <a:cs typeface="Calibri" panose="020F0502020204030204" pitchFamily="34" charset="0"/>
              </a:rPr>
              <a:t>miglior consiglio </a:t>
            </a:r>
            <a:r>
              <a:rPr lang="it-IT" sz="2400" dirty="0">
                <a:solidFill>
                  <a:schemeClr val="tx1">
                    <a:lumMod val="50000"/>
                    <a:lumOff val="50000"/>
                  </a:schemeClr>
                </a:solidFill>
                <a:effectLst/>
                <a:ea typeface="Times New Roman" panose="02020603050405020304" pitchFamily="18" charset="0"/>
                <a:cs typeface="Calibri" panose="020F0502020204030204" pitchFamily="34" charset="0"/>
              </a:rPr>
              <a:t>che potresti dare a un altro promotore di un Patrimonio Culturale, in termini di sviluppo di prodotti e iniziative digitali? </a:t>
            </a:r>
            <a:endParaRPr lang="it-IT"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934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26</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65306" y="4618653"/>
            <a:ext cx="7268547" cy="1330734"/>
          </a:xfrm>
        </p:spPr>
        <p:txBody>
          <a:bodyPr/>
          <a:lstStyle/>
          <a:p>
            <a:r>
              <a:rPr lang="it-IT" sz="4000" dirty="0">
                <a:latin typeface="+mn-lt"/>
              </a:rPr>
              <a:t>Evoluzione del pubblico </a:t>
            </a:r>
          </a:p>
          <a:p>
            <a:r>
              <a:rPr lang="it-IT" sz="4000" dirty="0">
                <a:latin typeface="+mn-lt"/>
              </a:rPr>
              <a:t>dopo la pandemia</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1318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724024" y="67635"/>
            <a:ext cx="6743953" cy="694908"/>
          </a:xfrm>
        </p:spPr>
        <p:txBody>
          <a:bodyPr>
            <a:normAutofit/>
          </a:bodyPr>
          <a:lstStyle/>
          <a:p>
            <a:pPr algn="ctr">
              <a:spcBef>
                <a:spcPts val="0"/>
              </a:spcBef>
              <a:buClr>
                <a:schemeClr val="dk1"/>
              </a:buClr>
              <a:buSzPts val="1100"/>
            </a:pPr>
            <a:r>
              <a:rPr lang="it-IT" dirty="0">
                <a:solidFill>
                  <a:schemeClr val="bg1"/>
                </a:solidFill>
                <a:latin typeface="+mn-lt"/>
              </a:rPr>
              <a:t>Evoluzione del pubblico</a:t>
            </a:r>
          </a:p>
          <a:p>
            <a:pPr algn="ctr">
              <a:spcBef>
                <a:spcPts val="0"/>
              </a:spcBef>
              <a:buClr>
                <a:schemeClr val="dk1"/>
              </a:buClr>
              <a:buSzPts val="1100"/>
            </a:pPr>
            <a:endParaRPr lang="en-US" sz="2000" dirty="0"/>
          </a:p>
        </p:txBody>
      </p:sp>
      <p:sp>
        <p:nvSpPr>
          <p:cNvPr id="5" name="Google Shape;531;p48">
            <a:extLst>
              <a:ext uri="{FF2B5EF4-FFF2-40B4-BE49-F238E27FC236}">
                <a16:creationId xmlns:a16="http://schemas.microsoft.com/office/drawing/2014/main" id="{7F2A1410-C5FA-47EC-A484-4CD5A77548A2}"/>
              </a:ext>
            </a:extLst>
          </p:cNvPr>
          <p:cNvSpPr txBox="1">
            <a:spLocks/>
          </p:cNvSpPr>
          <p:nvPr/>
        </p:nvSpPr>
        <p:spPr>
          <a:xfrm>
            <a:off x="538162" y="1935212"/>
            <a:ext cx="11115676" cy="46370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it-IT" sz="2400" dirty="0">
                <a:solidFill>
                  <a:srgbClr val="E43794"/>
                </a:solidFill>
              </a:rPr>
              <a:t>Il settore culturale (e in particolare quello museale) ha raggiunto un punto di svolta cruciale nella sua transizione digitale </a:t>
            </a:r>
            <a:r>
              <a:rPr lang="it-IT" sz="2400" dirty="0">
                <a:solidFill>
                  <a:srgbClr val="7F7F7F"/>
                </a:solidFill>
              </a:rPr>
              <a:t>in cui il pubblico accoglie e cerca un'offerta digitale e i musei iniziano a creare contenuti integrati online e offline per mostrare materiali inediti delle loro collezioni e attirare nuovi visitatori – </a:t>
            </a:r>
            <a:r>
              <a:rPr lang="it-IT" sz="2400" i="1" dirty="0">
                <a:solidFill>
                  <a:srgbClr val="7F7F7F"/>
                </a:solidFill>
              </a:rPr>
              <a:t>Secondo lo studio </a:t>
            </a:r>
            <a:r>
              <a:rPr lang="it-IT" sz="2400" i="1" u="sng" dirty="0">
                <a:solidFill>
                  <a:srgbClr val="1155CC"/>
                </a:solidFill>
                <a:hlinkClick r:id="rId2">
                  <a:extLst>
                    <a:ext uri="{A12FA001-AC4F-418D-AE19-62706E023703}">
                      <ahyp:hlinkClr xmlns:ahyp="http://schemas.microsoft.com/office/drawing/2018/hyperlinkcolor" val="tx"/>
                    </a:ext>
                  </a:extLst>
                </a:hlinkClick>
              </a:rPr>
              <a:t>Digital Responses of UK Museum Exhibition to the COVID-19 Crisis March-June 2020</a:t>
            </a:r>
            <a:r>
              <a:rPr lang="it-IT" sz="2400" i="1" dirty="0">
                <a:solidFill>
                  <a:srgbClr val="7F7F7F"/>
                </a:solidFill>
              </a:rPr>
              <a:t> condotto dai ricercatori dell’Università di Warwick in collaborazione con i collegi del Museo di Storia Naturale dell’Università di Oxford.</a:t>
            </a:r>
          </a:p>
          <a:p>
            <a:pPr marL="0" indent="0">
              <a:spcBef>
                <a:spcPts val="0"/>
              </a:spcBef>
              <a:buClr>
                <a:schemeClr val="dk1"/>
              </a:buClr>
              <a:buSzPts val="1100"/>
              <a:buNone/>
            </a:pPr>
            <a:endParaRPr lang="it-IT" sz="2400" dirty="0">
              <a:solidFill>
                <a:srgbClr val="7F7F7F"/>
              </a:solidFill>
            </a:endParaRPr>
          </a:p>
          <a:p>
            <a:pPr marL="0" indent="0" algn="just">
              <a:spcBef>
                <a:spcPts val="0"/>
              </a:spcBef>
              <a:buClr>
                <a:schemeClr val="dk1"/>
              </a:buClr>
              <a:buSzPts val="1100"/>
              <a:buFont typeface="Arial"/>
              <a:buNone/>
            </a:pPr>
            <a:r>
              <a:rPr lang="it-IT" sz="2400" dirty="0">
                <a:solidFill>
                  <a:srgbClr val="7F7F7F"/>
                </a:solidFill>
              </a:rPr>
              <a:t>Per comprendere i cambiamenti in corso nel comportamento del pubblico e pianificare di conseguenza nuove strategie, l'Insights Alliance - un gruppo di tre società di consulenza leader nel Regno Unito: Indigo Ltd, Baker Richards e One </a:t>
            </a:r>
            <a:r>
              <a:rPr lang="it-IT" sz="2400" dirty="0" err="1">
                <a:solidFill>
                  <a:srgbClr val="7F7F7F"/>
                </a:solidFill>
              </a:rPr>
              <a:t>Further</a:t>
            </a:r>
            <a:r>
              <a:rPr lang="it-IT" sz="2400" dirty="0">
                <a:solidFill>
                  <a:srgbClr val="7F7F7F"/>
                </a:solidFill>
              </a:rPr>
              <a:t> - ha lanciato nel 2020 l'iniziativa </a:t>
            </a:r>
            <a:r>
              <a:rPr lang="it-IT" sz="2400" i="1" u="sng" dirty="0">
                <a:solidFill>
                  <a:srgbClr val="1155CC"/>
                </a:solidFill>
                <a:hlinkClick r:id="rId3">
                  <a:extLst>
                    <a:ext uri="{A12FA001-AC4F-418D-AE19-62706E023703}">
                      <ahyp:hlinkClr xmlns:ahyp="http://schemas.microsoft.com/office/drawing/2018/hyperlinkcolor" val="tx"/>
                    </a:ext>
                  </a:extLst>
                </a:hlinkClick>
              </a:rPr>
              <a:t>Culture Restart Toolkit</a:t>
            </a:r>
            <a:r>
              <a:rPr lang="it-IT" sz="2400" dirty="0">
                <a:solidFill>
                  <a:srgbClr val="7F7F7F"/>
                </a:solidFill>
              </a:rPr>
              <a:t>, un programma che raccoglie e analizza i dati relativi al pubblico e ai visitatori di teatri, musei, centri d'arte ed altre organizzazioni culturali del Regno Unito.</a:t>
            </a:r>
          </a:p>
          <a:p>
            <a:pPr marL="0" indent="0">
              <a:spcBef>
                <a:spcPts val="0"/>
              </a:spcBef>
              <a:buClr>
                <a:schemeClr val="dk1"/>
              </a:buClr>
              <a:buSzPts val="1100"/>
              <a:buFont typeface="Arial"/>
              <a:buNone/>
            </a:pPr>
            <a:endParaRPr lang="en-US" sz="1800" dirty="0"/>
          </a:p>
        </p:txBody>
      </p:sp>
      <p:sp>
        <p:nvSpPr>
          <p:cNvPr id="4" name="TextBox 3">
            <a:extLst>
              <a:ext uri="{FF2B5EF4-FFF2-40B4-BE49-F238E27FC236}">
                <a16:creationId xmlns:a16="http://schemas.microsoft.com/office/drawing/2014/main" id="{2F95C2F2-5097-408B-893B-4288B2CB17CC}"/>
              </a:ext>
            </a:extLst>
          </p:cNvPr>
          <p:cNvSpPr txBox="1"/>
          <p:nvPr/>
        </p:nvSpPr>
        <p:spPr>
          <a:xfrm>
            <a:off x="280283" y="829218"/>
            <a:ext cx="11631435" cy="954107"/>
          </a:xfrm>
          <a:prstGeom prst="rect">
            <a:avLst/>
          </a:prstGeom>
          <a:noFill/>
        </p:spPr>
        <p:txBody>
          <a:bodyPr wrap="square" rtlCol="0">
            <a:spAutoFit/>
          </a:bodyPr>
          <a:lstStyle/>
          <a:p>
            <a:pPr algn="ctr"/>
            <a:r>
              <a:rPr lang="it-IT" sz="2800" b="1" dirty="0">
                <a:solidFill>
                  <a:srgbClr val="E43794"/>
                </a:solidFill>
              </a:rPr>
              <a:t>Come un anno di attività online ha cambiato il modo </a:t>
            </a:r>
          </a:p>
          <a:p>
            <a:pPr algn="ctr"/>
            <a:r>
              <a:rPr lang="it-IT" sz="2800" b="1" dirty="0">
                <a:solidFill>
                  <a:srgbClr val="E43794"/>
                </a:solidFill>
              </a:rPr>
              <a:t>in cui il pubblico fruisce il patrimonio culturale</a:t>
            </a:r>
            <a:endParaRPr lang="it-IT" sz="2800" b="1" dirty="0"/>
          </a:p>
        </p:txBody>
      </p:sp>
    </p:spTree>
    <p:extLst>
      <p:ext uri="{BB962C8B-B14F-4D97-AF65-F5344CB8AC3E}">
        <p14:creationId xmlns:p14="http://schemas.microsoft.com/office/powerpoint/2010/main" val="339702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28</a:t>
            </a:fld>
            <a:endParaRPr lang="fr-CA" dirty="0"/>
          </a:p>
        </p:txBody>
      </p:sp>
      <p:sp>
        <p:nvSpPr>
          <p:cNvPr id="8" name="Google Shape;537;p48">
            <a:extLst>
              <a:ext uri="{FF2B5EF4-FFF2-40B4-BE49-F238E27FC236}">
                <a16:creationId xmlns:a16="http://schemas.microsoft.com/office/drawing/2014/main" id="{6021232B-C360-464C-A910-A3968A85E939}"/>
              </a:ext>
            </a:extLst>
          </p:cNvPr>
          <p:cNvSpPr txBox="1">
            <a:spLocks/>
          </p:cNvSpPr>
          <p:nvPr/>
        </p:nvSpPr>
        <p:spPr>
          <a:xfrm>
            <a:off x="495300" y="1375548"/>
            <a:ext cx="11205288" cy="468001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it-IT" sz="2400" dirty="0">
                <a:solidFill>
                  <a:srgbClr val="7F7F7F"/>
                </a:solidFill>
              </a:rPr>
              <a:t>Dall'ottobre 2020, il programma ha raccolto dati da quasi 50.000 intervistati nel Regno Unito e nel loro report di </a:t>
            </a:r>
            <a:r>
              <a:rPr lang="it-IT" sz="2400" u="sng" dirty="0">
                <a:solidFill>
                  <a:srgbClr val="1155CC"/>
                </a:solidFill>
                <a:hlinkClick r:id="rId2">
                  <a:extLst>
                    <a:ext uri="{A12FA001-AC4F-418D-AE19-62706E023703}">
                      <ahyp:hlinkClr xmlns:ahyp="http://schemas.microsoft.com/office/drawing/2018/hyperlinkcolor" val="tx"/>
                    </a:ext>
                  </a:extLst>
                </a:hlinkClick>
              </a:rPr>
              <a:t>April</a:t>
            </a:r>
            <a:r>
              <a:rPr lang="it-IT" sz="2400" u="sng" dirty="0">
                <a:solidFill>
                  <a:srgbClr val="1155CC"/>
                </a:solidFill>
              </a:rPr>
              <a:t>e,</a:t>
            </a:r>
            <a:r>
              <a:rPr lang="it-IT" sz="2400" dirty="0">
                <a:solidFill>
                  <a:srgbClr val="7F7F7F"/>
                </a:solidFill>
              </a:rPr>
              <a:t> l’analisi ha mostrato che il </a:t>
            </a:r>
            <a:r>
              <a:rPr lang="it-IT" sz="2400" dirty="0">
                <a:solidFill>
                  <a:srgbClr val="E43794"/>
                </a:solidFill>
              </a:rPr>
              <a:t>60%</a:t>
            </a:r>
            <a:r>
              <a:rPr lang="it-IT" sz="2400" dirty="0">
                <a:solidFill>
                  <a:srgbClr val="7F7F7F"/>
                </a:solidFill>
              </a:rPr>
              <a:t> degli intervistati ha fruito di cultura online nell'ultimo anno, e oltre la metà di questi lo ha fatto quattro o più volte. Inoltre il</a:t>
            </a:r>
            <a:r>
              <a:rPr lang="it-IT" sz="2400" dirty="0">
                <a:solidFill>
                  <a:srgbClr val="E43794"/>
                </a:solidFill>
              </a:rPr>
              <a:t> 90% </a:t>
            </a:r>
            <a:r>
              <a:rPr lang="it-IT" sz="2400" dirty="0">
                <a:solidFill>
                  <a:srgbClr val="7F7F7F"/>
                </a:solidFill>
              </a:rPr>
              <a:t>ha dichiarato che continuerà a partecipare ad eventi online o considererebbe opzioni online per cose che non sarebbero in grado di vedere di persona. </a:t>
            </a:r>
          </a:p>
          <a:p>
            <a:pPr marL="0" indent="0" algn="just">
              <a:spcBef>
                <a:spcPts val="0"/>
              </a:spcBef>
              <a:buClr>
                <a:schemeClr val="dk1"/>
              </a:buClr>
              <a:buSzPts val="1100"/>
              <a:buNone/>
            </a:pPr>
            <a:endParaRPr lang="it-IT" sz="2400" dirty="0">
              <a:solidFill>
                <a:srgbClr val="7F7F7F"/>
              </a:solidFill>
            </a:endParaRPr>
          </a:p>
          <a:p>
            <a:pPr marL="0" indent="0" algn="just">
              <a:spcBef>
                <a:spcPts val="0"/>
              </a:spcBef>
              <a:buClr>
                <a:schemeClr val="dk1"/>
              </a:buClr>
              <a:buSzPts val="1100"/>
              <a:buFont typeface="Arial"/>
              <a:buNone/>
            </a:pPr>
            <a:r>
              <a:rPr lang="it-IT" sz="2400" dirty="0">
                <a:solidFill>
                  <a:srgbClr val="E43794"/>
                </a:solidFill>
              </a:rPr>
              <a:t>Questi risultati evidenziano una tendenza al consumo di cultura digitale che durerà oltre la fine delle restrizioni pandemiche. </a:t>
            </a:r>
          </a:p>
          <a:p>
            <a:pPr marL="0" indent="0" algn="just">
              <a:spcBef>
                <a:spcPts val="0"/>
              </a:spcBef>
              <a:buClr>
                <a:schemeClr val="dk1"/>
              </a:buClr>
              <a:buSzPts val="1100"/>
              <a:buFont typeface="Arial"/>
              <a:buNone/>
            </a:pPr>
            <a:endParaRPr lang="it-IT" sz="2400" dirty="0">
              <a:solidFill>
                <a:srgbClr val="7F7F7F"/>
              </a:solidFill>
            </a:endParaRPr>
          </a:p>
          <a:p>
            <a:pPr marL="0" indent="0" algn="just">
              <a:spcBef>
                <a:spcPts val="0"/>
              </a:spcBef>
              <a:buClr>
                <a:schemeClr val="dk1"/>
              </a:buClr>
              <a:buSzPts val="1100"/>
              <a:buFont typeface="Arial"/>
              <a:buNone/>
            </a:pPr>
            <a:r>
              <a:rPr lang="it-IT" sz="2400" dirty="0">
                <a:solidFill>
                  <a:srgbClr val="7F7F7F"/>
                </a:solidFill>
              </a:rPr>
              <a:t>Il futuro delle esperienze culturali </a:t>
            </a:r>
            <a:r>
              <a:rPr lang="it-IT" sz="2400" dirty="0" err="1">
                <a:solidFill>
                  <a:srgbClr val="7F7F7F"/>
                </a:solidFill>
              </a:rPr>
              <a:t>sempra</a:t>
            </a:r>
            <a:r>
              <a:rPr lang="it-IT" sz="2400" dirty="0">
                <a:solidFill>
                  <a:srgbClr val="7F7F7F"/>
                </a:solidFill>
              </a:rPr>
              <a:t> essere caratterizzato da una crescente </a:t>
            </a:r>
            <a:r>
              <a:rPr lang="it-IT" sz="2400" dirty="0">
                <a:solidFill>
                  <a:srgbClr val="E43794"/>
                </a:solidFill>
              </a:rPr>
              <a:t>“</a:t>
            </a:r>
            <a:r>
              <a:rPr lang="it-IT" sz="2400" dirty="0" err="1">
                <a:solidFill>
                  <a:srgbClr val="E43794"/>
                </a:solidFill>
              </a:rPr>
              <a:t>ibridità</a:t>
            </a:r>
            <a:r>
              <a:rPr lang="it-IT" sz="2400" dirty="0">
                <a:solidFill>
                  <a:srgbClr val="E43794"/>
                </a:solidFill>
              </a:rPr>
              <a:t> digitale”</a:t>
            </a:r>
            <a:r>
              <a:rPr lang="it-IT" sz="2400" dirty="0">
                <a:solidFill>
                  <a:srgbClr val="7F7F7F"/>
                </a:solidFill>
              </a:rPr>
              <a:t> in cui la fruizione online non sostituisce quella fisica, ma piuttosto la potenzia, permettendo alle istituzioni culturali di andare oltre le loro porte e di offrire una combinazione di esperienze reali e virtuali per coinvolgere i loro pubblici. </a:t>
            </a:r>
          </a:p>
        </p:txBody>
      </p:sp>
      <p:sp>
        <p:nvSpPr>
          <p:cNvPr id="5" name="Text Placeholder 2">
            <a:extLst>
              <a:ext uri="{FF2B5EF4-FFF2-40B4-BE49-F238E27FC236}">
                <a16:creationId xmlns:a16="http://schemas.microsoft.com/office/drawing/2014/main" id="{42037B2A-FF5B-4F9C-1C2F-EC07F72F2E66}"/>
              </a:ext>
            </a:extLst>
          </p:cNvPr>
          <p:cNvSpPr>
            <a:spLocks noGrp="1"/>
          </p:cNvSpPr>
          <p:nvPr>
            <p:ph type="body" sz="quarter" idx="15"/>
          </p:nvPr>
        </p:nvSpPr>
        <p:spPr>
          <a:xfrm>
            <a:off x="2724024" y="67635"/>
            <a:ext cx="6743953" cy="694908"/>
          </a:xfrm>
        </p:spPr>
        <p:txBody>
          <a:bodyPr>
            <a:normAutofit/>
          </a:bodyPr>
          <a:lstStyle/>
          <a:p>
            <a:pPr algn="ctr">
              <a:spcBef>
                <a:spcPts val="0"/>
              </a:spcBef>
              <a:buClr>
                <a:schemeClr val="dk1"/>
              </a:buClr>
              <a:buSzPts val="1100"/>
            </a:pPr>
            <a:r>
              <a:rPr lang="it-IT" dirty="0">
                <a:solidFill>
                  <a:schemeClr val="bg1"/>
                </a:solidFill>
                <a:latin typeface="+mn-lt"/>
              </a:rPr>
              <a:t>Evoluzione del pubblico</a:t>
            </a:r>
          </a:p>
          <a:p>
            <a:pPr algn="ctr">
              <a:spcBef>
                <a:spcPts val="0"/>
              </a:spcBef>
              <a:buClr>
                <a:schemeClr val="dk1"/>
              </a:buClr>
              <a:buSzPts val="1100"/>
            </a:pPr>
            <a:endParaRPr lang="en-US" sz="2000" dirty="0"/>
          </a:p>
        </p:txBody>
      </p:sp>
    </p:spTree>
    <p:extLst>
      <p:ext uri="{BB962C8B-B14F-4D97-AF65-F5344CB8AC3E}">
        <p14:creationId xmlns:p14="http://schemas.microsoft.com/office/powerpoint/2010/main" val="23775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35E516-F841-4F0B-AFC8-9CD8C4DE1A9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24" r="17824"/>
          <a:stretch>
            <a:fillRect/>
          </a:stretch>
        </p:blipFill>
        <p:spPr/>
      </p:pic>
      <p:sp>
        <p:nvSpPr>
          <p:cNvPr id="4" name="Text Placeholder 3">
            <a:extLst>
              <a:ext uri="{FF2B5EF4-FFF2-40B4-BE49-F238E27FC236}">
                <a16:creationId xmlns:a16="http://schemas.microsoft.com/office/drawing/2014/main" id="{40156726-DB49-4903-92B5-8E2A957FA79C}"/>
              </a:ext>
            </a:extLst>
          </p:cNvPr>
          <p:cNvSpPr>
            <a:spLocks noGrp="1"/>
          </p:cNvSpPr>
          <p:nvPr>
            <p:ph type="body" sz="quarter" idx="17"/>
          </p:nvPr>
        </p:nvSpPr>
        <p:spPr>
          <a:xfrm>
            <a:off x="629200" y="779388"/>
            <a:ext cx="5466800" cy="5299224"/>
          </a:xfrm>
        </p:spPr>
        <p:txBody>
          <a:bodyPr/>
          <a:lstStyle/>
          <a:p>
            <a:pPr algn="just">
              <a:buClr>
                <a:schemeClr val="dk1"/>
              </a:buClr>
              <a:buSzPts val="1100"/>
            </a:pPr>
            <a:r>
              <a:rPr lang="it-IT" dirty="0">
                <a:solidFill>
                  <a:srgbClr val="E43794"/>
                </a:solidFill>
                <a:latin typeface="+mn-lt"/>
                <a:cs typeface="Poppins"/>
              </a:rPr>
              <a:t>La diffusione del digitale aumenta l'accesso ai contenuti culturali e favorisce la crescita dei settori culturali e creativi (CCS). </a:t>
            </a:r>
          </a:p>
          <a:p>
            <a:pPr lvl="0" algn="just">
              <a:buClr>
                <a:schemeClr val="dk1"/>
              </a:buClr>
              <a:buSzPts val="1100"/>
            </a:pPr>
            <a:endParaRPr lang="it-IT" dirty="0">
              <a:latin typeface="+mn-lt"/>
            </a:endParaRPr>
          </a:p>
          <a:p>
            <a:pPr algn="just">
              <a:buClr>
                <a:schemeClr val="dk1"/>
              </a:buClr>
              <a:buSzPts val="1100"/>
            </a:pPr>
            <a:r>
              <a:rPr lang="it-IT" dirty="0">
                <a:latin typeface="+mn-lt"/>
                <a:cs typeface="Poppins"/>
              </a:rPr>
              <a:t>Le generazioni più giovani consumano sempre più spesso contenuti CCS in formato digitale attraverso diversi punti di accesso (internet, social media, app, ecc.) e formati (podcast, ecc.), e </a:t>
            </a:r>
            <a:r>
              <a:rPr lang="it-IT" dirty="0">
                <a:solidFill>
                  <a:srgbClr val="E43794"/>
                </a:solidFill>
                <a:latin typeface="+mn-lt"/>
                <a:cs typeface="Poppins"/>
              </a:rPr>
              <a:t>i nuovi servizi digitali rappresentano un flusso di ricavi in crescita </a:t>
            </a:r>
            <a:r>
              <a:rPr lang="it-IT" dirty="0">
                <a:latin typeface="+mn-lt"/>
                <a:cs typeface="Poppins"/>
              </a:rPr>
              <a:t>che sta portando alla nascita di nuovi modelli di business per le industrie culturali e creative (ICC). </a:t>
            </a:r>
            <a:endParaRPr lang="it-IT" dirty="0">
              <a:latin typeface="+mn-lt"/>
            </a:endParaRPr>
          </a:p>
        </p:txBody>
      </p:sp>
    </p:spTree>
    <p:extLst>
      <p:ext uri="{BB962C8B-B14F-4D97-AF65-F5344CB8AC3E}">
        <p14:creationId xmlns:p14="http://schemas.microsoft.com/office/powerpoint/2010/main" val="206105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10" name="Google Shape;428;p39">
            <a:extLst>
              <a:ext uri="{FF2B5EF4-FFF2-40B4-BE49-F238E27FC236}">
                <a16:creationId xmlns:a16="http://schemas.microsoft.com/office/drawing/2014/main" id="{497DBE33-AE70-4A51-8400-DC452A8EF68D}"/>
              </a:ext>
            </a:extLst>
          </p:cNvPr>
          <p:cNvSpPr txBox="1"/>
          <p:nvPr/>
        </p:nvSpPr>
        <p:spPr>
          <a:xfrm>
            <a:off x="7514951" y="1547027"/>
            <a:ext cx="2879100" cy="492412"/>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000" i="1" dirty="0">
                <a:solidFill>
                  <a:srgbClr val="E43794"/>
                </a:solidFill>
                <a:latin typeface="Avenir"/>
                <a:ea typeface="Avenir"/>
                <a:cs typeface="Avenir"/>
                <a:sym typeface="Avenir"/>
              </a:rPr>
              <a:t>Eric Hoffer</a:t>
            </a:r>
            <a:endParaRPr sz="2000" i="1" dirty="0">
              <a:solidFill>
                <a:srgbClr val="E43794"/>
              </a:solidFill>
              <a:latin typeface="Avenir"/>
              <a:ea typeface="Avenir"/>
              <a:cs typeface="Avenir"/>
              <a:sym typeface="Avenir"/>
            </a:endParaRPr>
          </a:p>
        </p:txBody>
      </p:sp>
      <p:sp>
        <p:nvSpPr>
          <p:cNvPr id="11" name="Google Shape;429;p39">
            <a:extLst>
              <a:ext uri="{FF2B5EF4-FFF2-40B4-BE49-F238E27FC236}">
                <a16:creationId xmlns:a16="http://schemas.microsoft.com/office/drawing/2014/main" id="{7A058901-2731-4B2B-A3AB-7A226E378722}"/>
              </a:ext>
            </a:extLst>
          </p:cNvPr>
          <p:cNvSpPr txBox="1"/>
          <p:nvPr/>
        </p:nvSpPr>
        <p:spPr>
          <a:xfrm>
            <a:off x="5194290" y="718504"/>
            <a:ext cx="5303947" cy="923299"/>
          </a:xfrm>
          <a:prstGeom prst="rect">
            <a:avLst/>
          </a:prstGeom>
          <a:noFill/>
          <a:ln>
            <a:noFill/>
          </a:ln>
        </p:spPr>
        <p:txBody>
          <a:bodyPr spcFirstLastPara="1" wrap="square" lIns="91425" tIns="91425" rIns="91425" bIns="91425" anchor="t" anchorCtr="0">
            <a:spAutoFit/>
          </a:bodyPr>
          <a:lstStyle/>
          <a:p>
            <a:pPr lvl="0"/>
            <a:r>
              <a:rPr lang="en-US" sz="2400" b="1" i="1" dirty="0">
                <a:solidFill>
                  <a:srgbClr val="E43794"/>
                </a:solidFill>
                <a:latin typeface="Avenir"/>
                <a:ea typeface="Avenir"/>
                <a:cs typeface="Avenir"/>
                <a:sym typeface="Avenir"/>
              </a:rPr>
              <a:t>“</a:t>
            </a:r>
            <a:r>
              <a:rPr lang="it-IT" sz="2400" b="1" i="1" dirty="0">
                <a:solidFill>
                  <a:srgbClr val="E43794"/>
                </a:solidFill>
                <a:latin typeface="Avenir"/>
              </a:rPr>
              <a:t>Nei momenti di cambiamento chi è disposto a imparare eredita la Terra»</a:t>
            </a:r>
            <a:endParaRPr sz="2400" b="1" i="1" dirty="0">
              <a:solidFill>
                <a:srgbClr val="E43794"/>
              </a:solidFill>
              <a:latin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3819FE6-C2B8-4386-84E0-45546EECD9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248" r="16248"/>
          <a:stretch>
            <a:fillRect/>
          </a:stretch>
        </p:blipFill>
        <p:spPr/>
      </p:pic>
      <p:sp>
        <p:nvSpPr>
          <p:cNvPr id="4" name="Text Placeholder 3">
            <a:extLst>
              <a:ext uri="{FF2B5EF4-FFF2-40B4-BE49-F238E27FC236}">
                <a16:creationId xmlns:a16="http://schemas.microsoft.com/office/drawing/2014/main" id="{B904445C-C197-415F-8347-1418D7A70492}"/>
              </a:ext>
            </a:extLst>
          </p:cNvPr>
          <p:cNvSpPr>
            <a:spLocks noGrp="1"/>
          </p:cNvSpPr>
          <p:nvPr>
            <p:ph type="body" sz="quarter" idx="17"/>
          </p:nvPr>
        </p:nvSpPr>
        <p:spPr>
          <a:xfrm>
            <a:off x="557996" y="995204"/>
            <a:ext cx="5734774" cy="4867592"/>
          </a:xfrm>
        </p:spPr>
        <p:txBody>
          <a:bodyPr/>
          <a:lstStyle/>
          <a:p>
            <a:pPr algn="just"/>
            <a:r>
              <a:rPr lang="it-IT" sz="2400" b="1" dirty="0">
                <a:latin typeface="+mn-lt"/>
              </a:rPr>
              <a:t>Musei</a:t>
            </a:r>
            <a:r>
              <a:rPr lang="it-IT" sz="2400" dirty="0">
                <a:latin typeface="+mn-lt"/>
              </a:rPr>
              <a:t>, </a:t>
            </a:r>
            <a:r>
              <a:rPr lang="it-IT" sz="2400" b="1" dirty="0">
                <a:latin typeface="+mn-lt"/>
              </a:rPr>
              <a:t>biblioteche </a:t>
            </a:r>
            <a:r>
              <a:rPr lang="it-IT" sz="2400" dirty="0">
                <a:latin typeface="+mn-lt"/>
              </a:rPr>
              <a:t>ed</a:t>
            </a:r>
            <a:r>
              <a:rPr lang="it-IT" sz="2400" b="1" dirty="0">
                <a:latin typeface="+mn-lt"/>
              </a:rPr>
              <a:t> archivi</a:t>
            </a:r>
            <a:r>
              <a:rPr lang="it-IT" dirty="0">
                <a:latin typeface="+mn-lt"/>
              </a:rPr>
              <a:t> stanno ampliando la loro offerta digitale rendendo la loro collezione disponibile online attraverso formati quali tour virtuali 3D e/o immersivi e applicazioni di Realtà Aumentata (AR)* per vivere le collezioni museali a casa propria e </a:t>
            </a:r>
            <a:r>
              <a:rPr lang="it-IT" b="1" dirty="0">
                <a:latin typeface="+mn-lt"/>
              </a:rPr>
              <a:t>migliorare l'esperienza dell'utente e attrarre nuovo pubblico</a:t>
            </a:r>
            <a:r>
              <a:rPr lang="it-IT" sz="2400" dirty="0">
                <a:latin typeface="+mn-lt"/>
              </a:rPr>
              <a:t>, sia in loco che da remoto. </a:t>
            </a:r>
          </a:p>
          <a:p>
            <a:pPr algn="just"/>
            <a:endParaRPr lang="it-IT" dirty="0">
              <a:latin typeface="+mn-lt"/>
            </a:endParaRPr>
          </a:p>
          <a:p>
            <a:pPr algn="just"/>
            <a:endParaRPr lang="it-IT" dirty="0">
              <a:latin typeface="+mn-lt"/>
            </a:endParaRPr>
          </a:p>
          <a:p>
            <a:pPr algn="just"/>
            <a:r>
              <a:rPr lang="it-IT" i="1" dirty="0">
                <a:latin typeface="+mn-lt"/>
              </a:rPr>
              <a:t>* di più sull’utilizzo di queste tecnologie sarà spiegato nel modulo 3.</a:t>
            </a:r>
          </a:p>
        </p:txBody>
      </p:sp>
    </p:spTree>
    <p:extLst>
      <p:ext uri="{BB962C8B-B14F-4D97-AF65-F5344CB8AC3E}">
        <p14:creationId xmlns:p14="http://schemas.microsoft.com/office/powerpoint/2010/main" val="250110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183067-30DE-458F-99D1-A1A724E4BDB9}"/>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6" name="Segnaposto testo 5">
            <a:extLst>
              <a:ext uri="{FF2B5EF4-FFF2-40B4-BE49-F238E27FC236}">
                <a16:creationId xmlns:a16="http://schemas.microsoft.com/office/drawing/2014/main" id="{3B125AB6-E314-094B-9E09-FAF687263E8A}"/>
              </a:ext>
            </a:extLst>
          </p:cNvPr>
          <p:cNvSpPr>
            <a:spLocks noGrp="1"/>
          </p:cNvSpPr>
          <p:nvPr>
            <p:ph type="body" sz="quarter" idx="17"/>
          </p:nvPr>
        </p:nvSpPr>
        <p:spPr>
          <a:xfrm>
            <a:off x="465667" y="1192733"/>
            <a:ext cx="11260666" cy="4905197"/>
          </a:xfrm>
        </p:spPr>
        <p:txBody>
          <a:bodyPr/>
          <a:lstStyle/>
          <a:p>
            <a:pPr lvl="0">
              <a:buClr>
                <a:schemeClr val="dk1"/>
              </a:buClr>
              <a:buSzPts val="1100"/>
            </a:pPr>
            <a:r>
              <a:rPr lang="it-IT" dirty="0"/>
              <a:t>Questo cambiamento va di pari passo con la </a:t>
            </a:r>
            <a:r>
              <a:rPr lang="it-IT" dirty="0">
                <a:solidFill>
                  <a:srgbClr val="E43794"/>
                </a:solidFill>
              </a:rPr>
              <a:t>crescente voglia di esperienze del pubblico</a:t>
            </a:r>
            <a:r>
              <a:rPr lang="it-IT" dirty="0"/>
              <a:t>, specialmente delle generazioni più giovani che stanno cercando sempre di più </a:t>
            </a:r>
            <a:r>
              <a:rPr lang="it-IT" dirty="0">
                <a:solidFill>
                  <a:srgbClr val="E43794"/>
                </a:solidFill>
              </a:rPr>
              <a:t>combinazioni tra arte, intrattenimento </a:t>
            </a:r>
            <a:r>
              <a:rPr lang="it-IT" dirty="0"/>
              <a:t>ed esperienze immersive rese possibili dalle tecnologie digitali. Secondo un’analisi recente di </a:t>
            </a:r>
            <a:r>
              <a:rPr lang="it-IT" u="sng" dirty="0">
                <a:solidFill>
                  <a:srgbClr val="1155CC"/>
                </a:solidFill>
                <a:hlinkClick r:id="rId2"/>
              </a:rPr>
              <a:t>Euromonitor</a:t>
            </a:r>
            <a:r>
              <a:rPr lang="it-IT" dirty="0"/>
              <a:t>, i </a:t>
            </a:r>
            <a:r>
              <a:rPr lang="it-IT" dirty="0">
                <a:highlight>
                  <a:srgbClr val="FFFFFF"/>
                </a:highlight>
              </a:rPr>
              <a:t>Millennials e la </a:t>
            </a:r>
            <a:r>
              <a:rPr lang="it-IT" dirty="0" err="1">
                <a:highlight>
                  <a:srgbClr val="FFFFFF"/>
                </a:highlight>
              </a:rPr>
              <a:t>Gen</a:t>
            </a:r>
            <a:r>
              <a:rPr lang="it-IT" dirty="0">
                <a:highlight>
                  <a:srgbClr val="FFFFFF"/>
                </a:highlight>
              </a:rPr>
              <a:t> </a:t>
            </a:r>
            <a:r>
              <a:rPr lang="it-IT" dirty="0" err="1">
                <a:highlight>
                  <a:srgbClr val="FFFFFF"/>
                </a:highlight>
              </a:rPr>
              <a:t>Z</a:t>
            </a:r>
            <a:r>
              <a:rPr lang="it-IT" dirty="0">
                <a:highlight>
                  <a:srgbClr val="FFFFFF"/>
                </a:highlight>
              </a:rPr>
              <a:t> </a:t>
            </a:r>
            <a:r>
              <a:rPr lang="it-IT" dirty="0"/>
              <a:t>hanno grandi aspettative nei confronti della tecnologia e dell'innovazione e danno sempre più valore all'esperienza piuttosto che alle cose, il </a:t>
            </a:r>
            <a:r>
              <a:rPr lang="it-IT" dirty="0">
                <a:solidFill>
                  <a:srgbClr val="E43794"/>
                </a:solidFill>
              </a:rPr>
              <a:t>78% di loro </a:t>
            </a:r>
            <a:r>
              <a:rPr lang="it-IT" dirty="0"/>
              <a:t>sceglierebbe di spendere soldi per un'esperienza o un evento piuttosto che per l'acquisto di oggetti.</a:t>
            </a:r>
          </a:p>
          <a:p>
            <a:pPr lvl="0">
              <a:buClr>
                <a:schemeClr val="dk1"/>
              </a:buClr>
              <a:buSzPts val="1100"/>
            </a:pPr>
            <a:endParaRPr lang="it-IT" dirty="0"/>
          </a:p>
          <a:p>
            <a:pPr lvl="0">
              <a:buClr>
                <a:schemeClr val="dk1"/>
              </a:buClr>
              <a:buSzPts val="1100"/>
            </a:pPr>
            <a:r>
              <a:rPr lang="it-IT" dirty="0"/>
              <a:t>Questa evoluzione rappresenta quindi una grande opportunità per le istituzioni culturali di sperimentare nuovi prodotti e formati che dovrebbero diventare caratteristiche permanenti della loro programmazione. </a:t>
            </a:r>
            <a:r>
              <a:rPr lang="it-IT" dirty="0">
                <a:solidFill>
                  <a:srgbClr val="E43794"/>
                </a:solidFill>
              </a:rPr>
              <a:t>per rimanere rilevanti e per ampliare il coinvolgimento del pubblico.</a:t>
            </a:r>
            <a:endParaRPr lang="it-IT" dirty="0">
              <a:solidFill>
                <a:srgbClr val="E43794"/>
              </a:solidFill>
              <a:highlight>
                <a:srgbClr val="FFFFFF"/>
              </a:highlight>
            </a:endParaRPr>
          </a:p>
        </p:txBody>
      </p:sp>
    </p:spTree>
    <p:extLst>
      <p:ext uri="{BB962C8B-B14F-4D97-AF65-F5344CB8AC3E}">
        <p14:creationId xmlns:p14="http://schemas.microsoft.com/office/powerpoint/2010/main" val="332684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32</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r>
              <a:rPr lang="en-GB" sz="4000" dirty="0" err="1">
                <a:latin typeface="+mn-lt"/>
              </a:rPr>
              <a:t>L’esperienza</a:t>
            </a:r>
            <a:r>
              <a:rPr lang="en-GB" sz="4000" dirty="0">
                <a:latin typeface="+mn-lt"/>
              </a:rPr>
              <a:t> </a:t>
            </a:r>
            <a:r>
              <a:rPr lang="en-GB" sz="4000" dirty="0" err="1">
                <a:latin typeface="+mn-lt"/>
              </a:rPr>
              <a:t>culturale</a:t>
            </a:r>
            <a:r>
              <a:rPr lang="en-GB" sz="4000" dirty="0">
                <a:latin typeface="+mn-lt"/>
              </a:rPr>
              <a:t> </a:t>
            </a:r>
          </a:p>
          <a:p>
            <a:r>
              <a:rPr lang="en-GB" sz="4000" dirty="0">
                <a:latin typeface="+mn-lt"/>
              </a:rPr>
              <a:t>a </a:t>
            </a:r>
            <a:r>
              <a:rPr lang="en-GB" sz="4000" dirty="0" err="1">
                <a:latin typeface="+mn-lt"/>
              </a:rPr>
              <a:t>tutto</a:t>
            </a:r>
            <a:r>
              <a:rPr lang="en-GB" sz="4000" dirty="0">
                <a:latin typeface="+mn-lt"/>
              </a:rPr>
              <a:t> tondo</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112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2B768B-D2BA-425B-9236-CF53624D061E}"/>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6327B245-C4E2-4EAE-A3EE-4A02B715CAEB}"/>
              </a:ext>
            </a:extLst>
          </p:cNvPr>
          <p:cNvSpPr>
            <a:spLocks noGrp="1"/>
          </p:cNvSpPr>
          <p:nvPr>
            <p:ph type="body" sz="quarter" idx="15"/>
          </p:nvPr>
        </p:nvSpPr>
        <p:spPr>
          <a:xfrm>
            <a:off x="465666" y="1025926"/>
            <a:ext cx="11260668" cy="631527"/>
          </a:xfrm>
        </p:spPr>
        <p:txBody>
          <a:bodyPr/>
          <a:lstStyle/>
          <a:p>
            <a:r>
              <a:rPr lang="it-IT" dirty="0">
                <a:latin typeface="+mn-lt"/>
              </a:rPr>
              <a:t>L’esperienza culturale a tutto tondo</a:t>
            </a:r>
          </a:p>
        </p:txBody>
      </p:sp>
      <p:sp>
        <p:nvSpPr>
          <p:cNvPr id="5" name="Text Placeholder 4">
            <a:extLst>
              <a:ext uri="{FF2B5EF4-FFF2-40B4-BE49-F238E27FC236}">
                <a16:creationId xmlns:a16="http://schemas.microsoft.com/office/drawing/2014/main" id="{64A776BC-22E6-4A95-B882-ADD54A19729C}"/>
              </a:ext>
            </a:extLst>
          </p:cNvPr>
          <p:cNvSpPr>
            <a:spLocks noGrp="1"/>
          </p:cNvSpPr>
          <p:nvPr>
            <p:ph type="body" sz="quarter" idx="19"/>
          </p:nvPr>
        </p:nvSpPr>
        <p:spPr>
          <a:xfrm>
            <a:off x="450231" y="2361235"/>
            <a:ext cx="11260666" cy="3921067"/>
          </a:xfrm>
        </p:spPr>
        <p:txBody>
          <a:bodyPr/>
          <a:lstStyle/>
          <a:p>
            <a:pPr lvl="0">
              <a:buClr>
                <a:schemeClr val="dk1"/>
              </a:buClr>
              <a:buSzPts val="1100"/>
            </a:pPr>
            <a:r>
              <a:rPr lang="it-IT" dirty="0">
                <a:latin typeface="+mn-lt"/>
              </a:rPr>
              <a:t>La strategia chiave per sviluppare programmi culturali e ampliare il pubblico con il supporto delle tecnologie digitali consisterà nel </a:t>
            </a:r>
            <a:r>
              <a:rPr lang="it-IT" dirty="0">
                <a:solidFill>
                  <a:srgbClr val="E43794"/>
                </a:solidFill>
                <a:latin typeface="+mn-lt"/>
              </a:rPr>
              <a:t>creare esperienze estese nel tempo e nello spazio</a:t>
            </a:r>
            <a:r>
              <a:rPr lang="it-IT" dirty="0">
                <a:latin typeface="+mn-lt"/>
              </a:rPr>
              <a:t>, non più limitate alle visite fisiche ma accessibili anche prima, dopo e indipendentemente dall'esperienza in loco. </a:t>
            </a: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a:buSzPts val="1100"/>
            </a:pPr>
            <a:endParaRPr lang="en-US" sz="2000" dirty="0">
              <a:latin typeface="Avenir"/>
              <a:cs typeface="Poppins"/>
            </a:endParaRPr>
          </a:p>
          <a:p>
            <a:pPr lvl="0">
              <a:buSzPts val="1100"/>
            </a:pPr>
            <a:r>
              <a:rPr lang="it-IT" dirty="0">
                <a:latin typeface="+mn-lt"/>
                <a:cs typeface="Poppins"/>
              </a:rPr>
              <a:t>Le nuove esperienze culturali inizieranno a casa attraverso la fruizione online di contenuti di intrattenimento ed educativi e con la pianificazione e la preparazione della visita fisica. Proseguiranno in loco dove il digitale servirà per navigare, apprendere e condividere l'esperienza e potranno includere anche l'acquisto di prodotti culturali, nell’ottica di un  </a:t>
            </a:r>
            <a:r>
              <a:rPr lang="en-US" dirty="0">
                <a:latin typeface="+mn-lt"/>
                <a:cs typeface="Poppins"/>
              </a:rPr>
              <a:t>“</a:t>
            </a:r>
            <a:r>
              <a:rPr lang="en-US" u="sng" dirty="0">
                <a:solidFill>
                  <a:srgbClr val="1155CC"/>
                </a:solidFill>
                <a:latin typeface="+mn-lt"/>
                <a:cs typeface="Poppins"/>
                <a:hlinkClick r:id="rId2"/>
              </a:rPr>
              <a:t>approccio multi-piattaforma</a:t>
            </a:r>
            <a:r>
              <a:rPr lang="en-US" dirty="0">
                <a:latin typeface="+mn-lt"/>
                <a:cs typeface="Poppins"/>
              </a:rPr>
              <a:t>”.</a:t>
            </a:r>
            <a:endParaRPr lang="en-US" dirty="0">
              <a:latin typeface="+mn-lt"/>
            </a:endParaRPr>
          </a:p>
          <a:p>
            <a:pPr lvl="0">
              <a:buClr>
                <a:schemeClr val="dk1"/>
              </a:buClr>
              <a:buSzPts val="1100"/>
            </a:pPr>
            <a:endParaRPr lang="it-IT" sz="1800" dirty="0"/>
          </a:p>
          <a:p>
            <a:pPr lvl="0">
              <a:buClr>
                <a:schemeClr val="dk1"/>
              </a:buClr>
              <a:buSzPts val="1100"/>
            </a:pPr>
            <a:endParaRPr lang="en-US" sz="1800" dirty="0"/>
          </a:p>
        </p:txBody>
      </p:sp>
      <p:sp>
        <p:nvSpPr>
          <p:cNvPr id="9" name="Google Shape;558;p50">
            <a:extLst>
              <a:ext uri="{FF2B5EF4-FFF2-40B4-BE49-F238E27FC236}">
                <a16:creationId xmlns:a16="http://schemas.microsoft.com/office/drawing/2014/main" id="{E3865017-F5DA-48FE-B15B-3D4928FEC959}"/>
              </a:ext>
            </a:extLst>
          </p:cNvPr>
          <p:cNvSpPr txBox="1">
            <a:spLocks/>
          </p:cNvSpPr>
          <p:nvPr/>
        </p:nvSpPr>
        <p:spPr>
          <a:xfrm>
            <a:off x="465666" y="1562108"/>
            <a:ext cx="11260666" cy="46918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E43794"/>
              </a:buClr>
              <a:buSzPts val="2000"/>
              <a:buNone/>
            </a:pPr>
            <a:r>
              <a:rPr lang="it-IT" sz="2400" dirty="0">
                <a:solidFill>
                  <a:srgbClr val="E43794"/>
                </a:solidFill>
              </a:rPr>
              <a:t>In che modo la cultura e il digitale si integrano per creare nuove esperienze di visita?</a:t>
            </a:r>
          </a:p>
        </p:txBody>
      </p:sp>
    </p:spTree>
    <p:extLst>
      <p:ext uri="{BB962C8B-B14F-4D97-AF65-F5344CB8AC3E}">
        <p14:creationId xmlns:p14="http://schemas.microsoft.com/office/powerpoint/2010/main" val="141141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34</a:t>
            </a:fld>
            <a:endParaRPr lang="fr-CA" dirty="0"/>
          </a:p>
        </p:txBody>
      </p:sp>
      <p:sp>
        <p:nvSpPr>
          <p:cNvPr id="9" name="Text Placeholder 8">
            <a:extLst>
              <a:ext uri="{FF2B5EF4-FFF2-40B4-BE49-F238E27FC236}">
                <a16:creationId xmlns:a16="http://schemas.microsoft.com/office/drawing/2014/main" id="{1D267D80-0B0A-49C1-A95C-AB1B92054838}"/>
              </a:ext>
            </a:extLst>
          </p:cNvPr>
          <p:cNvSpPr>
            <a:spLocks noGrp="1"/>
          </p:cNvSpPr>
          <p:nvPr>
            <p:ph type="body" sz="quarter" idx="19"/>
          </p:nvPr>
        </p:nvSpPr>
        <p:spPr>
          <a:xfrm>
            <a:off x="580605" y="1625412"/>
            <a:ext cx="11030789" cy="4138781"/>
          </a:xfrm>
        </p:spPr>
        <p:txBody>
          <a:bodyPr/>
          <a:lstStyle/>
          <a:p>
            <a:pPr>
              <a:buClr>
                <a:schemeClr val="dk1"/>
              </a:buClr>
              <a:buSzPts val="1100"/>
            </a:pPr>
            <a:r>
              <a:rPr lang="it-IT" dirty="0">
                <a:latin typeface="+mn-lt"/>
                <a:cs typeface="Poppins"/>
              </a:rPr>
              <a:t>L'Osservatorio per l'Innovazione Digitale nei Beni Culturali della School of Management del Politecnico di Milano, ha descritto l'esperienza culturale come un'esperienza che si </a:t>
            </a:r>
            <a:r>
              <a:rPr lang="it-IT" dirty="0">
                <a:solidFill>
                  <a:srgbClr val="E43794"/>
                </a:solidFill>
                <a:latin typeface="+mn-lt"/>
                <a:cs typeface="Poppins"/>
              </a:rPr>
              <a:t>concentra sui bisogni in evoluzione dei visitatori</a:t>
            </a:r>
            <a:r>
              <a:rPr lang="it-IT" dirty="0">
                <a:latin typeface="+mn-lt"/>
                <a:cs typeface="Poppins"/>
              </a:rPr>
              <a:t> e comporta un'ulteriore riflessione sulle proposte di valore, sui pubblici raggiungibili, sugli strumenti e i canali utilizzati, sui modelli di business e sull'organizzazione interna in termini di attività, risorse e processi.  </a:t>
            </a:r>
            <a:endParaRPr lang="it-IT" dirty="0">
              <a:latin typeface="+mn-lt"/>
            </a:endParaRPr>
          </a:p>
          <a:p>
            <a:pPr>
              <a:buClr>
                <a:schemeClr val="dk1"/>
              </a:buClr>
              <a:buSzPts val="1100"/>
            </a:pPr>
            <a:r>
              <a:rPr lang="it-IT" dirty="0">
                <a:latin typeface="+mn-lt"/>
                <a:cs typeface="Poppins"/>
              </a:rPr>
              <a:t>All'inizio del 2020, la programmazione digitale era poco sviluppata per molte organizzazioni culturali e spesso non era considerata una priorità; tuttavia, questo scenario è cambiato rapidamente nel corso del 2020-21, portando al </a:t>
            </a:r>
            <a:r>
              <a:rPr lang="it-IT" dirty="0">
                <a:solidFill>
                  <a:srgbClr val="E43794"/>
                </a:solidFill>
                <a:latin typeface="+mn-lt"/>
                <a:cs typeface="Poppins"/>
              </a:rPr>
              <a:t>fiorire di una serie di iniziative culturali digitali</a:t>
            </a:r>
            <a:r>
              <a:rPr lang="it-IT" dirty="0">
                <a:latin typeface="+mn-lt"/>
                <a:cs typeface="Poppins"/>
              </a:rPr>
              <a:t>. </a:t>
            </a:r>
          </a:p>
          <a:p>
            <a:pPr>
              <a:buClr>
                <a:schemeClr val="dk1"/>
              </a:buClr>
              <a:buSzPts val="1100"/>
            </a:pPr>
            <a:endParaRPr lang="it-IT" dirty="0">
              <a:latin typeface="+mn-lt"/>
              <a:cs typeface="Poppins"/>
            </a:endParaRPr>
          </a:p>
          <a:p>
            <a:pPr lvl="0"/>
            <a:endParaRPr lang="en-US" i="1" dirty="0">
              <a:latin typeface="+mn-lt"/>
            </a:endParaRPr>
          </a:p>
          <a:p>
            <a:pPr algn="l"/>
            <a:endParaRPr lang="el-GR" sz="2200" i="1" dirty="0"/>
          </a:p>
        </p:txBody>
      </p:sp>
    </p:spTree>
    <p:extLst>
      <p:ext uri="{BB962C8B-B14F-4D97-AF65-F5344CB8AC3E}">
        <p14:creationId xmlns:p14="http://schemas.microsoft.com/office/powerpoint/2010/main" val="339534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35</a:t>
            </a:fld>
            <a:endParaRPr lang="fr-CA" dirty="0"/>
          </a:p>
        </p:txBody>
      </p:sp>
      <p:sp>
        <p:nvSpPr>
          <p:cNvPr id="9" name="Text Placeholder 8">
            <a:extLst>
              <a:ext uri="{FF2B5EF4-FFF2-40B4-BE49-F238E27FC236}">
                <a16:creationId xmlns:a16="http://schemas.microsoft.com/office/drawing/2014/main" id="{1D267D80-0B0A-49C1-A95C-AB1B92054838}"/>
              </a:ext>
            </a:extLst>
          </p:cNvPr>
          <p:cNvSpPr>
            <a:spLocks noGrp="1"/>
          </p:cNvSpPr>
          <p:nvPr>
            <p:ph type="body" sz="quarter" idx="19"/>
          </p:nvPr>
        </p:nvSpPr>
        <p:spPr>
          <a:xfrm>
            <a:off x="185079" y="1591103"/>
            <a:ext cx="11821841" cy="3675793"/>
          </a:xfrm>
        </p:spPr>
        <p:txBody>
          <a:bodyPr/>
          <a:lstStyle/>
          <a:p>
            <a:pPr>
              <a:buSzPts val="1100"/>
            </a:pPr>
            <a:r>
              <a:rPr lang="it-IT" sz="2200" dirty="0">
                <a:latin typeface="+mn-lt"/>
                <a:cs typeface="Poppins"/>
              </a:rPr>
              <a:t>Secondo </a:t>
            </a:r>
            <a:r>
              <a:rPr lang="it-IT" sz="2200" u="sng" dirty="0">
                <a:solidFill>
                  <a:srgbClr val="1155CC"/>
                </a:solidFill>
                <a:latin typeface="+mn-lt"/>
                <a:cs typeface="Poppins"/>
                <a:hlinkClick r:id="rId2"/>
              </a:rPr>
              <a:t>la ricerca</a:t>
            </a:r>
            <a:r>
              <a:rPr lang="it-IT" sz="2200" dirty="0">
                <a:latin typeface="+mn-lt"/>
                <a:cs typeface="Poppins"/>
              </a:rPr>
              <a:t> condotta dall’Osservatorio per l’innovazione digitale nella cultura, in Italia, l’</a:t>
            </a:r>
            <a:r>
              <a:rPr lang="it-IT" sz="2200" dirty="0">
                <a:solidFill>
                  <a:srgbClr val="E43794"/>
                </a:solidFill>
                <a:latin typeface="+mn-lt"/>
                <a:cs typeface="Poppins"/>
              </a:rPr>
              <a:t>80% </a:t>
            </a:r>
            <a:r>
              <a:rPr lang="it-IT" sz="2200" dirty="0">
                <a:latin typeface="+mn-lt"/>
                <a:cs typeface="Poppins"/>
              </a:rPr>
              <a:t>dei musei oggi offre almeno un contenuto online e il </a:t>
            </a:r>
            <a:r>
              <a:rPr lang="it-IT" sz="2200" dirty="0">
                <a:solidFill>
                  <a:srgbClr val="E43794"/>
                </a:solidFill>
                <a:latin typeface="+mn-lt"/>
                <a:cs typeface="Poppins"/>
              </a:rPr>
              <a:t>70% </a:t>
            </a:r>
            <a:r>
              <a:rPr lang="it-IT" sz="2200" dirty="0">
                <a:latin typeface="+mn-lt"/>
                <a:cs typeface="Poppins"/>
              </a:rPr>
              <a:t>offre strumenti tecnologici per migliorare le visite in loco. </a:t>
            </a:r>
          </a:p>
          <a:p>
            <a:pPr>
              <a:buSzPts val="1100"/>
            </a:pPr>
            <a:endParaRPr lang="en-US" sz="2200" dirty="0">
              <a:latin typeface="+mn-lt"/>
              <a:cs typeface="Poppins"/>
            </a:endParaRPr>
          </a:p>
          <a:p>
            <a:pPr>
              <a:buSzPts val="1100"/>
            </a:pPr>
            <a:endParaRPr lang="en-US" sz="2200" dirty="0">
              <a:latin typeface="+mn-lt"/>
              <a:cs typeface="Poppins"/>
            </a:endParaRPr>
          </a:p>
          <a:p>
            <a:pPr>
              <a:buSzPts val="1100"/>
            </a:pPr>
            <a:endParaRPr lang="en-US" sz="2200" dirty="0">
              <a:latin typeface="+mn-lt"/>
              <a:cs typeface="Poppins"/>
            </a:endParaRPr>
          </a:p>
          <a:p>
            <a:pPr>
              <a:buSzPts val="1100"/>
            </a:pPr>
            <a:endParaRPr lang="en-US" sz="2200" dirty="0">
              <a:latin typeface="+mn-lt"/>
              <a:cs typeface="Poppins"/>
            </a:endParaRPr>
          </a:p>
          <a:p>
            <a:pPr>
              <a:buSzPts val="1100"/>
            </a:pPr>
            <a:endParaRPr lang="en-US" sz="2200" dirty="0">
              <a:latin typeface="+mn-lt"/>
              <a:cs typeface="Poppins"/>
            </a:endParaRPr>
          </a:p>
          <a:p>
            <a:pPr lvl="0">
              <a:buClr>
                <a:schemeClr val="dk1"/>
              </a:buClr>
              <a:buSzPts val="1100"/>
            </a:pPr>
            <a:r>
              <a:rPr lang="it-IT" sz="2200" u="sng" dirty="0">
                <a:solidFill>
                  <a:srgbClr val="1155CC"/>
                </a:solidFill>
                <a:latin typeface="+mn-lt"/>
                <a:hlinkClick r:id="rId3"/>
              </a:rPr>
              <a:t>Un sondaggio</a:t>
            </a:r>
            <a:r>
              <a:rPr lang="it-IT" sz="2200" dirty="0">
                <a:latin typeface="+mn-lt"/>
              </a:rPr>
              <a:t> condotto da </a:t>
            </a:r>
            <a:r>
              <a:rPr lang="it-IT" sz="2200" dirty="0" err="1">
                <a:latin typeface="+mn-lt"/>
              </a:rPr>
              <a:t>Cuseum</a:t>
            </a:r>
            <a:r>
              <a:rPr lang="it-IT" sz="2200" dirty="0">
                <a:latin typeface="+mn-lt"/>
              </a:rPr>
              <a:t> su oltre 500 professionisti della cultura negli Stati Uniti ha evidenziato che il </a:t>
            </a:r>
            <a:r>
              <a:rPr lang="it-IT" sz="2200" dirty="0">
                <a:solidFill>
                  <a:srgbClr val="E43794"/>
                </a:solidFill>
                <a:latin typeface="+mn-lt"/>
              </a:rPr>
              <a:t>92%</a:t>
            </a:r>
            <a:r>
              <a:rPr lang="it-IT" sz="2200" dirty="0">
                <a:latin typeface="+mn-lt"/>
              </a:rPr>
              <a:t> di loro sta ora gestendo programmi virtuali nelle proprie istituzioni. </a:t>
            </a:r>
          </a:p>
          <a:p>
            <a:pPr lvl="0">
              <a:buClr>
                <a:schemeClr val="dk1"/>
              </a:buClr>
              <a:buSzPts val="1100"/>
            </a:pPr>
            <a:endParaRPr lang="en-US" sz="2200" dirty="0">
              <a:latin typeface="+mn-lt"/>
            </a:endParaRPr>
          </a:p>
          <a:p>
            <a:pPr>
              <a:buClr>
                <a:schemeClr val="dk1"/>
              </a:buClr>
              <a:buSzPts val="1100"/>
            </a:pPr>
            <a:r>
              <a:rPr lang="it-IT" sz="1800" i="1" dirty="0">
                <a:latin typeface="+mn-lt"/>
                <a:cs typeface="Poppins"/>
              </a:rPr>
              <a:t>Le principali soluzioni digitali adottate dalle organizzazioni culturali sono riassunte nelle due diapositive successive e saranno ulteriormente analizzate nei prossimi moduli. </a:t>
            </a:r>
            <a:endParaRPr lang="it-IT" sz="1800" i="1" dirty="0"/>
          </a:p>
          <a:p>
            <a:pPr algn="l"/>
            <a:endParaRPr lang="el-GR" sz="2200" i="1" dirty="0"/>
          </a:p>
        </p:txBody>
      </p:sp>
    </p:spTree>
    <p:extLst>
      <p:ext uri="{BB962C8B-B14F-4D97-AF65-F5344CB8AC3E}">
        <p14:creationId xmlns:p14="http://schemas.microsoft.com/office/powerpoint/2010/main" val="283225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331AEB-CE78-4D4A-8902-389A1AD51E75}"/>
              </a:ext>
            </a:extLst>
          </p:cNvPr>
          <p:cNvSpPr>
            <a:spLocks noGrp="1"/>
          </p:cNvSpPr>
          <p:nvPr>
            <p:ph type="body" sz="quarter" idx="17"/>
          </p:nvPr>
        </p:nvSpPr>
        <p:spPr>
          <a:xfrm>
            <a:off x="487527" y="737753"/>
            <a:ext cx="5969258" cy="5420451"/>
          </a:xfrm>
        </p:spPr>
        <p:txBody>
          <a:bodyPr/>
          <a:lstStyle/>
          <a:p>
            <a:pPr lvl="0">
              <a:buClr>
                <a:schemeClr val="dk1"/>
              </a:buClr>
              <a:buSzPts val="1100"/>
            </a:pPr>
            <a:r>
              <a:rPr lang="it-IT" dirty="0">
                <a:latin typeface="+mn-lt"/>
              </a:rPr>
              <a:t>Le principali soluzioni digitali adottate </a:t>
            </a:r>
            <a:r>
              <a:rPr lang="it-IT" dirty="0" err="1">
                <a:latin typeface="+mn-lt"/>
              </a:rPr>
              <a:t>dale</a:t>
            </a:r>
            <a:r>
              <a:rPr lang="it-IT" dirty="0">
                <a:latin typeface="+mn-lt"/>
              </a:rPr>
              <a:t> organizzazioni culturali:</a:t>
            </a:r>
          </a:p>
          <a:p>
            <a:pPr lvl="0">
              <a:buClr>
                <a:schemeClr val="dk1"/>
              </a:buClr>
              <a:buSzPts val="1100"/>
            </a:pPr>
            <a:endParaRPr lang="it-IT" b="1" dirty="0">
              <a:latin typeface="+mn-lt"/>
              <a:ea typeface="Avenir"/>
              <a:cs typeface="Avenir"/>
              <a:sym typeface="Avenir"/>
            </a:endParaRPr>
          </a:p>
          <a:p>
            <a:pPr lvl="0">
              <a:buClr>
                <a:schemeClr val="dk1"/>
              </a:buClr>
              <a:buSzPts val="1100"/>
            </a:pPr>
            <a:r>
              <a:rPr lang="it-IT" b="1" dirty="0">
                <a:latin typeface="+mn-lt"/>
                <a:ea typeface="Avenir"/>
                <a:cs typeface="Avenir"/>
                <a:sym typeface="Avenir"/>
              </a:rPr>
              <a:t>Online: </a:t>
            </a:r>
          </a:p>
          <a:p>
            <a:pPr marL="457200" lvl="0" indent="-304800">
              <a:spcBef>
                <a:spcPts val="1000"/>
              </a:spcBef>
              <a:buClr>
                <a:srgbClr val="E43794"/>
              </a:buClr>
              <a:buSzPts val="1200"/>
              <a:buFont typeface="Avenir"/>
              <a:buChar char="●"/>
            </a:pPr>
            <a:r>
              <a:rPr lang="it-IT" dirty="0">
                <a:latin typeface="+mn-lt"/>
                <a:ea typeface="Avenir"/>
                <a:cs typeface="Avenir"/>
                <a:sym typeface="Avenir"/>
              </a:rPr>
              <a:t>Tour guidati virtuali</a:t>
            </a:r>
          </a:p>
          <a:p>
            <a:pPr marL="457200" lvl="0" indent="-304800">
              <a:buClr>
                <a:srgbClr val="E43794"/>
              </a:buClr>
              <a:buSzPts val="1200"/>
              <a:buFont typeface="Avenir"/>
              <a:buChar char="●"/>
            </a:pPr>
            <a:r>
              <a:rPr lang="it-IT" dirty="0">
                <a:latin typeface="+mn-lt"/>
                <a:ea typeface="Avenir"/>
                <a:cs typeface="Avenir"/>
                <a:sym typeface="Avenir"/>
              </a:rPr>
              <a:t>Programmi didattici online</a:t>
            </a:r>
          </a:p>
          <a:p>
            <a:pPr marL="457200" lvl="0" indent="-304800">
              <a:buClr>
                <a:srgbClr val="E43794"/>
              </a:buClr>
              <a:buSzPts val="1200"/>
              <a:buFont typeface="Avenir"/>
              <a:buChar char="●"/>
            </a:pPr>
            <a:r>
              <a:rPr lang="it-IT" dirty="0">
                <a:latin typeface="+mn-lt"/>
                <a:ea typeface="Avenir"/>
                <a:cs typeface="Avenir"/>
                <a:sym typeface="Avenir"/>
              </a:rPr>
              <a:t>Workshop e webinar online</a:t>
            </a:r>
          </a:p>
          <a:p>
            <a:pPr marL="457200" lvl="0" indent="-304800">
              <a:buClr>
                <a:srgbClr val="E43794"/>
              </a:buClr>
              <a:buSzPts val="1200"/>
              <a:buFont typeface="Avenir"/>
              <a:buChar char="●"/>
            </a:pPr>
            <a:r>
              <a:rPr lang="it-IT" dirty="0">
                <a:latin typeface="+mn-lt"/>
                <a:ea typeface="Avenir"/>
                <a:cs typeface="Avenir"/>
                <a:sym typeface="Avenir"/>
              </a:rPr>
              <a:t>Eventi virtuali e happy hours culturali </a:t>
            </a:r>
          </a:p>
          <a:p>
            <a:pPr marL="457200" lvl="0" indent="-304800">
              <a:buClr>
                <a:srgbClr val="E43794"/>
              </a:buClr>
              <a:buSzPts val="1200"/>
              <a:buFont typeface="Avenir"/>
              <a:buChar char="●"/>
            </a:pPr>
            <a:r>
              <a:rPr lang="it-IT" dirty="0">
                <a:latin typeface="+mn-lt"/>
                <a:ea typeface="Avenir"/>
                <a:cs typeface="Avenir"/>
                <a:sym typeface="Avenir"/>
              </a:rPr>
              <a:t>Programmi formative di alto livello</a:t>
            </a:r>
          </a:p>
          <a:p>
            <a:pPr marL="457200" lvl="0" indent="-304800">
              <a:buClr>
                <a:srgbClr val="E43794"/>
              </a:buClr>
              <a:buSzPts val="1200"/>
              <a:buFont typeface="Avenir"/>
              <a:buChar char="●"/>
            </a:pPr>
            <a:r>
              <a:rPr lang="it-IT" dirty="0">
                <a:latin typeface="+mn-lt"/>
                <a:ea typeface="Avenir"/>
                <a:cs typeface="Avenir"/>
                <a:sym typeface="Avenir"/>
              </a:rPr>
              <a:t>Lezioni di arte virtuali</a:t>
            </a:r>
          </a:p>
          <a:p>
            <a:pPr marL="457200" indent="-304800">
              <a:buClr>
                <a:srgbClr val="E43794"/>
              </a:buClr>
              <a:buSzPts val="1200"/>
              <a:buFont typeface="Avenir"/>
              <a:buChar char="●"/>
            </a:pPr>
            <a:r>
              <a:rPr lang="it-IT" dirty="0">
                <a:latin typeface="+mn-lt"/>
                <a:cs typeface="Poppins"/>
                <a:sym typeface="Avenir"/>
              </a:rPr>
              <a:t>Podcast</a:t>
            </a:r>
            <a:endParaRPr lang="it-IT" dirty="0">
              <a:latin typeface="+mn-lt"/>
              <a:cs typeface="Poppins"/>
            </a:endParaRPr>
          </a:p>
          <a:p>
            <a:pPr marL="457200" indent="-304800">
              <a:buClr>
                <a:srgbClr val="E43794"/>
              </a:buClr>
              <a:buSzPts val="1200"/>
              <a:buFont typeface="Avenir"/>
              <a:buChar char="●"/>
            </a:pPr>
            <a:r>
              <a:rPr lang="it-IT" dirty="0">
                <a:latin typeface="+mn-lt"/>
                <a:cs typeface="Poppins"/>
                <a:sym typeface="Avenir"/>
              </a:rPr>
              <a:t>Esperienze di realtà aumentata</a:t>
            </a:r>
            <a:endParaRPr lang="it-IT" dirty="0">
              <a:latin typeface="+mn-lt"/>
              <a:ea typeface="Avenir"/>
              <a:cs typeface="Avenir"/>
            </a:endParaRPr>
          </a:p>
          <a:p>
            <a:pPr marL="457200" lvl="0" indent="-304800">
              <a:buClr>
                <a:srgbClr val="E43794"/>
              </a:buClr>
              <a:buSzPts val="1200"/>
              <a:buFont typeface="Avenir"/>
              <a:buChar char="●"/>
            </a:pPr>
            <a:r>
              <a:rPr lang="it-IT" dirty="0">
                <a:latin typeface="+mn-lt"/>
                <a:ea typeface="Avenir"/>
                <a:cs typeface="Avenir"/>
                <a:sym typeface="Avenir"/>
              </a:rPr>
              <a:t>Videogames</a:t>
            </a:r>
          </a:p>
          <a:p>
            <a:pPr marL="457200" lvl="0" indent="-304800">
              <a:buClr>
                <a:srgbClr val="E43794"/>
              </a:buClr>
              <a:buSzPts val="1200"/>
              <a:buFont typeface="Avenir"/>
              <a:buChar char="●"/>
            </a:pPr>
            <a:r>
              <a:rPr lang="it-IT" dirty="0">
                <a:latin typeface="+mn-lt"/>
                <a:ea typeface="Avenir"/>
                <a:cs typeface="Avenir"/>
                <a:sym typeface="Avenir"/>
              </a:rPr>
              <a:t>E-commerce di gadget e souvenirs</a:t>
            </a:r>
          </a:p>
        </p:txBody>
      </p:sp>
      <p:pic>
        <p:nvPicPr>
          <p:cNvPr id="7" name="Picture Placeholder 6">
            <a:extLst>
              <a:ext uri="{FF2B5EF4-FFF2-40B4-BE49-F238E27FC236}">
                <a16:creationId xmlns:a16="http://schemas.microsoft.com/office/drawing/2014/main" id="{02149F5A-163A-4FF7-8953-BDC4CF1E005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607" r="18607"/>
          <a:stretch>
            <a:fillRect/>
          </a:stretch>
        </p:blipFill>
        <p:spPr/>
      </p:pic>
    </p:spTree>
    <p:extLst>
      <p:ext uri="{BB962C8B-B14F-4D97-AF65-F5344CB8AC3E}">
        <p14:creationId xmlns:p14="http://schemas.microsoft.com/office/powerpoint/2010/main" val="62719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7186DB-9EB2-4803-A528-E6477334487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55" r="17855"/>
          <a:stretch>
            <a:fillRect/>
          </a:stretch>
        </p:blipFill>
        <p:spPr/>
      </p:pic>
      <p:sp>
        <p:nvSpPr>
          <p:cNvPr id="5" name="Text Placeholder 3">
            <a:extLst>
              <a:ext uri="{FF2B5EF4-FFF2-40B4-BE49-F238E27FC236}">
                <a16:creationId xmlns:a16="http://schemas.microsoft.com/office/drawing/2014/main" id="{A7175A83-C785-4A7F-B140-D909DAD26292}"/>
              </a:ext>
            </a:extLst>
          </p:cNvPr>
          <p:cNvSpPr txBox="1">
            <a:spLocks/>
          </p:cNvSpPr>
          <p:nvPr/>
        </p:nvSpPr>
        <p:spPr>
          <a:xfrm>
            <a:off x="487526" y="1138473"/>
            <a:ext cx="5994943" cy="458105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dk1"/>
              </a:buClr>
              <a:buSzPts val="1100"/>
            </a:pPr>
            <a:r>
              <a:rPr lang="it-IT" dirty="0">
                <a:latin typeface="+mn-lt"/>
              </a:rPr>
              <a:t>Le principali soluzioni digitali adottate </a:t>
            </a:r>
            <a:r>
              <a:rPr lang="it-IT" dirty="0" err="1">
                <a:latin typeface="+mn-lt"/>
              </a:rPr>
              <a:t>dale</a:t>
            </a:r>
            <a:r>
              <a:rPr lang="it-IT" dirty="0">
                <a:latin typeface="+mn-lt"/>
              </a:rPr>
              <a:t> organizzazioni culturali:</a:t>
            </a:r>
          </a:p>
          <a:p>
            <a:pPr lvl="0">
              <a:buClr>
                <a:schemeClr val="dk1"/>
              </a:buClr>
              <a:buSzPts val="1100"/>
            </a:pPr>
            <a:endParaRPr lang="it-IT" dirty="0">
              <a:latin typeface="+mn-lt"/>
              <a:ea typeface="Avenir"/>
              <a:cs typeface="Avenir"/>
              <a:sym typeface="Avenir"/>
            </a:endParaRPr>
          </a:p>
          <a:p>
            <a:pPr lvl="0">
              <a:buClr>
                <a:schemeClr val="dk1"/>
              </a:buClr>
              <a:buSzPts val="1100"/>
            </a:pPr>
            <a:r>
              <a:rPr lang="it-IT" b="1" dirty="0">
                <a:latin typeface="+mn-lt"/>
                <a:ea typeface="Avenir"/>
                <a:cs typeface="Avenir"/>
                <a:sym typeface="Avenir"/>
              </a:rPr>
              <a:t>In loco: </a:t>
            </a:r>
          </a:p>
          <a:p>
            <a:pPr marL="457200" lvl="0" indent="-304800">
              <a:spcBef>
                <a:spcPts val="1000"/>
              </a:spcBef>
              <a:buClr>
                <a:srgbClr val="E43794"/>
              </a:buClr>
              <a:buSzPts val="1200"/>
              <a:buFont typeface="Avenir"/>
              <a:buChar char="●"/>
            </a:pPr>
            <a:r>
              <a:rPr lang="it-IT" dirty="0">
                <a:latin typeface="+mn-lt"/>
                <a:ea typeface="Avenir"/>
                <a:cs typeface="Avenir"/>
                <a:sym typeface="Avenir"/>
              </a:rPr>
              <a:t>Codici QR e tecnologia beacon</a:t>
            </a:r>
          </a:p>
          <a:p>
            <a:pPr marL="457200" lvl="0" indent="-304800">
              <a:buClr>
                <a:srgbClr val="E43794"/>
              </a:buClr>
              <a:buSzPts val="1200"/>
              <a:buFont typeface="Avenir"/>
              <a:buChar char="●"/>
            </a:pPr>
            <a:r>
              <a:rPr lang="it-IT" dirty="0">
                <a:latin typeface="+mn-lt"/>
                <a:ea typeface="Avenir"/>
                <a:cs typeface="Avenir"/>
                <a:sym typeface="Avenir"/>
              </a:rPr>
              <a:t>Schermi tattili</a:t>
            </a:r>
          </a:p>
          <a:p>
            <a:pPr marL="457200" lvl="0" indent="-304800">
              <a:buClr>
                <a:srgbClr val="E43794"/>
              </a:buClr>
              <a:buSzPts val="1200"/>
              <a:buFont typeface="Avenir"/>
              <a:buChar char="●"/>
            </a:pPr>
            <a:r>
              <a:rPr lang="it-IT" dirty="0">
                <a:latin typeface="+mn-lt"/>
                <a:ea typeface="Avenir"/>
                <a:cs typeface="Avenir"/>
                <a:sym typeface="Avenir"/>
              </a:rPr>
              <a:t>Audioguide</a:t>
            </a:r>
          </a:p>
          <a:p>
            <a:pPr lvl="0"/>
            <a:endParaRPr lang="it-IT" dirty="0">
              <a:latin typeface="+mn-lt"/>
              <a:ea typeface="Avenir"/>
              <a:cs typeface="Avenir"/>
              <a:sym typeface="Avenir"/>
            </a:endParaRPr>
          </a:p>
          <a:p>
            <a:pPr lvl="0">
              <a:buClr>
                <a:schemeClr val="dk1"/>
              </a:buClr>
              <a:buSzPts val="1100"/>
            </a:pPr>
            <a:endParaRPr lang="it-IT" dirty="0">
              <a:latin typeface="+mn-lt"/>
              <a:ea typeface="Avenir"/>
              <a:cs typeface="Avenir"/>
              <a:sym typeface="Avenir"/>
            </a:endParaRPr>
          </a:p>
          <a:p>
            <a:pPr lvl="0">
              <a:buClr>
                <a:schemeClr val="dk1"/>
              </a:buClr>
              <a:buSzPts val="1100"/>
            </a:pPr>
            <a:r>
              <a:rPr lang="it-IT" dirty="0">
                <a:latin typeface="+mn-lt"/>
                <a:ea typeface="Avenir"/>
                <a:cs typeface="Avenir"/>
                <a:sym typeface="Avenir"/>
              </a:rPr>
              <a:t>Inoltre, le applicazioni per smartphone e i chatbot presentano spesso contenuti digitali da fruire sia online che in loco. </a:t>
            </a:r>
            <a:endParaRPr lang="it-IT" sz="1800" dirty="0">
              <a:latin typeface="+mn-lt"/>
            </a:endParaRPr>
          </a:p>
        </p:txBody>
      </p:sp>
    </p:spTree>
    <p:extLst>
      <p:ext uri="{BB962C8B-B14F-4D97-AF65-F5344CB8AC3E}">
        <p14:creationId xmlns:p14="http://schemas.microsoft.com/office/powerpoint/2010/main" val="187712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38</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93298" y="4589672"/>
            <a:ext cx="7330024" cy="672794"/>
          </a:xfrm>
        </p:spPr>
        <p:txBody>
          <a:bodyPr/>
          <a:lstStyle/>
          <a:p>
            <a:pPr lvl="0">
              <a:spcBef>
                <a:spcPts val="0"/>
              </a:spcBef>
            </a:pPr>
            <a:r>
              <a:rPr lang="it-IT" sz="4000" dirty="0">
                <a:latin typeface="+mn-lt"/>
                <a:ea typeface="Avenir"/>
                <a:cs typeface="Avenir"/>
                <a:sym typeface="Avenir"/>
              </a:rPr>
              <a:t>Casi studio e strumenti utili</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2917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4984564" cy="708318"/>
          </a:xfrm>
        </p:spPr>
        <p:txBody>
          <a:bodyPr/>
          <a:lstStyle/>
          <a:p>
            <a:pPr algn="l"/>
            <a:r>
              <a:rPr lang="it-IT" dirty="0">
                <a:latin typeface="+mn-lt"/>
              </a:rPr>
              <a:t>Lasciatevi ispirare…</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it-IT" sz="3600" b="1" dirty="0">
                <a:solidFill>
                  <a:srgbClr val="E43794"/>
                </a:solidFill>
              </a:rPr>
              <a:t>Il Museo Archeologico Nazionale di Taranto, Italia</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44777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chemeClr val="bg1">
                    <a:lumMod val="50000"/>
                  </a:schemeClr>
                </a:solidFill>
                <a:latin typeface="+mn-lt"/>
              </a:rPr>
              <a:t>Il </a:t>
            </a:r>
            <a:r>
              <a:rPr lang="it-IT" sz="2400" dirty="0" err="1">
                <a:solidFill>
                  <a:schemeClr val="bg1">
                    <a:lumMod val="50000"/>
                  </a:schemeClr>
                </a:solidFill>
                <a:latin typeface="+mn-lt"/>
              </a:rPr>
              <a:t>MArTA</a:t>
            </a:r>
            <a:r>
              <a:rPr lang="it-IT" sz="2400" dirty="0">
                <a:solidFill>
                  <a:schemeClr val="bg1">
                    <a:lumMod val="50000"/>
                  </a:schemeClr>
                </a:solidFill>
                <a:latin typeface="+mn-lt"/>
              </a:rPr>
              <a:t> espone una delle più grandi collezioni di reperti di epoca magnogreca e innova costantemente la propria offerta attraverso le nuove tecnologie. </a:t>
            </a:r>
          </a:p>
          <a:p>
            <a:pPr>
              <a:buClr>
                <a:schemeClr val="dk1"/>
              </a:buClr>
              <a:buSzPts val="1100"/>
            </a:pPr>
            <a:r>
              <a:rPr lang="it-IT" sz="2400" dirty="0">
                <a:solidFill>
                  <a:schemeClr val="bg1">
                    <a:lumMod val="50000"/>
                  </a:schemeClr>
                </a:solidFill>
                <a:latin typeface="+mn-lt"/>
              </a:rPr>
              <a:t>Il </a:t>
            </a:r>
            <a:r>
              <a:rPr lang="it-IT" sz="2400" dirty="0" err="1">
                <a:solidFill>
                  <a:schemeClr val="bg1">
                    <a:lumMod val="50000"/>
                  </a:schemeClr>
                </a:solidFill>
                <a:latin typeface="+mn-lt"/>
              </a:rPr>
              <a:t>MArTA</a:t>
            </a:r>
            <a:r>
              <a:rPr lang="it-IT" sz="2400" dirty="0">
                <a:solidFill>
                  <a:schemeClr val="bg1">
                    <a:lumMod val="50000"/>
                  </a:schemeClr>
                </a:solidFill>
                <a:latin typeface="+mn-lt"/>
              </a:rPr>
              <a:t> ha creato nei suoi spazi un </a:t>
            </a:r>
            <a:r>
              <a:rPr lang="it-IT" sz="2400" i="1" dirty="0" err="1">
                <a:solidFill>
                  <a:schemeClr val="bg1">
                    <a:lumMod val="50000"/>
                  </a:schemeClr>
                </a:solidFill>
                <a:latin typeface="+mn-lt"/>
              </a:rPr>
              <a:t>FabLab</a:t>
            </a:r>
            <a:r>
              <a:rPr lang="it-IT" sz="2400" dirty="0">
                <a:solidFill>
                  <a:schemeClr val="bg1">
                    <a:lumMod val="50000"/>
                  </a:schemeClr>
                </a:solidFill>
                <a:latin typeface="+mn-lt"/>
              </a:rPr>
              <a:t>, un laboratorio di artigianato digitale; ha lanciato </a:t>
            </a:r>
            <a:r>
              <a:rPr lang="it-IT" sz="2400" i="1" dirty="0" err="1">
                <a:solidFill>
                  <a:schemeClr val="bg1">
                    <a:lumMod val="50000"/>
                  </a:schemeClr>
                </a:solidFill>
                <a:latin typeface="+mn-lt"/>
              </a:rPr>
              <a:t>Past</a:t>
            </a:r>
            <a:r>
              <a:rPr lang="it-IT" sz="2400" i="1" dirty="0">
                <a:solidFill>
                  <a:schemeClr val="bg1">
                    <a:lumMod val="50000"/>
                  </a:schemeClr>
                </a:solidFill>
                <a:latin typeface="+mn-lt"/>
              </a:rPr>
              <a:t> for future</a:t>
            </a:r>
            <a:r>
              <a:rPr lang="it-IT" sz="2400" dirty="0">
                <a:solidFill>
                  <a:schemeClr val="bg1">
                    <a:lumMod val="50000"/>
                  </a:schemeClr>
                </a:solidFill>
                <a:latin typeface="+mn-lt"/>
              </a:rPr>
              <a:t>, un videogioco narrativo in 2D legato alla collezione del museo; ha lanciato un tour virtuale in 3D e, infine, ha lanciato un progetto che utilizza la tecnologia Li-Fi e le onde luminose per fornire ai visitatori contenuti multimediali interattivi durante la loro visita. </a:t>
            </a:r>
          </a:p>
          <a:p>
            <a:pPr>
              <a:buClr>
                <a:schemeClr val="dk1"/>
              </a:buClr>
              <a:buSzPts val="1100"/>
            </a:pPr>
            <a:r>
              <a:rPr lang="it-IT" sz="2400" dirty="0">
                <a:solidFill>
                  <a:schemeClr val="bg1">
                    <a:lumMod val="50000"/>
                  </a:schemeClr>
                </a:solidFill>
                <a:latin typeface="+mn-lt"/>
              </a:rPr>
              <a:t>Il museo organizza anche una serie di incontri online condivisi sugli account YouTube e Facebook del museo per raggiungere un pubblico più ampio. </a:t>
            </a:r>
          </a:p>
        </p:txBody>
      </p:sp>
      <p:pic>
        <p:nvPicPr>
          <p:cNvPr id="10" name="Google Shape;624;p55">
            <a:extLst>
              <a:ext uri="{FF2B5EF4-FFF2-40B4-BE49-F238E27FC236}">
                <a16:creationId xmlns:a16="http://schemas.microsoft.com/office/drawing/2014/main" id="{EADB95C8-B9BC-9E4A-970D-13350B99F23C}"/>
              </a:ext>
            </a:extLst>
          </p:cNvPr>
          <p:cNvPicPr preferRelativeResize="0"/>
          <p:nvPr/>
        </p:nvPicPr>
        <p:blipFill rotWithShape="1">
          <a:blip r:embed="rId2" cstate="print">
            <a:alphaModFix/>
          </a:blip>
          <a:srcRect l="16068" t="1700" r="16075" b="1690"/>
          <a:stretch/>
        </p:blipFill>
        <p:spPr>
          <a:xfrm>
            <a:off x="9005377" y="2542323"/>
            <a:ext cx="2852134" cy="2852134"/>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B306F-28CB-4BA2-A0F3-A3F2F12C82DE}"/>
              </a:ext>
            </a:extLst>
          </p:cNvPr>
          <p:cNvSpPr>
            <a:spLocks noGrp="1"/>
          </p:cNvSpPr>
          <p:nvPr>
            <p:ph type="body" sz="quarter" idx="18"/>
          </p:nvPr>
        </p:nvSpPr>
        <p:spPr/>
        <p:txBody>
          <a:bodyPr/>
          <a:lstStyle/>
          <a:p>
            <a:r>
              <a:rPr lang="it-IT">
                <a:latin typeface="+mn-lt"/>
              </a:rPr>
              <a:t>Per</a:t>
            </a:r>
            <a:r>
              <a:rPr lang="it-IT" sz="3600" b="1">
                <a:solidFill>
                  <a:schemeClr val="bg1"/>
                </a:solidFill>
                <a:latin typeface="+mn-lt"/>
              </a:rPr>
              <a:t> cosa ti servirà questo modulo</a:t>
            </a:r>
          </a:p>
          <a:p>
            <a:endParaRPr lang="it-IT"/>
          </a:p>
        </p:txBody>
      </p:sp>
      <p:sp>
        <p:nvSpPr>
          <p:cNvPr id="3" name="Text Placeholder 2">
            <a:extLst>
              <a:ext uri="{FF2B5EF4-FFF2-40B4-BE49-F238E27FC236}">
                <a16:creationId xmlns:a16="http://schemas.microsoft.com/office/drawing/2014/main" id="{902A7F23-8D63-4B97-B991-0B0DD4F1C482}"/>
              </a:ext>
            </a:extLst>
          </p:cNvPr>
          <p:cNvSpPr>
            <a:spLocks noGrp="1"/>
          </p:cNvSpPr>
          <p:nvPr>
            <p:ph type="body" sz="quarter" idx="19"/>
          </p:nvPr>
        </p:nvSpPr>
        <p:spPr>
          <a:xfrm>
            <a:off x="297717" y="2925211"/>
            <a:ext cx="11683752" cy="3089090"/>
          </a:xfrm>
        </p:spPr>
        <p:txBody>
          <a:bodyPr numCol="1"/>
          <a:lstStyle/>
          <a:p>
            <a:pPr marL="342900" indent="-342900">
              <a:lnSpc>
                <a:spcPct val="115000"/>
              </a:lnSpc>
              <a:buFont typeface="Arial" panose="020B0604020202020204" pitchFamily="34" charset="0"/>
              <a:buChar char="•"/>
            </a:pPr>
            <a:r>
              <a:rPr lang="it-IT" dirty="0">
                <a:solidFill>
                  <a:schemeClr val="tx1">
                    <a:lumMod val="50000"/>
                    <a:lumOff val="50000"/>
                  </a:schemeClr>
                </a:solidFill>
                <a:latin typeface="+mn-lt"/>
                <a:ea typeface="Helvetica Neue"/>
                <a:cs typeface="Helvetica Neue"/>
              </a:rPr>
              <a:t>Capire il turismo esperienziale e culturale</a:t>
            </a:r>
          </a:p>
          <a:p>
            <a:pPr marL="342900" indent="-342900">
              <a:lnSpc>
                <a:spcPct val="115000"/>
              </a:lnSpc>
              <a:buFont typeface="Arial" panose="020B0604020202020204" pitchFamily="34" charset="0"/>
              <a:buChar char="•"/>
            </a:pPr>
            <a:r>
              <a:rPr lang="it-IT" dirty="0">
                <a:solidFill>
                  <a:schemeClr val="tx1">
                    <a:lumMod val="50000"/>
                    <a:lumOff val="50000"/>
                  </a:schemeClr>
                </a:solidFill>
                <a:latin typeface="+mn-lt"/>
                <a:ea typeface="Helvetica Neue"/>
                <a:cs typeface="Helvetica Neue"/>
              </a:rPr>
              <a:t>Ottenere una comprensione generale della cultura digitale</a:t>
            </a:r>
          </a:p>
          <a:p>
            <a:pPr marL="342900" marR="0" indent="-342900">
              <a:lnSpc>
                <a:spcPct val="115000"/>
              </a:lnSpc>
              <a:spcBef>
                <a:spcPts val="0"/>
              </a:spcBef>
              <a:spcAft>
                <a:spcPts val="0"/>
              </a:spcAft>
              <a:buFont typeface="Arial" panose="020B0604020202020204" pitchFamily="34" charset="0"/>
              <a:buChar char="•"/>
            </a:pPr>
            <a:r>
              <a:rPr lang="it-IT" dirty="0">
                <a:latin typeface="+mn-lt"/>
                <a:ea typeface="Helvetica Neue"/>
                <a:cs typeface="Helvetica Neue"/>
              </a:rPr>
              <a:t>Capire il potenziale della digitalizzazione per i settori turismo e cultura</a:t>
            </a:r>
          </a:p>
          <a:p>
            <a:pPr marL="342900" marR="0" indent="-342900">
              <a:lnSpc>
                <a:spcPct val="115000"/>
              </a:lnSpc>
              <a:spcBef>
                <a:spcPts val="0"/>
              </a:spcBef>
              <a:spcAft>
                <a:spcPts val="0"/>
              </a:spcAft>
              <a:buFont typeface="Arial" panose="020B0604020202020204" pitchFamily="34" charset="0"/>
              <a:buChar char="•"/>
            </a:pPr>
            <a:r>
              <a:rPr lang="it-IT" dirty="0">
                <a:latin typeface="+mn-lt"/>
                <a:ea typeface="Helvetica Neue"/>
                <a:cs typeface="Helvetica Neue"/>
              </a:rPr>
              <a:t>Vedere in che modi la cultura e il digitale possono integrarsi per creare nuove esperienze di visita e offerte turistiche</a:t>
            </a:r>
          </a:p>
          <a:p>
            <a:pPr marL="342900" marR="0" indent="-342900">
              <a:lnSpc>
                <a:spcPct val="115000"/>
              </a:lnSpc>
              <a:spcBef>
                <a:spcPts val="0"/>
              </a:spcBef>
              <a:spcAft>
                <a:spcPts val="0"/>
              </a:spcAft>
              <a:buFont typeface="Arial" panose="020B0604020202020204" pitchFamily="34" charset="0"/>
              <a:buChar char="•"/>
            </a:pPr>
            <a:r>
              <a:rPr lang="it-IT" dirty="0">
                <a:latin typeface="+mn-lt"/>
                <a:ea typeface="Helvetica Neue"/>
                <a:cs typeface="Helvetica Neue"/>
              </a:rPr>
              <a:t>Ottenere una panoramica delle opportunità digitali per il patrimonio culturale</a:t>
            </a:r>
          </a:p>
          <a:p>
            <a:pPr marL="342900" marR="0" indent="-342900">
              <a:lnSpc>
                <a:spcPct val="115000"/>
              </a:lnSpc>
              <a:spcBef>
                <a:spcPts val="0"/>
              </a:spcBef>
              <a:spcAft>
                <a:spcPts val="0"/>
              </a:spcAft>
              <a:buFont typeface="Arial" panose="020B0604020202020204" pitchFamily="34" charset="0"/>
              <a:buChar char="•"/>
            </a:pPr>
            <a:r>
              <a:rPr lang="it-IT" dirty="0">
                <a:latin typeface="+mn-lt"/>
                <a:ea typeface="Helvetica Neue"/>
                <a:cs typeface="Helvetica Neue"/>
              </a:rPr>
              <a:t>Ottenere dati sul comportamento degli utenti</a:t>
            </a:r>
            <a:endParaRPr lang="it-IT" dirty="0">
              <a:latin typeface="+mn-lt"/>
            </a:endParaRPr>
          </a:p>
        </p:txBody>
      </p:sp>
    </p:spTree>
    <p:extLst>
      <p:ext uri="{BB962C8B-B14F-4D97-AF65-F5344CB8AC3E}">
        <p14:creationId xmlns:p14="http://schemas.microsoft.com/office/powerpoint/2010/main" val="61502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it-IT" sz="3600" b="1" dirty="0">
                <a:solidFill>
                  <a:srgbClr val="E43794"/>
                </a:solidFill>
              </a:rPr>
              <a:t>L’</a:t>
            </a:r>
            <a:r>
              <a:rPr lang="it-IT" sz="3600" b="1" dirty="0" err="1">
                <a:solidFill>
                  <a:srgbClr val="E43794"/>
                </a:solidFill>
              </a:rPr>
              <a:t>Ochre</a:t>
            </a:r>
            <a:r>
              <a:rPr lang="it-IT" sz="3600" b="1" dirty="0">
                <a:solidFill>
                  <a:srgbClr val="E43794"/>
                </a:solidFill>
              </a:rPr>
              <a:t> Atelier alla Tate </a:t>
            </a:r>
            <a:r>
              <a:rPr lang="it-IT" sz="3600" b="1" dirty="0" err="1">
                <a:solidFill>
                  <a:srgbClr val="E43794"/>
                </a:solidFill>
              </a:rPr>
              <a:t>Modern</a:t>
            </a:r>
            <a:r>
              <a:rPr lang="it-IT" sz="3600" b="1" dirty="0">
                <a:solidFill>
                  <a:srgbClr val="E43794"/>
                </a:solidFill>
              </a:rPr>
              <a:t>, Regno Unito</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41884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chemeClr val="bg1">
                    <a:lumMod val="50000"/>
                  </a:schemeClr>
                </a:solidFill>
                <a:latin typeface="+mn-lt"/>
              </a:rPr>
              <a:t>Nell'ambito di una mostra su Amedeo Modigliani, la Tate </a:t>
            </a:r>
            <a:r>
              <a:rPr lang="it-IT" sz="2400" dirty="0" err="1">
                <a:solidFill>
                  <a:schemeClr val="bg1">
                    <a:lumMod val="50000"/>
                  </a:schemeClr>
                </a:solidFill>
                <a:latin typeface="+mn-lt"/>
              </a:rPr>
              <a:t>Modern</a:t>
            </a:r>
            <a:r>
              <a:rPr lang="it-IT" sz="2400" dirty="0">
                <a:solidFill>
                  <a:schemeClr val="bg1">
                    <a:lumMod val="50000"/>
                  </a:schemeClr>
                </a:solidFill>
                <a:latin typeface="+mn-lt"/>
              </a:rPr>
              <a:t> ha creato l'esperienza </a:t>
            </a:r>
            <a:r>
              <a:rPr lang="it-IT" sz="2400" i="1" dirty="0">
                <a:solidFill>
                  <a:schemeClr val="bg1">
                    <a:lumMod val="50000"/>
                  </a:schemeClr>
                </a:solidFill>
                <a:latin typeface="+mn-lt"/>
              </a:rPr>
              <a:t>Modigliani VR: The </a:t>
            </a:r>
            <a:r>
              <a:rPr lang="it-IT" sz="2400" i="1" dirty="0" err="1">
                <a:solidFill>
                  <a:schemeClr val="bg1">
                    <a:lumMod val="50000"/>
                  </a:schemeClr>
                </a:solidFill>
                <a:latin typeface="+mn-lt"/>
              </a:rPr>
              <a:t>Ochre</a:t>
            </a:r>
            <a:r>
              <a:rPr lang="it-IT" sz="2400" i="1" dirty="0">
                <a:solidFill>
                  <a:schemeClr val="bg1">
                    <a:lumMod val="50000"/>
                  </a:schemeClr>
                </a:solidFill>
                <a:latin typeface="+mn-lt"/>
              </a:rPr>
              <a:t> Atelier</a:t>
            </a:r>
            <a:r>
              <a:rPr lang="it-IT" sz="2400" dirty="0">
                <a:solidFill>
                  <a:schemeClr val="bg1">
                    <a:lumMod val="50000"/>
                  </a:schemeClr>
                </a:solidFill>
                <a:latin typeface="+mn-lt"/>
              </a:rPr>
              <a:t>, attraverso la quale i visitatori possono immergersi in una riproduzione in realtà virtuale dello studio di Modigliani, uno spazio precedentemente non documentato che è stato riportato in vita grazie alla ricerca e alla tecnologia. </a:t>
            </a:r>
          </a:p>
          <a:p>
            <a:pPr>
              <a:buClr>
                <a:schemeClr val="dk1"/>
              </a:buClr>
              <a:buSzPts val="1100"/>
            </a:pPr>
            <a:r>
              <a:rPr lang="it-IT" sz="2400" dirty="0">
                <a:solidFill>
                  <a:schemeClr val="bg1">
                    <a:lumMod val="50000"/>
                  </a:schemeClr>
                </a:solidFill>
                <a:latin typeface="+mn-lt"/>
              </a:rPr>
              <a:t>La creazione di questa esperienza immersiva è stata resa possibile grazie alla collaborazione di diversi team della Tate (tra cui AV, Conservazione, Curatoriale e Digitale), di artisti, designer, sviluppatori, di ricercatori del Museo di Arte Contemporanea dell’Università di </a:t>
            </a:r>
            <a:r>
              <a:rPr lang="it-IT" sz="2400" dirty="0" err="1">
                <a:solidFill>
                  <a:schemeClr val="bg1">
                    <a:lumMod val="50000"/>
                  </a:schemeClr>
                </a:solidFill>
                <a:latin typeface="+mn-lt"/>
              </a:rPr>
              <a:t>São</a:t>
            </a:r>
            <a:r>
              <a:rPr lang="it-IT" sz="2400" dirty="0">
                <a:solidFill>
                  <a:schemeClr val="bg1">
                    <a:lumMod val="50000"/>
                  </a:schemeClr>
                </a:solidFill>
                <a:latin typeface="+mn-lt"/>
              </a:rPr>
              <a:t> Paulo e del Metropolitan Museum of Art. </a:t>
            </a: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7" name="Google Shape;625;p55">
            <a:extLst>
              <a:ext uri="{FF2B5EF4-FFF2-40B4-BE49-F238E27FC236}">
                <a16:creationId xmlns:a16="http://schemas.microsoft.com/office/drawing/2014/main" id="{8FFCE54F-1CD9-A44F-A6F1-0715B06EA6DD}"/>
              </a:ext>
            </a:extLst>
          </p:cNvPr>
          <p:cNvPicPr preferRelativeResize="0"/>
          <p:nvPr/>
        </p:nvPicPr>
        <p:blipFill rotWithShape="1">
          <a:blip r:embed="rId2" cstate="print">
            <a:alphaModFix/>
          </a:blip>
          <a:srcRect l="13657" r="7806"/>
          <a:stretch/>
        </p:blipFill>
        <p:spPr>
          <a:xfrm>
            <a:off x="9005793" y="2408740"/>
            <a:ext cx="2707520" cy="2707520"/>
          </a:xfrm>
          <a:prstGeom prst="ellipse">
            <a:avLst/>
          </a:prstGeom>
          <a:noFill/>
          <a:ln>
            <a:noFill/>
          </a:ln>
        </p:spPr>
      </p:pic>
      <p:sp>
        <p:nvSpPr>
          <p:cNvPr id="8" name="Google Shape;630;p55">
            <a:extLst>
              <a:ext uri="{FF2B5EF4-FFF2-40B4-BE49-F238E27FC236}">
                <a16:creationId xmlns:a16="http://schemas.microsoft.com/office/drawing/2014/main" id="{EF780008-6D69-E24E-AB3C-6400EFAE1E3C}"/>
              </a:ext>
            </a:extLst>
          </p:cNvPr>
          <p:cNvSpPr txBox="1"/>
          <p:nvPr/>
        </p:nvSpPr>
        <p:spPr>
          <a:xfrm>
            <a:off x="9771253" y="5286986"/>
            <a:ext cx="117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Preloaded</a:t>
            </a:r>
            <a:r>
              <a:rPr lang="en-US" sz="900" dirty="0">
                <a:solidFill>
                  <a:schemeClr val="dk1"/>
                </a:solidFill>
                <a:latin typeface="Avenir"/>
                <a:ea typeface="Avenir"/>
                <a:cs typeface="Avenir"/>
                <a:sym typeface="Avenir"/>
              </a:rPr>
              <a:t> </a:t>
            </a:r>
            <a:endParaRPr sz="900" dirty="0">
              <a:latin typeface="Avenir"/>
              <a:ea typeface="Avenir"/>
              <a:cs typeface="Avenir"/>
              <a:sym typeface="Avenir"/>
            </a:endParaRPr>
          </a:p>
        </p:txBody>
      </p:sp>
      <p:sp>
        <p:nvSpPr>
          <p:cNvPr id="10" name="Text Placeholder 2">
            <a:extLst>
              <a:ext uri="{FF2B5EF4-FFF2-40B4-BE49-F238E27FC236}">
                <a16:creationId xmlns:a16="http://schemas.microsoft.com/office/drawing/2014/main" id="{3180735E-37E6-475B-CA95-BF5204FEA8EC}"/>
              </a:ext>
            </a:extLst>
          </p:cNvPr>
          <p:cNvSpPr txBox="1">
            <a:spLocks/>
          </p:cNvSpPr>
          <p:nvPr/>
        </p:nvSpPr>
        <p:spPr>
          <a:xfrm>
            <a:off x="478687" y="207228"/>
            <a:ext cx="4984564" cy="7083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IT">
                <a:latin typeface="+mn-lt"/>
              </a:rPr>
              <a:t>Lasciatevi ispirare…</a:t>
            </a:r>
            <a:endParaRPr lang="it-IT" dirty="0">
              <a:latin typeface="+mn-lt"/>
            </a:endParaRPr>
          </a:p>
        </p:txBody>
      </p:sp>
    </p:spTree>
    <p:extLst>
      <p:ext uri="{BB962C8B-B14F-4D97-AF65-F5344CB8AC3E}">
        <p14:creationId xmlns:p14="http://schemas.microsoft.com/office/powerpoint/2010/main" val="231373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541231" y="1073028"/>
            <a:ext cx="11650769"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rPr>
              <a:t>Il Museo di </a:t>
            </a:r>
            <a:r>
              <a:rPr lang="en-US" sz="3600" b="1" dirty="0" err="1">
                <a:solidFill>
                  <a:srgbClr val="E43794"/>
                </a:solidFill>
              </a:rPr>
              <a:t>Stato</a:t>
            </a:r>
            <a:r>
              <a:rPr lang="en-US" sz="3600" b="1" dirty="0">
                <a:solidFill>
                  <a:srgbClr val="E43794"/>
                </a:solidFill>
              </a:rPr>
              <a:t> di Baden a Karlsruhe, Germania</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95808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541231" y="1770778"/>
            <a:ext cx="8743683" cy="49724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it-IT" sz="2400" dirty="0">
                <a:solidFill>
                  <a:srgbClr val="7F7F7F"/>
                </a:solidFill>
                <a:latin typeface="+mn-lt"/>
                <a:ea typeface="Avenir"/>
                <a:cs typeface="Avenir"/>
                <a:sym typeface="Avenir"/>
              </a:rPr>
              <a:t>Il Museo di Stato di Baden è un importante museo storico-culturale che si sta reinventando creando esperienze incentrate sull'utente che combinano elementi analogici e digitali per creare uno spazio di dialogo e dibattito. Il museo sta ridefinendo i suoi visitatori come "</a:t>
            </a:r>
            <a:r>
              <a:rPr lang="it-IT" sz="2400" i="1" dirty="0">
                <a:solidFill>
                  <a:srgbClr val="7F7F7F"/>
                </a:solidFill>
                <a:latin typeface="+mn-lt"/>
                <a:ea typeface="Avenir"/>
                <a:cs typeface="Avenir"/>
                <a:sym typeface="Avenir"/>
              </a:rPr>
              <a:t>utenti attivi</a:t>
            </a:r>
            <a:r>
              <a:rPr lang="it-IT" sz="2400" dirty="0">
                <a:solidFill>
                  <a:srgbClr val="7F7F7F"/>
                </a:solidFill>
                <a:latin typeface="+mn-lt"/>
                <a:ea typeface="Avenir"/>
                <a:cs typeface="Avenir"/>
                <a:sym typeface="Avenir"/>
              </a:rPr>
              <a:t>" che possono interagire con l'istituzione attraverso un account online (pagando un abbonamento annuale) e avere accesso a contenuti extra. Inoltre, per rispondere all'esigenza dei visitatori di interagire con la collezione, il museo ha recentemente creato un'applicazione che li "abbina" ai manufatti del museo attraverso una funzione di scorrimento a destra o a sinistra, simile a una app di incontri. Una volta abbinati, i visitatori possono iniziare una conversazione con gli oggetti (grazie all'uso della tecnologia chatbot) e organizzare un incontro fisico al museo.</a:t>
            </a:r>
          </a:p>
        </p:txBody>
      </p:sp>
      <p:sp>
        <p:nvSpPr>
          <p:cNvPr id="10" name="Google Shape;630;p55">
            <a:extLst>
              <a:ext uri="{FF2B5EF4-FFF2-40B4-BE49-F238E27FC236}">
                <a16:creationId xmlns:a16="http://schemas.microsoft.com/office/drawing/2014/main" id="{2AFF364D-6421-2040-9CB2-B42F181E5D0C}"/>
              </a:ext>
            </a:extLst>
          </p:cNvPr>
          <p:cNvSpPr txBox="1"/>
          <p:nvPr/>
        </p:nvSpPr>
        <p:spPr>
          <a:xfrm>
            <a:off x="9746831" y="5146901"/>
            <a:ext cx="1828800" cy="461635"/>
          </a:xfrm>
          <a:prstGeom prst="rect">
            <a:avLst/>
          </a:prstGeom>
          <a:noFill/>
          <a:ln>
            <a:noFill/>
          </a:ln>
        </p:spPr>
        <p:txBody>
          <a:bodyPr spcFirstLastPara="1" wrap="square" lIns="91425" tIns="91425" rIns="91425" bIns="91425" anchor="t" anchorCtr="0">
            <a:spAutoFit/>
          </a:bodyPr>
          <a:lstStyle/>
          <a:p>
            <a:pPr lvl="0" algn="ctr"/>
            <a:r>
              <a:rPr lang="de-DE" sz="900" dirty="0">
                <a:solidFill>
                  <a:schemeClr val="dk1"/>
                </a:solidFill>
                <a:latin typeface="Avenir"/>
                <a:ea typeface="Avenir"/>
                <a:cs typeface="Avenir"/>
                <a:sym typeface="Avenir"/>
              </a:rPr>
              <a:t>Credits Christiane Lindner, </a:t>
            </a:r>
          </a:p>
          <a:p>
            <a:pPr lvl="0" algn="ctr"/>
            <a:r>
              <a:rPr lang="de-DE" sz="900" dirty="0">
                <a:solidFill>
                  <a:schemeClr val="dk1"/>
                </a:solidFill>
                <a:latin typeface="Avenir"/>
                <a:ea typeface="Avenir"/>
                <a:cs typeface="Avenir"/>
                <a:sym typeface="Avenir"/>
              </a:rPr>
              <a:t>© Badisches Landesmuseum</a:t>
            </a:r>
            <a:endParaRPr lang="de-DE" sz="900" dirty="0">
              <a:latin typeface="Avenir"/>
              <a:ea typeface="Avenir"/>
              <a:cs typeface="Avenir"/>
              <a:sym typeface="Avenir"/>
            </a:endParaRPr>
          </a:p>
        </p:txBody>
      </p:sp>
      <p:pic>
        <p:nvPicPr>
          <p:cNvPr id="11" name="Google Shape;626;p55">
            <a:extLst>
              <a:ext uri="{FF2B5EF4-FFF2-40B4-BE49-F238E27FC236}">
                <a16:creationId xmlns:a16="http://schemas.microsoft.com/office/drawing/2014/main" id="{99A2BFE9-5A40-E247-8F72-51DB391CB2FD}"/>
              </a:ext>
            </a:extLst>
          </p:cNvPr>
          <p:cNvPicPr preferRelativeResize="0"/>
          <p:nvPr/>
        </p:nvPicPr>
        <p:blipFill rotWithShape="1">
          <a:blip r:embed="rId2" cstate="print">
            <a:alphaModFix/>
          </a:blip>
          <a:srcRect l="28411" t="3410" r="28411" b="19243"/>
          <a:stretch/>
        </p:blipFill>
        <p:spPr>
          <a:xfrm>
            <a:off x="9347456" y="2306232"/>
            <a:ext cx="2627550" cy="2695647"/>
          </a:xfrm>
          <a:prstGeom prst="ellipse">
            <a:avLst/>
          </a:prstGeom>
          <a:noFill/>
          <a:ln>
            <a:noFill/>
          </a:ln>
        </p:spPr>
      </p:pic>
      <p:sp>
        <p:nvSpPr>
          <p:cNvPr id="13" name="Text Placeholder 2">
            <a:extLst>
              <a:ext uri="{FF2B5EF4-FFF2-40B4-BE49-F238E27FC236}">
                <a16:creationId xmlns:a16="http://schemas.microsoft.com/office/drawing/2014/main" id="{EC35CC06-568B-25EE-99C5-A7DF33E9CD7D}"/>
              </a:ext>
            </a:extLst>
          </p:cNvPr>
          <p:cNvSpPr>
            <a:spLocks noGrp="1"/>
          </p:cNvSpPr>
          <p:nvPr>
            <p:ph type="body" sz="quarter" idx="15"/>
          </p:nvPr>
        </p:nvSpPr>
        <p:spPr>
          <a:xfrm>
            <a:off x="478687" y="207228"/>
            <a:ext cx="4984564" cy="708318"/>
          </a:xfrm>
        </p:spPr>
        <p:txBody>
          <a:bodyPr/>
          <a:lstStyle/>
          <a:p>
            <a:pPr algn="l"/>
            <a:r>
              <a:rPr lang="it-IT" dirty="0">
                <a:latin typeface="+mn-lt"/>
              </a:rPr>
              <a:t>Lasciatevi ispirare…</a:t>
            </a:r>
          </a:p>
        </p:txBody>
      </p:sp>
    </p:spTree>
    <p:extLst>
      <p:ext uri="{BB962C8B-B14F-4D97-AF65-F5344CB8AC3E}">
        <p14:creationId xmlns:p14="http://schemas.microsoft.com/office/powerpoint/2010/main" val="3020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rPr>
              <a:t>Atelier des </a:t>
            </a:r>
            <a:r>
              <a:rPr lang="en-US" sz="3600" b="1" dirty="0" err="1">
                <a:solidFill>
                  <a:srgbClr val="E43794"/>
                </a:solidFill>
              </a:rPr>
              <a:t>Lumieres</a:t>
            </a:r>
            <a:r>
              <a:rPr lang="en-US" sz="3600" b="1" dirty="0">
                <a:solidFill>
                  <a:srgbClr val="E43794"/>
                </a:solidFill>
              </a:rPr>
              <a:t>, Parigi</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6" y="1937242"/>
            <a:ext cx="8480849" cy="45330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chemeClr val="bg1">
                    <a:lumMod val="50000"/>
                  </a:schemeClr>
                </a:solidFill>
                <a:latin typeface="+mn-lt"/>
              </a:rPr>
              <a:t>Dopo importanti lavori di ristrutturazione, l'Atelier </a:t>
            </a:r>
            <a:r>
              <a:rPr lang="it-IT" sz="2400" dirty="0" err="1">
                <a:solidFill>
                  <a:schemeClr val="bg1">
                    <a:lumMod val="50000"/>
                  </a:schemeClr>
                </a:solidFill>
                <a:latin typeface="+mn-lt"/>
              </a:rPr>
              <a:t>des</a:t>
            </a:r>
            <a:r>
              <a:rPr lang="it-IT" sz="2400" dirty="0">
                <a:solidFill>
                  <a:schemeClr val="bg1">
                    <a:lumMod val="50000"/>
                  </a:schemeClr>
                </a:solidFill>
                <a:latin typeface="+mn-lt"/>
              </a:rPr>
              <a:t> </a:t>
            </a:r>
            <a:r>
              <a:rPr lang="it-IT" sz="2400" dirty="0" err="1">
                <a:solidFill>
                  <a:schemeClr val="bg1">
                    <a:lumMod val="50000"/>
                  </a:schemeClr>
                </a:solidFill>
                <a:latin typeface="+mn-lt"/>
              </a:rPr>
              <a:t>Lumieres</a:t>
            </a:r>
            <a:r>
              <a:rPr lang="it-IT" sz="2400" dirty="0">
                <a:solidFill>
                  <a:schemeClr val="bg1">
                    <a:lumMod val="50000"/>
                  </a:schemeClr>
                </a:solidFill>
                <a:latin typeface="+mn-lt"/>
              </a:rPr>
              <a:t> ha finalmente aperto le sue porte al pubblico nel 2018 e ha ricevuto 1,2 milioni di visitatori solo nel primo anno. </a:t>
            </a:r>
          </a:p>
          <a:p>
            <a:pPr>
              <a:buClr>
                <a:schemeClr val="dk1"/>
              </a:buClr>
              <a:buSzPts val="1100"/>
            </a:pPr>
            <a:r>
              <a:rPr lang="it-IT" sz="2400" dirty="0">
                <a:solidFill>
                  <a:schemeClr val="bg1">
                    <a:lumMod val="50000"/>
                  </a:schemeClr>
                </a:solidFill>
                <a:latin typeface="+mn-lt"/>
              </a:rPr>
              <a:t>Ogni anno la Fondazione </a:t>
            </a:r>
            <a:r>
              <a:rPr lang="it-IT" sz="2400" dirty="0" err="1">
                <a:solidFill>
                  <a:schemeClr val="bg1">
                    <a:lumMod val="50000"/>
                  </a:schemeClr>
                </a:solidFill>
                <a:latin typeface="+mn-lt"/>
              </a:rPr>
              <a:t>Culturespaces</a:t>
            </a:r>
            <a:r>
              <a:rPr lang="it-IT" sz="2400" dirty="0">
                <a:solidFill>
                  <a:schemeClr val="bg1">
                    <a:lumMod val="50000"/>
                  </a:schemeClr>
                </a:solidFill>
                <a:latin typeface="+mn-lt"/>
              </a:rPr>
              <a:t> offre esperienze divertenti e interattive a bambini affetti da malattie, disabilità o esclusione sociale. Il programma educativo intitolato "</a:t>
            </a:r>
            <a:r>
              <a:rPr lang="it-IT" sz="2400" i="1" dirty="0">
                <a:solidFill>
                  <a:schemeClr val="bg1">
                    <a:lumMod val="50000"/>
                  </a:schemeClr>
                </a:solidFill>
                <a:latin typeface="+mn-lt"/>
              </a:rPr>
              <a:t>Art en immersion</a:t>
            </a:r>
            <a:r>
              <a:rPr lang="it-IT" sz="2400" dirty="0">
                <a:solidFill>
                  <a:schemeClr val="bg1">
                    <a:lumMod val="50000"/>
                  </a:schemeClr>
                </a:solidFill>
                <a:latin typeface="+mn-lt"/>
              </a:rPr>
              <a:t>", che si svolge in tre centri d'arte digitale immersiva (uno di questi è l'Atelier </a:t>
            </a:r>
            <a:r>
              <a:rPr lang="it-IT" sz="2400" dirty="0" err="1">
                <a:solidFill>
                  <a:schemeClr val="bg1">
                    <a:lumMod val="50000"/>
                  </a:schemeClr>
                </a:solidFill>
                <a:latin typeface="+mn-lt"/>
              </a:rPr>
              <a:t>des</a:t>
            </a:r>
            <a:r>
              <a:rPr lang="it-IT" sz="2400" dirty="0">
                <a:solidFill>
                  <a:schemeClr val="bg1">
                    <a:lumMod val="50000"/>
                  </a:schemeClr>
                </a:solidFill>
                <a:latin typeface="+mn-lt"/>
              </a:rPr>
              <a:t> </a:t>
            </a:r>
            <a:r>
              <a:rPr lang="it-IT" sz="2400" dirty="0" err="1">
                <a:solidFill>
                  <a:schemeClr val="bg1">
                    <a:lumMod val="50000"/>
                  </a:schemeClr>
                </a:solidFill>
                <a:latin typeface="+mn-lt"/>
              </a:rPr>
              <a:t>Lumieres</a:t>
            </a:r>
            <a:r>
              <a:rPr lang="it-IT" sz="2400" dirty="0">
                <a:solidFill>
                  <a:schemeClr val="bg1">
                    <a:lumMod val="50000"/>
                  </a:schemeClr>
                </a:solidFill>
                <a:latin typeface="+mn-lt"/>
              </a:rPr>
              <a:t> di Parigi), porta i bambini in un viaggio emotivo e interattivo con l'aiuto di tecnologie digitali immersive combinate con l'eccezionale layout di ciascuno dei siti. </a:t>
            </a:r>
          </a:p>
          <a:p>
            <a:pPr>
              <a:buClr>
                <a:schemeClr val="dk1"/>
              </a:buClr>
              <a:buSzPts val="1100"/>
            </a:pPr>
            <a:r>
              <a:rPr lang="it-IT" sz="2400" dirty="0">
                <a:solidFill>
                  <a:schemeClr val="bg1">
                    <a:lumMod val="50000"/>
                  </a:schemeClr>
                </a:solidFill>
                <a:latin typeface="+mn-lt"/>
              </a:rPr>
              <a:t>Questo crea un'esperienza unica di scoperta dell'arte attraverso i media digitali, adatta soprattutto al pubblico più giovane. </a:t>
            </a:r>
          </a:p>
        </p:txBody>
      </p:sp>
      <p:pic>
        <p:nvPicPr>
          <p:cNvPr id="10" name="Google Shape;646;p56">
            <a:extLst>
              <a:ext uri="{FF2B5EF4-FFF2-40B4-BE49-F238E27FC236}">
                <a16:creationId xmlns:a16="http://schemas.microsoft.com/office/drawing/2014/main" id="{DCAB3C76-79F5-894B-AEE4-AC484790BE21}"/>
              </a:ext>
            </a:extLst>
          </p:cNvPr>
          <p:cNvPicPr preferRelativeResize="0"/>
          <p:nvPr/>
        </p:nvPicPr>
        <p:blipFill rotWithShape="1">
          <a:blip r:embed="rId2" cstate="print">
            <a:alphaModFix/>
          </a:blip>
          <a:srcRect l="18620" r="16633" b="2931"/>
          <a:stretch/>
        </p:blipFill>
        <p:spPr>
          <a:xfrm>
            <a:off x="9279694" y="2521962"/>
            <a:ext cx="2665792" cy="2665792"/>
          </a:xfrm>
          <a:prstGeom prst="ellipse">
            <a:avLst/>
          </a:prstGeom>
          <a:noFill/>
          <a:ln>
            <a:noFill/>
          </a:ln>
        </p:spPr>
      </p:pic>
      <p:sp>
        <p:nvSpPr>
          <p:cNvPr id="11" name="Text Placeholder 2">
            <a:extLst>
              <a:ext uri="{FF2B5EF4-FFF2-40B4-BE49-F238E27FC236}">
                <a16:creationId xmlns:a16="http://schemas.microsoft.com/office/drawing/2014/main" id="{72F7EB5A-65B2-013E-8855-4F26A35C17A5}"/>
              </a:ext>
            </a:extLst>
          </p:cNvPr>
          <p:cNvSpPr>
            <a:spLocks noGrp="1"/>
          </p:cNvSpPr>
          <p:nvPr>
            <p:ph type="body" sz="quarter" idx="15"/>
          </p:nvPr>
        </p:nvSpPr>
        <p:spPr>
          <a:xfrm>
            <a:off x="478687" y="207228"/>
            <a:ext cx="4984564" cy="708318"/>
          </a:xfrm>
        </p:spPr>
        <p:txBody>
          <a:bodyPr/>
          <a:lstStyle/>
          <a:p>
            <a:pPr algn="l"/>
            <a:r>
              <a:rPr lang="it-IT" dirty="0">
                <a:latin typeface="+mn-lt"/>
              </a:rPr>
              <a:t>Lasciatevi ispirare…</a:t>
            </a:r>
          </a:p>
        </p:txBody>
      </p:sp>
    </p:spTree>
    <p:extLst>
      <p:ext uri="{BB962C8B-B14F-4D97-AF65-F5344CB8AC3E}">
        <p14:creationId xmlns:p14="http://schemas.microsoft.com/office/powerpoint/2010/main" val="8446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rPr>
              <a:t>Google Arts and Culture</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33087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rgbClr val="7F7F7F"/>
                </a:solidFill>
                <a:latin typeface="+mn-lt"/>
                <a:ea typeface="+mn-ea"/>
                <a:cs typeface="Poppins" pitchFamily="2" charset="77"/>
              </a:rPr>
              <a:t>La piattaforma online di immagini e video ad alta risoluzione di opere d'arte e manufatti culturali è stata sviluppata presso il Google Cultural Institute, Google Inc. nel febbraio 2011. </a:t>
            </a:r>
          </a:p>
          <a:p>
            <a:pPr>
              <a:buClr>
                <a:schemeClr val="dk1"/>
              </a:buClr>
              <a:buSzPts val="1100"/>
            </a:pPr>
            <a:r>
              <a:rPr lang="it-IT" sz="2400" dirty="0">
                <a:solidFill>
                  <a:srgbClr val="7F7F7F"/>
                </a:solidFill>
                <a:latin typeface="+mn-lt"/>
                <a:ea typeface="+mn-ea"/>
                <a:cs typeface="Poppins" pitchFamily="2" charset="77"/>
              </a:rPr>
              <a:t>Un piccolo team di dipendenti ha creato il concetto di base della della piattaforma. Il team ha sfruttato le tecnologie esistenti, come ad esempio Google Street </a:t>
            </a:r>
            <a:r>
              <a:rPr lang="it-IT" sz="2400" dirty="0" err="1">
                <a:solidFill>
                  <a:srgbClr val="7F7F7F"/>
                </a:solidFill>
                <a:latin typeface="+mn-lt"/>
                <a:ea typeface="+mn-ea"/>
                <a:cs typeface="Poppins" pitchFamily="2" charset="77"/>
              </a:rPr>
              <a:t>View</a:t>
            </a:r>
            <a:r>
              <a:rPr lang="it-IT" sz="2400" dirty="0">
                <a:solidFill>
                  <a:srgbClr val="7F7F7F"/>
                </a:solidFill>
                <a:latin typeface="+mn-lt"/>
                <a:ea typeface="+mn-ea"/>
                <a:cs typeface="Poppins" pitchFamily="2" charset="77"/>
              </a:rPr>
              <a:t>, ed ha costruito nuovi strumenti specifici per la piattaforma. </a:t>
            </a:r>
          </a:p>
          <a:p>
            <a:pPr>
              <a:buClr>
                <a:schemeClr val="dk1"/>
              </a:buClr>
              <a:buSzPts val="1100"/>
            </a:pPr>
            <a:r>
              <a:rPr lang="it-IT" sz="2400" dirty="0">
                <a:solidFill>
                  <a:srgbClr val="7F7F7F"/>
                </a:solidFill>
                <a:latin typeface="+mn-lt"/>
                <a:ea typeface="+mn-ea"/>
                <a:cs typeface="Poppins" pitchFamily="2" charset="77"/>
              </a:rPr>
              <a:t>Google </a:t>
            </a:r>
            <a:r>
              <a:rPr lang="it-IT" sz="2400" dirty="0" err="1">
                <a:solidFill>
                  <a:srgbClr val="7F7F7F"/>
                </a:solidFill>
                <a:latin typeface="+mn-lt"/>
                <a:ea typeface="+mn-ea"/>
                <a:cs typeface="Poppins" pitchFamily="2" charset="77"/>
              </a:rPr>
              <a:t>Arts</a:t>
            </a:r>
            <a:r>
              <a:rPr lang="it-IT" sz="2400" dirty="0">
                <a:solidFill>
                  <a:srgbClr val="7F7F7F"/>
                </a:solidFill>
                <a:latin typeface="+mn-lt"/>
                <a:ea typeface="+mn-ea"/>
                <a:cs typeface="Poppins" pitchFamily="2" charset="77"/>
              </a:rPr>
              <a:t> and Culture comprende funzionalità di ricerca avanzate e strumenti didattici immersivi e coinvolgenti. </a:t>
            </a:r>
          </a:p>
        </p:txBody>
      </p:sp>
      <p:pic>
        <p:nvPicPr>
          <p:cNvPr id="10" name="Google Shape;647;p56">
            <a:extLst>
              <a:ext uri="{FF2B5EF4-FFF2-40B4-BE49-F238E27FC236}">
                <a16:creationId xmlns:a16="http://schemas.microsoft.com/office/drawing/2014/main" id="{21A520E5-EB14-214C-8FE3-23EBE02123A6}"/>
              </a:ext>
            </a:extLst>
          </p:cNvPr>
          <p:cNvPicPr preferRelativeResize="0"/>
          <p:nvPr/>
        </p:nvPicPr>
        <p:blipFill rotWithShape="1">
          <a:blip r:embed="rId2" cstate="print">
            <a:alphaModFix/>
          </a:blip>
          <a:srcRect l="20025" r="18203"/>
          <a:stretch/>
        </p:blipFill>
        <p:spPr>
          <a:xfrm>
            <a:off x="9005377" y="2263676"/>
            <a:ext cx="2822790" cy="2676206"/>
          </a:xfrm>
          <a:prstGeom prst="ellipse">
            <a:avLst/>
          </a:prstGeom>
          <a:noFill/>
          <a:ln>
            <a:noFill/>
          </a:ln>
        </p:spPr>
      </p:pic>
      <p:sp>
        <p:nvSpPr>
          <p:cNvPr id="11" name="Text Placeholder 2">
            <a:extLst>
              <a:ext uri="{FF2B5EF4-FFF2-40B4-BE49-F238E27FC236}">
                <a16:creationId xmlns:a16="http://schemas.microsoft.com/office/drawing/2014/main" id="{5E059214-90BB-2960-92CD-8B5724C86B7B}"/>
              </a:ext>
            </a:extLst>
          </p:cNvPr>
          <p:cNvSpPr>
            <a:spLocks noGrp="1"/>
          </p:cNvSpPr>
          <p:nvPr>
            <p:ph type="body" sz="quarter" idx="15"/>
          </p:nvPr>
        </p:nvSpPr>
        <p:spPr>
          <a:xfrm>
            <a:off x="478687" y="207228"/>
            <a:ext cx="4984564" cy="708318"/>
          </a:xfrm>
        </p:spPr>
        <p:txBody>
          <a:bodyPr/>
          <a:lstStyle/>
          <a:p>
            <a:pPr algn="l"/>
            <a:r>
              <a:rPr lang="it-IT" dirty="0">
                <a:latin typeface="+mn-lt"/>
              </a:rPr>
              <a:t>Lasciatevi ispirare…</a:t>
            </a:r>
          </a:p>
        </p:txBody>
      </p:sp>
    </p:spTree>
    <p:extLst>
      <p:ext uri="{BB962C8B-B14F-4D97-AF65-F5344CB8AC3E}">
        <p14:creationId xmlns:p14="http://schemas.microsoft.com/office/powerpoint/2010/main" val="35300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rPr>
              <a:t>Coinvolgi</a:t>
            </a:r>
            <a:r>
              <a:rPr lang="en-US" sz="3600" b="1" dirty="0">
                <a:solidFill>
                  <a:srgbClr val="E43794"/>
                </a:solidFill>
              </a:rPr>
              <a:t> e </a:t>
            </a:r>
            <a:r>
              <a:rPr lang="en-US" sz="3600" b="1" dirty="0" err="1">
                <a:solidFill>
                  <a:srgbClr val="E43794"/>
                </a:solidFill>
              </a:rPr>
              <a:t>crea</a:t>
            </a:r>
            <a:r>
              <a:rPr lang="en-US" sz="3600" b="1" dirty="0">
                <a:solidFill>
                  <a:srgbClr val="E43794"/>
                </a:solidFill>
              </a:rPr>
              <a:t> al Cleveland Museum of Art </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31284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rgbClr val="7F7F7F"/>
                </a:solidFill>
                <a:latin typeface="+mn-lt"/>
                <a:ea typeface="+mn-ea"/>
                <a:cs typeface="Poppins" pitchFamily="2" charset="77"/>
              </a:rPr>
              <a:t>Il Cleveland Museum of Art (CMA) ha dato al suo pubblico l'opportunità di sviluppare le proprie capacità di pensiero creativo con attività divertenti e ludiche, tutte a casa propria. </a:t>
            </a:r>
          </a:p>
          <a:p>
            <a:pPr>
              <a:buClr>
                <a:schemeClr val="dk1"/>
              </a:buClr>
              <a:buSzPts val="1100"/>
            </a:pPr>
            <a:r>
              <a:rPr lang="it-IT" sz="2400" dirty="0">
                <a:solidFill>
                  <a:srgbClr val="7F7F7F"/>
                </a:solidFill>
                <a:latin typeface="+mn-lt"/>
                <a:ea typeface="+mn-ea"/>
                <a:cs typeface="Poppins" pitchFamily="2" charset="77"/>
              </a:rPr>
              <a:t>Ogni due settimane i partecipanti sono stati sfidati a creare e </a:t>
            </a:r>
            <a:r>
              <a:rPr lang="it-IT" sz="2400" dirty="0" err="1">
                <a:solidFill>
                  <a:srgbClr val="7F7F7F"/>
                </a:solidFill>
                <a:latin typeface="+mn-lt"/>
                <a:ea typeface="+mn-ea"/>
                <a:cs typeface="Poppins" pitchFamily="2" charset="77"/>
              </a:rPr>
              <a:t>reimmaginare</a:t>
            </a:r>
            <a:r>
              <a:rPr lang="it-IT" sz="2400" dirty="0">
                <a:solidFill>
                  <a:srgbClr val="7F7F7F"/>
                </a:solidFill>
                <a:latin typeface="+mn-lt"/>
                <a:ea typeface="+mn-ea"/>
                <a:cs typeface="Poppins" pitchFamily="2" charset="77"/>
              </a:rPr>
              <a:t> un'opera d'arte selezionata dalla collezione del CMA utilizzando solo un pezzo di materiale domestico o a disegnare con un prompt qualcosa ispirato alla collezione d'arte del CMA.</a:t>
            </a:r>
          </a:p>
        </p:txBody>
      </p:sp>
      <p:pic>
        <p:nvPicPr>
          <p:cNvPr id="7" name="Google Shape;648;p56">
            <a:extLst>
              <a:ext uri="{FF2B5EF4-FFF2-40B4-BE49-F238E27FC236}">
                <a16:creationId xmlns:a16="http://schemas.microsoft.com/office/drawing/2014/main" id="{1BF7FCF4-4D50-1A4D-A0DB-7060302E8F3D}"/>
              </a:ext>
            </a:extLst>
          </p:cNvPr>
          <p:cNvPicPr preferRelativeResize="0"/>
          <p:nvPr/>
        </p:nvPicPr>
        <p:blipFill rotWithShape="1">
          <a:blip r:embed="rId2" cstate="print">
            <a:alphaModFix/>
          </a:blip>
          <a:srcRect l="33380" r="33374"/>
          <a:stretch/>
        </p:blipFill>
        <p:spPr>
          <a:xfrm>
            <a:off x="9165457" y="2263676"/>
            <a:ext cx="2692280" cy="2692280"/>
          </a:xfrm>
          <a:prstGeom prst="ellipse">
            <a:avLst/>
          </a:prstGeom>
          <a:noFill/>
          <a:ln>
            <a:noFill/>
          </a:ln>
        </p:spPr>
      </p:pic>
      <p:sp>
        <p:nvSpPr>
          <p:cNvPr id="8" name="Google Shape;645;p56">
            <a:extLst>
              <a:ext uri="{FF2B5EF4-FFF2-40B4-BE49-F238E27FC236}">
                <a16:creationId xmlns:a16="http://schemas.microsoft.com/office/drawing/2014/main" id="{7F6FD722-4F9A-E244-84C5-8307CB9483FA}"/>
              </a:ext>
            </a:extLst>
          </p:cNvPr>
          <p:cNvSpPr txBox="1"/>
          <p:nvPr/>
        </p:nvSpPr>
        <p:spPr>
          <a:xfrm>
            <a:off x="9316875" y="5155665"/>
            <a:ext cx="2389443"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The Cleveland Museum of Art website</a:t>
            </a:r>
            <a:endParaRPr sz="900" dirty="0">
              <a:solidFill>
                <a:schemeClr val="dk1"/>
              </a:solidFill>
              <a:latin typeface="Avenir"/>
              <a:ea typeface="Avenir"/>
              <a:cs typeface="Avenir"/>
              <a:sym typeface="Avenir"/>
            </a:endParaRPr>
          </a:p>
        </p:txBody>
      </p:sp>
      <p:sp>
        <p:nvSpPr>
          <p:cNvPr id="10" name="Text Placeholder 2">
            <a:extLst>
              <a:ext uri="{FF2B5EF4-FFF2-40B4-BE49-F238E27FC236}">
                <a16:creationId xmlns:a16="http://schemas.microsoft.com/office/drawing/2014/main" id="{47FEFFE3-D84F-E9AD-5E57-30E1A24558F3}"/>
              </a:ext>
            </a:extLst>
          </p:cNvPr>
          <p:cNvSpPr>
            <a:spLocks noGrp="1"/>
          </p:cNvSpPr>
          <p:nvPr>
            <p:ph type="body" sz="quarter" idx="15"/>
          </p:nvPr>
        </p:nvSpPr>
        <p:spPr>
          <a:xfrm>
            <a:off x="478687" y="207228"/>
            <a:ext cx="4984564" cy="708318"/>
          </a:xfrm>
        </p:spPr>
        <p:txBody>
          <a:bodyPr/>
          <a:lstStyle/>
          <a:p>
            <a:pPr algn="l"/>
            <a:r>
              <a:rPr lang="it-IT" dirty="0">
                <a:latin typeface="+mn-lt"/>
              </a:rPr>
              <a:t>Lasciatevi ispirare…</a:t>
            </a:r>
          </a:p>
        </p:txBody>
      </p:sp>
    </p:spTree>
    <p:extLst>
      <p:ext uri="{BB962C8B-B14F-4D97-AF65-F5344CB8AC3E}">
        <p14:creationId xmlns:p14="http://schemas.microsoft.com/office/powerpoint/2010/main" val="111399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307190" y="360745"/>
            <a:ext cx="5339109" cy="631527"/>
          </a:xfrm>
        </p:spPr>
        <p:txBody>
          <a:bodyPr/>
          <a:lstStyle/>
          <a:p>
            <a:pPr lvl="0" algn="ctr">
              <a:spcBef>
                <a:spcPts val="0"/>
              </a:spcBef>
              <a:buClr>
                <a:srgbClr val="E43794"/>
              </a:buClr>
              <a:buSzPts val="4000"/>
            </a:pPr>
            <a:r>
              <a:rPr lang="it-IT" dirty="0">
                <a:latin typeface="+mn-lt"/>
              </a:rPr>
              <a:t>Entrare in azione</a:t>
            </a:r>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409830" y="970952"/>
            <a:ext cx="5339108" cy="750834"/>
          </a:xfrm>
        </p:spPr>
        <p:txBody>
          <a:bodyPr/>
          <a:lstStyle/>
          <a:p>
            <a:pPr lvl="0" algn="ctr">
              <a:buClr>
                <a:srgbClr val="E43794"/>
              </a:buClr>
              <a:buSzPts val="2000"/>
            </a:pPr>
            <a:r>
              <a:rPr lang="it-IT" sz="2000" dirty="0">
                <a:solidFill>
                  <a:srgbClr val="E43794"/>
                </a:solidFill>
                <a:latin typeface="+mn-lt"/>
              </a:rPr>
              <a:t>Il </a:t>
            </a:r>
            <a:r>
              <a:rPr lang="en-US" sz="2000" dirty="0">
                <a:solidFill>
                  <a:srgbClr val="E43794"/>
                </a:solidFill>
                <a:latin typeface="+mn-lt"/>
              </a:rPr>
              <a:t>Libraries and Museums Education Transformation Framework </a:t>
            </a:r>
            <a:endParaRPr lang="it-IT" sz="2000" dirty="0">
              <a:solidFill>
                <a:srgbClr val="E43794"/>
              </a:solidFill>
              <a:latin typeface="+mn-lt"/>
            </a:endParaRP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hlinkClick r:id="rId2">
                  <a:extLst>
                    <a:ext uri="{A12FA001-AC4F-418D-AE19-62706E023703}">
                      <ahyp:hlinkClr xmlns:ahyp="http://schemas.microsoft.com/office/drawing/2018/hyperlinkcolor" val="tx"/>
                    </a:ext>
                  </a:extLst>
                </a:hlinkClick>
              </a:rPr>
              <a:t>SCOPRI DI PIU’</a:t>
            </a:r>
            <a:endParaRPr lang="en-US" dirty="0"/>
          </a:p>
        </p:txBody>
      </p:sp>
      <p:sp>
        <p:nvSpPr>
          <p:cNvPr id="7" name="Google Shape;653;p57">
            <a:extLst>
              <a:ext uri="{FF2B5EF4-FFF2-40B4-BE49-F238E27FC236}">
                <a16:creationId xmlns:a16="http://schemas.microsoft.com/office/drawing/2014/main" id="{8485D654-7F21-475F-8CDB-CF9D983A0300}"/>
              </a:ext>
            </a:extLst>
          </p:cNvPr>
          <p:cNvSpPr txBox="1">
            <a:spLocks/>
          </p:cNvSpPr>
          <p:nvPr/>
        </p:nvSpPr>
        <p:spPr>
          <a:xfrm>
            <a:off x="6096000" y="1785094"/>
            <a:ext cx="5884810" cy="480379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it-IT" sz="2000" dirty="0">
                <a:solidFill>
                  <a:srgbClr val="7F7F7F"/>
                </a:solidFill>
              </a:rPr>
              <a:t>Il Libraries and Museums </a:t>
            </a:r>
            <a:r>
              <a:rPr lang="it-IT" sz="2000" dirty="0" err="1">
                <a:solidFill>
                  <a:srgbClr val="7F7F7F"/>
                </a:solidFill>
              </a:rPr>
              <a:t>Education</a:t>
            </a:r>
            <a:r>
              <a:rPr lang="it-IT" sz="2000" dirty="0">
                <a:solidFill>
                  <a:srgbClr val="7F7F7F"/>
                </a:solidFill>
              </a:rPr>
              <a:t> </a:t>
            </a:r>
            <a:r>
              <a:rPr lang="it-IT" sz="2000" dirty="0" err="1">
                <a:solidFill>
                  <a:srgbClr val="7F7F7F"/>
                </a:solidFill>
              </a:rPr>
              <a:t>Transformation</a:t>
            </a:r>
            <a:r>
              <a:rPr lang="it-IT" sz="2000" dirty="0">
                <a:solidFill>
                  <a:srgbClr val="7F7F7F"/>
                </a:solidFill>
              </a:rPr>
              <a:t> Framework è stato sviluppato da Microsoft per supportare le biblioteche e i musei ad esprimere il loro pieno potenziale ispirando il cambiamento attraverso una strategia tecnologica per affrontare le aree e gli elementi critici della trasformazione digitale. </a:t>
            </a:r>
          </a:p>
          <a:p>
            <a:pPr marL="0" indent="0" algn="just">
              <a:spcBef>
                <a:spcPts val="0"/>
              </a:spcBef>
              <a:buClr>
                <a:schemeClr val="dk1"/>
              </a:buClr>
              <a:buSzPts val="1100"/>
              <a:buNone/>
            </a:pPr>
            <a:r>
              <a:rPr lang="it-IT" sz="2000" dirty="0">
                <a:solidFill>
                  <a:srgbClr val="7F7F7F"/>
                </a:solidFill>
              </a:rPr>
              <a:t>Il framework si sviluppa attorno a quattro aree principali: Esperienza di visita migliorata, Scoperta avanzata, Operatività dinamica ed Ambienti intelligenti. La piattaforma online consente alle istituzioni di compilare una valutazione e di indicare il proprio obiettivo che vorrebbero raggiungere. Alla fine, viene generato un rapporto che mostra la differenza tra lo stato attuale e quello obiettivo e i prodotti o le soluzioni raccomandate per contribuire a realizzare le capacità desiderate. (</a:t>
            </a:r>
            <a:r>
              <a:rPr lang="it-IT" sz="2000" dirty="0">
                <a:solidFill>
                  <a:srgbClr val="7F7F7F"/>
                </a:solidFill>
                <a:hlinkClick r:id="rId2"/>
              </a:rPr>
              <a:t>Scopri di più</a:t>
            </a:r>
            <a:r>
              <a:rPr lang="it-IT" sz="2000" dirty="0">
                <a:solidFill>
                  <a:srgbClr val="7F7F7F"/>
                </a:solidFill>
              </a:rPr>
              <a:t>)</a:t>
            </a:r>
          </a:p>
          <a:p>
            <a:pPr marL="0" indent="0">
              <a:lnSpc>
                <a:spcPct val="100000"/>
              </a:lnSpc>
              <a:spcBef>
                <a:spcPts val="0"/>
              </a:spcBef>
              <a:buClr>
                <a:srgbClr val="7F7F7F"/>
              </a:buClr>
              <a:buSzPts val="1200"/>
              <a:buFont typeface="Arial" panose="020B0604020202020204" pitchFamily="34" charset="0"/>
              <a:buNone/>
            </a:pPr>
            <a:endParaRPr lang="en-US" sz="1800" dirty="0"/>
          </a:p>
        </p:txBody>
      </p:sp>
      <p:pic>
        <p:nvPicPr>
          <p:cNvPr id="10" name="Google Shape;657;p57">
            <a:extLst>
              <a:ext uri="{FF2B5EF4-FFF2-40B4-BE49-F238E27FC236}">
                <a16:creationId xmlns:a16="http://schemas.microsoft.com/office/drawing/2014/main" id="{C4C89675-909C-4AF7-9A03-8186F4A860D2}"/>
              </a:ext>
            </a:extLst>
          </p:cNvPr>
          <p:cNvPicPr preferRelativeResize="0"/>
          <p:nvPr/>
        </p:nvPicPr>
        <p:blipFill>
          <a:blip r:embed="rId3" cstate="print">
            <a:alphaModFix/>
          </a:blip>
          <a:stretch>
            <a:fillRect/>
          </a:stretch>
        </p:blipFill>
        <p:spPr>
          <a:xfrm>
            <a:off x="1552259" y="1774290"/>
            <a:ext cx="3861953" cy="3309420"/>
          </a:xfrm>
          <a:prstGeom prst="rect">
            <a:avLst/>
          </a:prstGeom>
          <a:noFill/>
          <a:ln>
            <a:noFill/>
          </a:ln>
        </p:spPr>
      </p:pic>
    </p:spTree>
    <p:extLst>
      <p:ext uri="{BB962C8B-B14F-4D97-AF65-F5344CB8AC3E}">
        <p14:creationId xmlns:p14="http://schemas.microsoft.com/office/powerpoint/2010/main" val="160192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46</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185194" y="2797474"/>
            <a:ext cx="2819401" cy="631527"/>
          </a:xfrm>
        </p:spPr>
        <p:txBody>
          <a:bodyPr/>
          <a:lstStyle/>
          <a:p>
            <a:pPr algn="l"/>
            <a:r>
              <a:rPr lang="en-US" dirty="0">
                <a:latin typeface="+mn-lt"/>
              </a:rPr>
              <a:t>Fonti:</a:t>
            </a:r>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3428690"/>
            <a:ext cx="12117560" cy="313210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rPr>
              <a:t>World Tourism Organization</a:t>
            </a:r>
            <a:r>
              <a:rPr lang="en-GB" sz="1400" u="sng" dirty="0">
                <a:solidFill>
                  <a:srgbClr val="7F7F7F"/>
                </a:solidFill>
              </a:rPr>
              <a:t>: </a:t>
            </a:r>
            <a:r>
              <a:rPr lang="en-GB" sz="1400" u="sng" dirty="0">
                <a:solidFill>
                  <a:srgbClr val="7F7F7F"/>
                </a:solidFill>
                <a:hlinkClick r:id="rId3">
                  <a:extLst>
                    <a:ext uri="{A12FA001-AC4F-418D-AE19-62706E023703}">
                      <ahyp:hlinkClr xmlns:ahyp="http://schemas.microsoft.com/office/drawing/2018/hyperlinkcolor" val="tx"/>
                    </a:ext>
                  </a:extLst>
                </a:hlinkClick>
              </a:rPr>
              <a:t>https://www.unwto.org/</a:t>
            </a:r>
            <a:r>
              <a:rPr lang="en-GB" sz="1400" u="sng"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rPr>
              <a:t>Wonderful Copenhagen, </a:t>
            </a:r>
            <a:r>
              <a:rPr lang="en-GB" sz="1400" dirty="0" err="1">
                <a:solidFill>
                  <a:srgbClr val="7F7F7F"/>
                </a:solidFill>
              </a:rPr>
              <a:t>Localhood</a:t>
            </a:r>
            <a:r>
              <a:rPr lang="en-GB" sz="1400" dirty="0">
                <a:solidFill>
                  <a:srgbClr val="7F7F7F"/>
                </a:solidFill>
              </a:rPr>
              <a:t> for everyone marketing strategy 2020, accessible at: </a:t>
            </a:r>
            <a:r>
              <a:rPr lang="en-GB" sz="1400" u="sng" dirty="0">
                <a:solidFill>
                  <a:srgbClr val="7F7F7F"/>
                </a:solidFill>
                <a:hlinkClick r:id="rId4">
                  <a:extLst>
                    <a:ext uri="{A12FA001-AC4F-418D-AE19-62706E023703}">
                      <ahyp:hlinkClr xmlns:ahyp="http://schemas.microsoft.com/office/drawing/2018/hyperlinkcolor" val="tx"/>
                    </a:ext>
                  </a:extLst>
                </a:hlinkClick>
              </a:rPr>
              <a:t>https://cutt.ly/knTzwmK</a:t>
            </a:r>
            <a:r>
              <a:rPr lang="en-GB" sz="1400" u="sng"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rPr>
              <a:t>Artshub</a:t>
            </a:r>
            <a:r>
              <a:rPr lang="en-GB" sz="1400" dirty="0">
                <a:solidFill>
                  <a:srgbClr val="7F7F7F"/>
                </a:solidFill>
              </a:rPr>
              <a:t> 2018, Feeling the impact of cultural tourism beyond the majors, accessible at: </a:t>
            </a:r>
            <a:r>
              <a:rPr lang="en-GB" sz="1400" u="sng" dirty="0">
                <a:solidFill>
                  <a:srgbClr val="7F7F7F"/>
                </a:solidFill>
                <a:hlinkClick r:id="rId5">
                  <a:extLst>
                    <a:ext uri="{A12FA001-AC4F-418D-AE19-62706E023703}">
                      <ahyp:hlinkClr xmlns:ahyp="http://schemas.microsoft.com/office/drawing/2018/hyperlinkcolor" val="tx"/>
                    </a:ext>
                  </a:extLst>
                </a:hlinkClick>
              </a:rPr>
              <a:t>https://cutt.ly/3nTl7zr</a:t>
            </a:r>
            <a:r>
              <a:rPr lang="en-GB" sz="1400" u="sng"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rPr>
              <a:t>Peak + Skift 2014, The Rise of Experiential Travel, accessible at: </a:t>
            </a:r>
            <a:r>
              <a:rPr lang="en-GB" sz="1400" u="sng" dirty="0">
                <a:solidFill>
                  <a:srgbClr val="7F7F7F"/>
                </a:solidFill>
                <a:hlinkClick r:id="rId6">
                  <a:extLst>
                    <a:ext uri="{A12FA001-AC4F-418D-AE19-62706E023703}">
                      <ahyp:hlinkClr xmlns:ahyp="http://schemas.microsoft.com/office/drawing/2018/hyperlinkcolor" val="tx"/>
                    </a:ext>
                  </a:extLst>
                </a:hlinkClick>
              </a:rPr>
              <a:t>https://cutt.ly/WnTczBa</a:t>
            </a:r>
            <a:r>
              <a:rPr lang="en-GB" sz="1400" u="sng"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rPr>
              <a:t>Tripadvisor</a:t>
            </a:r>
            <a:r>
              <a:rPr lang="en-GB" sz="1400" dirty="0">
                <a:solidFill>
                  <a:srgbClr val="7F7F7F"/>
                </a:solidFill>
              </a:rPr>
              <a:t>, 2019 Experiential Travel Trends: New Skills, Health &amp; Wellness, Family Activities Come Into Focus, accessible at: </a:t>
            </a:r>
            <a:r>
              <a:rPr lang="en-GB" sz="1400" u="sng" dirty="0">
                <a:solidFill>
                  <a:srgbClr val="7F7F7F"/>
                </a:solidFill>
                <a:hlinkClick r:id="rId7">
                  <a:extLst>
                    <a:ext uri="{A12FA001-AC4F-418D-AE19-62706E023703}">
                      <ahyp:hlinkClr xmlns:ahyp="http://schemas.microsoft.com/office/drawing/2018/hyperlinkcolor" val="tx"/>
                    </a:ext>
                  </a:extLst>
                </a:hlinkClick>
              </a:rPr>
              <a:t>https://cutt.ly/4nTc8MU</a:t>
            </a:r>
            <a:r>
              <a:rPr lang="en-GB" sz="1400" u="sng"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Chen (2021), How Digital Asset Management Supports Museums’ Missions, accessible at: </a:t>
            </a:r>
            <a:r>
              <a:rPr lang="en-US" sz="1400" u="sng" dirty="0">
                <a:solidFill>
                  <a:srgbClr val="7F7F7F"/>
                </a:solidFill>
                <a:hlinkClick r:id="rId8">
                  <a:extLst>
                    <a:ext uri="{A12FA001-AC4F-418D-AE19-62706E023703}">
                      <ahyp:hlinkClr xmlns:ahyp="http://schemas.microsoft.com/office/drawing/2018/hyperlinkcolor" val="tx"/>
                    </a:ext>
                  </a:extLst>
                </a:hlinkClick>
              </a:rPr>
              <a:t>https://cutt.ly/EnTxXXB</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King et al. (2021), Digital Responses of UK Museum Exhibitions to the COVID-19 Crisis, March – June 2020, accessible at: </a:t>
            </a:r>
            <a:r>
              <a:rPr lang="en-US" sz="1400" u="sng" dirty="0">
                <a:solidFill>
                  <a:srgbClr val="7F7F7F"/>
                </a:solidFill>
                <a:hlinkClick r:id="rId9">
                  <a:extLst>
                    <a:ext uri="{A12FA001-AC4F-418D-AE19-62706E023703}">
                      <ahyp:hlinkClr xmlns:ahyp="http://schemas.microsoft.com/office/drawing/2018/hyperlinkcolor" val="tx"/>
                    </a:ext>
                  </a:extLst>
                </a:hlinkClick>
              </a:rPr>
              <a:t>https://cutt.ly/xnTxBb9</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Indigo (2021), Culture Restart Toolkit, accessible at: </a:t>
            </a:r>
            <a:r>
              <a:rPr lang="en-US" sz="1400" u="sng" dirty="0">
                <a:solidFill>
                  <a:srgbClr val="7F7F7F"/>
                </a:solidFill>
                <a:hlinkClick r:id="rId10">
                  <a:extLst>
                    <a:ext uri="{A12FA001-AC4F-418D-AE19-62706E023703}">
                      <ahyp:hlinkClr xmlns:ahyp="http://schemas.microsoft.com/office/drawing/2018/hyperlinkcolor" val="tx"/>
                    </a:ext>
                  </a:extLst>
                </a:hlinkClick>
              </a:rPr>
              <a:t>https://cutt.ly/rnTxNCC</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KEA (2021), Market Analysis of the Cultural and Creative Sectors in Europe, accessible at: </a:t>
            </a:r>
            <a:r>
              <a:rPr lang="en-US" sz="1400" u="sng" dirty="0">
                <a:solidFill>
                  <a:srgbClr val="7F7F7F"/>
                </a:solidFill>
                <a:hlinkClick r:id="rId11">
                  <a:extLst>
                    <a:ext uri="{A12FA001-AC4F-418D-AE19-62706E023703}">
                      <ahyp:hlinkClr xmlns:ahyp="http://schemas.microsoft.com/office/drawing/2018/hyperlinkcolor" val="tx"/>
                    </a:ext>
                  </a:extLst>
                </a:hlinkClick>
              </a:rPr>
              <a:t>https://cutt.ly/fnTx1kC</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Euromonitor (2021), New Strategies to Engage Millennials and Generation Z in Times of Uncertainty, accessible at: </a:t>
            </a:r>
            <a:r>
              <a:rPr lang="en-US" sz="1400" u="sng" dirty="0">
                <a:solidFill>
                  <a:srgbClr val="7F7F7F"/>
                </a:solidFill>
                <a:hlinkClick r:id="rId12">
                  <a:extLst>
                    <a:ext uri="{A12FA001-AC4F-418D-AE19-62706E023703}">
                      <ahyp:hlinkClr xmlns:ahyp="http://schemas.microsoft.com/office/drawing/2018/hyperlinkcolor" val="tx"/>
                    </a:ext>
                  </a:extLst>
                </a:hlinkClick>
              </a:rPr>
              <a:t>https://cutt.ly/1nTx20p</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CCD x </a:t>
            </a:r>
            <a:r>
              <a:rPr lang="en-US" sz="1400" dirty="0" err="1">
                <a:solidFill>
                  <a:srgbClr val="7F7F7F"/>
                </a:solidFill>
              </a:rPr>
              <a:t>Smartify</a:t>
            </a:r>
            <a:r>
              <a:rPr lang="en-US" sz="1400" dirty="0">
                <a:solidFill>
                  <a:srgbClr val="7F7F7F"/>
                </a:solidFill>
              </a:rPr>
              <a:t> (2021), The multi–platform museum: A planning toolkit, accessible at: </a:t>
            </a:r>
            <a:r>
              <a:rPr lang="en-US" sz="1400" u="sng" dirty="0">
                <a:solidFill>
                  <a:srgbClr val="7F7F7F"/>
                </a:solidFill>
                <a:hlinkClick r:id="rId13">
                  <a:extLst>
                    <a:ext uri="{A12FA001-AC4F-418D-AE19-62706E023703}">
                      <ahyp:hlinkClr xmlns:ahyp="http://schemas.microsoft.com/office/drawing/2018/hyperlinkcolor" val="tx"/>
                    </a:ext>
                  </a:extLst>
                </a:hlinkClick>
              </a:rPr>
              <a:t>https://cutt.ly/unTx3r7</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Observatory for Digital Innovation in Heritage &amp; Culture (2021), Extended Experience: la </a:t>
            </a:r>
            <a:r>
              <a:rPr lang="en-US" sz="1400" dirty="0" err="1">
                <a:solidFill>
                  <a:srgbClr val="7F7F7F"/>
                </a:solidFill>
              </a:rPr>
              <a:t>sfida</a:t>
            </a:r>
            <a:r>
              <a:rPr lang="en-US" sz="1400" dirty="0">
                <a:solidFill>
                  <a:srgbClr val="7F7F7F"/>
                </a:solidFill>
              </a:rPr>
              <a:t> per </a:t>
            </a:r>
            <a:r>
              <a:rPr lang="en-US" sz="1400" dirty="0" err="1">
                <a:solidFill>
                  <a:srgbClr val="7F7F7F"/>
                </a:solidFill>
              </a:rPr>
              <a:t>l’ecosistema</a:t>
            </a:r>
            <a:r>
              <a:rPr lang="en-US" sz="1400" dirty="0">
                <a:solidFill>
                  <a:srgbClr val="7F7F7F"/>
                </a:solidFill>
              </a:rPr>
              <a:t> </a:t>
            </a:r>
            <a:r>
              <a:rPr lang="en-US" sz="1400" dirty="0" err="1">
                <a:solidFill>
                  <a:srgbClr val="7F7F7F"/>
                </a:solidFill>
              </a:rPr>
              <a:t>culturale</a:t>
            </a:r>
            <a:r>
              <a:rPr lang="en-US" sz="1400" dirty="0">
                <a:solidFill>
                  <a:srgbClr val="7F7F7F"/>
                </a:solidFill>
              </a:rPr>
              <a:t>, accessible at: </a:t>
            </a:r>
            <a:r>
              <a:rPr lang="en-US" sz="1400" u="sng" dirty="0">
                <a:solidFill>
                  <a:srgbClr val="7F7F7F"/>
                </a:solidFill>
                <a:hlinkClick r:id="rId14">
                  <a:extLst>
                    <a:ext uri="{A12FA001-AC4F-418D-AE19-62706E023703}">
                      <ahyp:hlinkClr xmlns:ahyp="http://schemas.microsoft.com/office/drawing/2018/hyperlinkcolor" val="tx"/>
                    </a:ext>
                  </a:extLst>
                </a:hlinkClick>
              </a:rPr>
              <a:t>https://cutt.ly/vnTx4OY</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err="1">
                <a:solidFill>
                  <a:srgbClr val="7F7F7F"/>
                </a:solidFill>
              </a:rPr>
              <a:t>Cuseum</a:t>
            </a:r>
            <a:r>
              <a:rPr lang="en-US" sz="1400" dirty="0">
                <a:solidFill>
                  <a:srgbClr val="7F7F7F"/>
                </a:solidFill>
              </a:rPr>
              <a:t> (2021), The Impact of Virtual Programs on Revenue Generation for Cultural Organizations, accessible at: </a:t>
            </a:r>
            <a:r>
              <a:rPr lang="en-US" sz="1400" u="sng" dirty="0">
                <a:solidFill>
                  <a:srgbClr val="7F7F7F"/>
                </a:solidFill>
                <a:hlinkClick r:id="rId15">
                  <a:extLst>
                    <a:ext uri="{A12FA001-AC4F-418D-AE19-62706E023703}">
                      <ahyp:hlinkClr xmlns:ahyp="http://schemas.microsoft.com/office/drawing/2018/hyperlinkcolor" val="tx"/>
                    </a:ext>
                  </a:extLst>
                </a:hlinkClick>
              </a:rPr>
              <a:t>https://cutt.ly/XnTx7Mq</a:t>
            </a:r>
            <a:r>
              <a:rPr lang="en-US" sz="1400" dirty="0">
                <a:solidFill>
                  <a:srgbClr val="7F7F7F"/>
                </a:solidFill>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rPr>
              <a:t>Microsoft, Libraries and Museums Education Transformation Framework: </a:t>
            </a:r>
            <a:r>
              <a:rPr lang="en-US" sz="1400" u="sng" dirty="0">
                <a:solidFill>
                  <a:srgbClr val="7F7F7F"/>
                </a:solidFill>
                <a:hlinkClick r:id="rId16">
                  <a:extLst>
                    <a:ext uri="{A12FA001-AC4F-418D-AE19-62706E023703}">
                      <ahyp:hlinkClr xmlns:ahyp="http://schemas.microsoft.com/office/drawing/2018/hyperlinkcolor" val="tx"/>
                    </a:ext>
                  </a:extLst>
                </a:hlinkClick>
              </a:rPr>
              <a:t>https://cutt.ly/cnTx6EI</a:t>
            </a:r>
            <a:r>
              <a:rPr lang="en-US" sz="1400" dirty="0">
                <a:solidFill>
                  <a:srgbClr val="7F7F7F"/>
                </a:solidFill>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pPr lvl="0">
              <a:spcBef>
                <a:spcPts val="0"/>
              </a:spcBef>
              <a:buClr>
                <a:schemeClr val="lt1"/>
              </a:buClr>
              <a:buSzPts val="4000"/>
            </a:pPr>
            <a:r>
              <a:rPr lang="it-IT" sz="4000" dirty="0">
                <a:latin typeface="+mn-lt"/>
              </a:rPr>
              <a:t>Prefazione</a:t>
            </a:r>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it-IT" sz="2800" dirty="0">
                <a:latin typeface="+mn-lt"/>
              </a:rPr>
              <a:t>Il Progetto INSITES e lo scopo di questa guida</a:t>
            </a:r>
          </a:p>
          <a:p>
            <a:endParaRPr lang="en-US" sz="2800" dirty="0"/>
          </a:p>
          <a:p>
            <a:endParaRPr lang="en-US"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house on a hill&#10;&#10;Description automatically generated with low confidence">
            <a:extLst>
              <a:ext uri="{FF2B5EF4-FFF2-40B4-BE49-F238E27FC236}">
                <a16:creationId xmlns:a16="http://schemas.microsoft.com/office/drawing/2014/main" id="{8EC953D4-BFB0-4E47-9BAB-6CB4508FA30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9939" b="29939"/>
          <a:stretch/>
        </p:blipFill>
        <p:spPr>
          <a:xfrm>
            <a:off x="-1" y="-266699"/>
            <a:ext cx="12192000" cy="3428999"/>
          </a:xfrm>
        </p:spPr>
      </p:pic>
      <p:sp>
        <p:nvSpPr>
          <p:cNvPr id="6" name="Rectangle 5">
            <a:extLst>
              <a:ext uri="{FF2B5EF4-FFF2-40B4-BE49-F238E27FC236}">
                <a16:creationId xmlns:a16="http://schemas.microsoft.com/office/drawing/2014/main" id="{78382EA4-8CA0-44E0-B5A4-90E94CF50727}"/>
              </a:ext>
            </a:extLst>
          </p:cNvPr>
          <p:cNvSpPr/>
          <p:nvPr/>
        </p:nvSpPr>
        <p:spPr>
          <a:xfrm>
            <a:off x="153648" y="3275045"/>
            <a:ext cx="11884701" cy="3416320"/>
          </a:xfrm>
          <a:prstGeom prst="rect">
            <a:avLst/>
          </a:prstGeom>
        </p:spPr>
        <p:txBody>
          <a:bodyPr wrap="square">
            <a:spAutoFit/>
          </a:bodyPr>
          <a:lstStyle/>
          <a:p>
            <a:pPr lvl="0" algn="just">
              <a:buClr>
                <a:schemeClr val="dk1"/>
              </a:buClr>
              <a:buSzPts val="1100"/>
            </a:pPr>
            <a:r>
              <a:rPr lang="it-IT" sz="2400" dirty="0">
                <a:solidFill>
                  <a:srgbClr val="E43794"/>
                </a:solidFill>
              </a:rPr>
              <a:t>“INSITES to digital </a:t>
            </a:r>
            <a:r>
              <a:rPr lang="it-IT" sz="2400" dirty="0" err="1">
                <a:solidFill>
                  <a:srgbClr val="E43794"/>
                </a:solidFill>
              </a:rPr>
              <a:t>heritage</a:t>
            </a:r>
            <a:r>
              <a:rPr lang="it-IT" sz="2400" dirty="0">
                <a:solidFill>
                  <a:srgbClr val="E43794"/>
                </a:solidFill>
              </a:rPr>
              <a:t>” </a:t>
            </a:r>
            <a:r>
              <a:rPr lang="it-IT" sz="2400" dirty="0">
                <a:solidFill>
                  <a:srgbClr val="7F7F7F"/>
                </a:solidFill>
              </a:rPr>
              <a:t>è un progetto finanziato dal programma europeo Erasmus+ con un partenariato internazionale compost da sette Paesi: Banbridge </a:t>
            </a:r>
            <a:r>
              <a:rPr lang="it-IT" sz="2400" dirty="0" err="1">
                <a:solidFill>
                  <a:srgbClr val="7F7F7F"/>
                </a:solidFill>
              </a:rPr>
              <a:t>District</a:t>
            </a:r>
            <a:r>
              <a:rPr lang="it-IT" sz="2400" dirty="0">
                <a:solidFill>
                  <a:srgbClr val="7F7F7F"/>
                </a:solidFill>
              </a:rPr>
              <a:t> Enterprises (Regno Unito), </a:t>
            </a:r>
            <a:r>
              <a:rPr lang="it-IT" sz="2400" dirty="0" err="1">
                <a:solidFill>
                  <a:srgbClr val="7F7F7F"/>
                </a:solidFill>
              </a:rPr>
              <a:t>Momentum</a:t>
            </a:r>
            <a:r>
              <a:rPr lang="it-IT" sz="2400" dirty="0">
                <a:solidFill>
                  <a:srgbClr val="7F7F7F"/>
                </a:solidFill>
              </a:rPr>
              <a:t> (Irlanda), </a:t>
            </a:r>
            <a:r>
              <a:rPr lang="it-IT" sz="2400" dirty="0" err="1">
                <a:solidFill>
                  <a:srgbClr val="7F7F7F"/>
                </a:solidFill>
              </a:rPr>
              <a:t>European</a:t>
            </a:r>
            <a:r>
              <a:rPr lang="it-IT" sz="2400" dirty="0">
                <a:solidFill>
                  <a:srgbClr val="7F7F7F"/>
                </a:solidFill>
              </a:rPr>
              <a:t> E-learning Institute (Danimarca), </a:t>
            </a:r>
            <a:r>
              <a:rPr lang="it-IT" sz="2400" dirty="0" err="1">
                <a:solidFill>
                  <a:srgbClr val="7F7F7F"/>
                </a:solidFill>
              </a:rPr>
              <a:t>Trabzon</a:t>
            </a:r>
            <a:r>
              <a:rPr lang="it-IT" sz="2400" dirty="0">
                <a:solidFill>
                  <a:srgbClr val="7F7F7F"/>
                </a:solidFill>
              </a:rPr>
              <a:t> </a:t>
            </a:r>
            <a:r>
              <a:rPr lang="it-IT" sz="2400" dirty="0" err="1">
                <a:solidFill>
                  <a:srgbClr val="7F7F7F"/>
                </a:solidFill>
              </a:rPr>
              <a:t>Ortahisar</a:t>
            </a:r>
            <a:r>
              <a:rPr lang="it-IT" sz="2400" dirty="0">
                <a:solidFill>
                  <a:srgbClr val="7F7F7F"/>
                </a:solidFill>
              </a:rPr>
              <a:t> </a:t>
            </a:r>
            <a:r>
              <a:rPr lang="it-IT" sz="2400" dirty="0" err="1">
                <a:solidFill>
                  <a:srgbClr val="7F7F7F"/>
                </a:solidFill>
              </a:rPr>
              <a:t>Belediyesi</a:t>
            </a:r>
            <a:r>
              <a:rPr lang="it-IT" sz="2400" dirty="0">
                <a:solidFill>
                  <a:srgbClr val="7F7F7F"/>
                </a:solidFill>
              </a:rPr>
              <a:t> (Turchia), </a:t>
            </a:r>
            <a:r>
              <a:rPr lang="it-IT" sz="2400" dirty="0" err="1">
                <a:solidFill>
                  <a:srgbClr val="7F7F7F"/>
                </a:solidFill>
              </a:rPr>
              <a:t>Akmi</a:t>
            </a:r>
            <a:r>
              <a:rPr lang="it-IT" sz="2400" dirty="0">
                <a:solidFill>
                  <a:srgbClr val="7F7F7F"/>
                </a:solidFill>
              </a:rPr>
              <a:t> (Grecia), </a:t>
            </a:r>
            <a:r>
              <a:rPr lang="it-IT" sz="2400" dirty="0" err="1">
                <a:solidFill>
                  <a:srgbClr val="7F7F7F"/>
                </a:solidFill>
              </a:rPr>
              <a:t>Arctur</a:t>
            </a:r>
            <a:r>
              <a:rPr lang="it-IT" sz="2400" dirty="0">
                <a:solidFill>
                  <a:srgbClr val="7F7F7F"/>
                </a:solidFill>
              </a:rPr>
              <a:t> (Slovenia) e </a:t>
            </a:r>
            <a:r>
              <a:rPr lang="it-IT" sz="2400" dirty="0" err="1">
                <a:solidFill>
                  <a:srgbClr val="7F7F7F"/>
                </a:solidFill>
              </a:rPr>
              <a:t>Destination</a:t>
            </a:r>
            <a:r>
              <a:rPr lang="it-IT" sz="2400" dirty="0">
                <a:solidFill>
                  <a:srgbClr val="7F7F7F"/>
                </a:solidFill>
              </a:rPr>
              <a:t> Makers (Italia). </a:t>
            </a:r>
          </a:p>
          <a:p>
            <a:pPr lvl="0" algn="just">
              <a:buClr>
                <a:schemeClr val="dk1"/>
              </a:buClr>
              <a:buSzPts val="1100"/>
            </a:pPr>
            <a:endParaRPr lang="it-IT" sz="2400" dirty="0">
              <a:solidFill>
                <a:srgbClr val="7F7F7F"/>
              </a:solidFill>
            </a:endParaRPr>
          </a:p>
          <a:p>
            <a:pPr lvl="0" algn="just">
              <a:buClr>
                <a:schemeClr val="dk1"/>
              </a:buClr>
              <a:buSzPts val="1100"/>
            </a:pPr>
            <a:r>
              <a:rPr lang="it-IT" sz="2400" dirty="0">
                <a:solidFill>
                  <a:srgbClr val="7F7F7F"/>
                </a:solidFill>
              </a:rPr>
              <a:t>L’obiettivo di questo Progetto è quello di </a:t>
            </a:r>
            <a:r>
              <a:rPr lang="it-IT" sz="2400" dirty="0">
                <a:solidFill>
                  <a:srgbClr val="E43794"/>
                </a:solidFill>
              </a:rPr>
              <a:t>supportare l’innovazione nel settore del turismo culturale </a:t>
            </a:r>
            <a:r>
              <a:rPr lang="it-IT" sz="2400" dirty="0">
                <a:solidFill>
                  <a:srgbClr val="7F7F7F"/>
                </a:solidFill>
              </a:rPr>
              <a:t>aumentando le competenze </a:t>
            </a:r>
            <a:r>
              <a:rPr lang="it-IT" sz="2400" dirty="0">
                <a:solidFill>
                  <a:srgbClr val="E43794"/>
                </a:solidFill>
              </a:rPr>
              <a:t>digitali</a:t>
            </a:r>
            <a:r>
              <a:rPr lang="it-IT" sz="2400" dirty="0">
                <a:solidFill>
                  <a:srgbClr val="7F7F7F"/>
                </a:solidFill>
              </a:rPr>
              <a:t> ed </a:t>
            </a:r>
            <a:r>
              <a:rPr lang="it-IT" sz="2400" dirty="0">
                <a:solidFill>
                  <a:srgbClr val="E43794"/>
                </a:solidFill>
              </a:rPr>
              <a:t>esperienziali </a:t>
            </a:r>
            <a:r>
              <a:rPr lang="it-IT" sz="2400" dirty="0">
                <a:solidFill>
                  <a:srgbClr val="7F7F7F"/>
                </a:solidFill>
              </a:rPr>
              <a:t>dei professionisti della cultura e del turismo, portando alla creazione di nuove esperienze di turismo digitale e di nuovi pubblici per il patrimonio culturale. </a:t>
            </a:r>
          </a:p>
        </p:txBody>
      </p:sp>
    </p:spTree>
    <p:extLst>
      <p:ext uri="{BB962C8B-B14F-4D97-AF65-F5344CB8AC3E}">
        <p14:creationId xmlns:p14="http://schemas.microsoft.com/office/powerpoint/2010/main" val="176200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382EA4-8CA0-44E0-B5A4-90E94CF50727}"/>
              </a:ext>
            </a:extLst>
          </p:cNvPr>
          <p:cNvSpPr/>
          <p:nvPr/>
        </p:nvSpPr>
        <p:spPr>
          <a:xfrm>
            <a:off x="136712" y="3879387"/>
            <a:ext cx="11918575" cy="1938992"/>
          </a:xfrm>
          <a:prstGeom prst="rect">
            <a:avLst/>
          </a:prstGeom>
        </p:spPr>
        <p:txBody>
          <a:bodyPr wrap="square">
            <a:spAutoFit/>
          </a:bodyPr>
          <a:lstStyle/>
          <a:p>
            <a:pPr lvl="0" algn="just">
              <a:buClr>
                <a:schemeClr val="dk1"/>
              </a:buClr>
              <a:buSzPts val="1100"/>
            </a:pPr>
            <a:r>
              <a:rPr lang="it-IT" sz="2400" dirty="0">
                <a:solidFill>
                  <a:srgbClr val="7F7F7F"/>
                </a:solidFill>
              </a:rPr>
              <a:t>Questa guida è il primo passo in questo viaggio di </a:t>
            </a:r>
            <a:r>
              <a:rPr lang="it-IT" sz="2400" dirty="0" err="1">
                <a:solidFill>
                  <a:srgbClr val="7F7F7F"/>
                </a:solidFill>
              </a:rPr>
              <a:t>reimmaginazione</a:t>
            </a:r>
            <a:r>
              <a:rPr lang="it-IT" sz="2400" dirty="0">
                <a:solidFill>
                  <a:srgbClr val="7F7F7F"/>
                </a:solidFill>
              </a:rPr>
              <a:t> del modo in cui creiamo, proteggiamo e fruiamo il patrimonio culturale. Offre risorse educative gratuite con idee, opportunità, strumenti e casi di studio che vi ispireranno per sfruttare il grande potenziale della tecnologia digitale per ringiovanire, preservare e far crescere il turismo dei beni culturali in Europa.</a:t>
            </a:r>
          </a:p>
        </p:txBody>
      </p:sp>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9092" b="29092"/>
          <a:stretch>
            <a:fillRect/>
          </a:stretch>
        </p:blipFill>
        <p:spPr/>
      </p:pic>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0" y="134969"/>
            <a:ext cx="12192000" cy="1663610"/>
          </a:xfrm>
        </p:spPr>
        <p:txBody>
          <a:bodyPr/>
          <a:lstStyle/>
          <a:p>
            <a:pPr lvl="0">
              <a:buClr>
                <a:schemeClr val="dk1"/>
              </a:buClr>
              <a:buSzPts val="1100"/>
            </a:pPr>
            <a:r>
              <a:rPr lang="it-IT" sz="4000" dirty="0">
                <a:latin typeface="+mn-lt"/>
              </a:rPr>
              <a:t>Ci sono altre 3 risorse chiave offerte da INSITES: </a:t>
            </a:r>
          </a:p>
        </p:txBody>
      </p:sp>
      <p:sp>
        <p:nvSpPr>
          <p:cNvPr id="5" name="Rectangle 4">
            <a:extLst>
              <a:ext uri="{FF2B5EF4-FFF2-40B4-BE49-F238E27FC236}">
                <a16:creationId xmlns:a16="http://schemas.microsoft.com/office/drawing/2014/main" id="{0F482C16-8420-4A1E-ABB2-9456636BFC83}"/>
              </a:ext>
            </a:extLst>
          </p:cNvPr>
          <p:cNvSpPr/>
          <p:nvPr/>
        </p:nvSpPr>
        <p:spPr>
          <a:xfrm>
            <a:off x="38849" y="966774"/>
            <a:ext cx="3886199" cy="3046988"/>
          </a:xfrm>
          <a:prstGeom prst="rect">
            <a:avLst/>
          </a:prstGeom>
        </p:spPr>
        <p:txBody>
          <a:bodyPr wrap="square">
            <a:spAutoFit/>
          </a:bodyPr>
          <a:lstStyle/>
          <a:p>
            <a:pPr marL="457200" lvl="0" indent="-304800">
              <a:spcBef>
                <a:spcPts val="1000"/>
              </a:spcBef>
              <a:buClr>
                <a:srgbClr val="7F7F7F"/>
              </a:buClr>
              <a:buSzPts val="1200"/>
              <a:buFont typeface="Avenir"/>
              <a:buChar char="●"/>
            </a:pPr>
            <a:r>
              <a:rPr lang="it-IT" sz="2400" dirty="0">
                <a:solidFill>
                  <a:srgbClr val="7F7F7F"/>
                </a:solidFill>
              </a:rPr>
              <a:t>Una </a:t>
            </a:r>
            <a:r>
              <a:rPr lang="it-IT" sz="2400" dirty="0">
                <a:solidFill>
                  <a:srgbClr val="E43794"/>
                </a:solidFill>
              </a:rPr>
              <a:t>Guida di Peer Learning </a:t>
            </a:r>
            <a:r>
              <a:rPr lang="it-IT" sz="2400" dirty="0">
                <a:solidFill>
                  <a:srgbClr val="7F7F7F"/>
                </a:solidFill>
              </a:rPr>
              <a:t>che raccoglie casi studio ed esempi di buone pratiche di esperienze digitali di turismo culturale e dei beni culturali in tutta Europa.</a:t>
            </a:r>
          </a:p>
        </p:txBody>
      </p:sp>
      <p:sp>
        <p:nvSpPr>
          <p:cNvPr id="6" name="Rectangle 5">
            <a:extLst>
              <a:ext uri="{FF2B5EF4-FFF2-40B4-BE49-F238E27FC236}">
                <a16:creationId xmlns:a16="http://schemas.microsoft.com/office/drawing/2014/main" id="{E0B575BC-CC5F-438D-BC25-7D320D3F404F}"/>
              </a:ext>
            </a:extLst>
          </p:cNvPr>
          <p:cNvSpPr/>
          <p:nvPr/>
        </p:nvSpPr>
        <p:spPr>
          <a:xfrm>
            <a:off x="3820517" y="966774"/>
            <a:ext cx="4095261" cy="3046988"/>
          </a:xfrm>
          <a:prstGeom prst="rect">
            <a:avLst/>
          </a:prstGeom>
        </p:spPr>
        <p:txBody>
          <a:bodyPr wrap="square">
            <a:spAutoFit/>
          </a:bodyPr>
          <a:lstStyle/>
          <a:p>
            <a:pPr marL="457200" lvl="0" indent="-304800">
              <a:buClr>
                <a:srgbClr val="7F7F7F"/>
              </a:buClr>
              <a:buSzPts val="1200"/>
              <a:buFont typeface="Avenir"/>
              <a:buChar char="●"/>
            </a:pPr>
            <a:r>
              <a:rPr lang="it-IT" sz="2400" dirty="0">
                <a:solidFill>
                  <a:srgbClr val="7F7F7F"/>
                </a:solidFill>
              </a:rPr>
              <a:t>Un </a:t>
            </a:r>
            <a:r>
              <a:rPr lang="it-IT" sz="2400" dirty="0">
                <a:solidFill>
                  <a:srgbClr val="E43794"/>
                </a:solidFill>
              </a:rPr>
              <a:t>MOOC</a:t>
            </a:r>
            <a:r>
              <a:rPr lang="it-IT" sz="2400" dirty="0">
                <a:solidFill>
                  <a:srgbClr val="7F7F7F"/>
                </a:solidFill>
              </a:rPr>
              <a:t>, dove i professionisti del settore possono accedere a informazioni aggiornate, orientamenti e formazione da parte di esperti europei di patrimonio culturale digitale.</a:t>
            </a:r>
          </a:p>
        </p:txBody>
      </p:sp>
      <p:sp>
        <p:nvSpPr>
          <p:cNvPr id="7" name="Rectangle 6">
            <a:extLst>
              <a:ext uri="{FF2B5EF4-FFF2-40B4-BE49-F238E27FC236}">
                <a16:creationId xmlns:a16="http://schemas.microsoft.com/office/drawing/2014/main" id="{16FEC546-C617-4B46-BB16-F7D01C00CF19}"/>
              </a:ext>
            </a:extLst>
          </p:cNvPr>
          <p:cNvSpPr/>
          <p:nvPr/>
        </p:nvSpPr>
        <p:spPr>
          <a:xfrm>
            <a:off x="7915778" y="966774"/>
            <a:ext cx="4095261" cy="3046988"/>
          </a:xfrm>
          <a:prstGeom prst="rect">
            <a:avLst/>
          </a:prstGeom>
        </p:spPr>
        <p:txBody>
          <a:bodyPr wrap="square">
            <a:spAutoFit/>
          </a:bodyPr>
          <a:lstStyle/>
          <a:p>
            <a:pPr marL="457200" lvl="0" indent="-304800">
              <a:buClr>
                <a:srgbClr val="7F7F7F"/>
              </a:buClr>
              <a:buSzPts val="1200"/>
              <a:buFont typeface="Avenir"/>
              <a:buChar char="●"/>
            </a:pPr>
            <a:r>
              <a:rPr lang="it-IT" sz="2400" dirty="0">
                <a:solidFill>
                  <a:srgbClr val="7F7F7F"/>
                </a:solidFill>
              </a:rPr>
              <a:t>Un </a:t>
            </a:r>
            <a:r>
              <a:rPr lang="it-IT" sz="2400" dirty="0">
                <a:solidFill>
                  <a:srgbClr val="E43794"/>
                </a:solidFill>
              </a:rPr>
              <a:t>toolkit per il patrimonio culturale digitale </a:t>
            </a:r>
            <a:r>
              <a:rPr lang="it-IT" sz="2400" dirty="0">
                <a:solidFill>
                  <a:srgbClr val="7F7F7F"/>
                </a:solidFill>
              </a:rPr>
              <a:t>con strumenti digitali a basso costo o gratuiti per rendere il patrimonio culturale digitale accessibile e realizzabile per i piccoli operatori turistici.</a:t>
            </a:r>
          </a:p>
        </p:txBody>
      </p:sp>
      <p:pic>
        <p:nvPicPr>
          <p:cNvPr id="12" name="Picture Placeholder 11">
            <a:extLst>
              <a:ext uri="{FF2B5EF4-FFF2-40B4-BE49-F238E27FC236}">
                <a16:creationId xmlns:a16="http://schemas.microsoft.com/office/drawing/2014/main" id="{2E448511-CEA1-42CC-ABAF-5D80DC8D0B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031" r="9031"/>
          <a:stretch>
            <a:fillRect/>
          </a:stretch>
        </p:blipFill>
        <p:spPr>
          <a:xfrm>
            <a:off x="0" y="3932900"/>
            <a:ext cx="3886199" cy="3162300"/>
          </a:xfrm>
        </p:spPr>
      </p:pic>
      <p:pic>
        <p:nvPicPr>
          <p:cNvPr id="16" name="Picture Placeholder 15">
            <a:extLst>
              <a:ext uri="{FF2B5EF4-FFF2-40B4-BE49-F238E27FC236}">
                <a16:creationId xmlns:a16="http://schemas.microsoft.com/office/drawing/2014/main" id="{92A76146-3CBC-4FFD-8F3C-F80773D2394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94" r="1894"/>
          <a:stretch>
            <a:fillRect/>
          </a:stretch>
        </p:blipFill>
        <p:spPr>
          <a:xfrm>
            <a:off x="4095261" y="4407298"/>
            <a:ext cx="3886199" cy="2687902"/>
          </a:xfrm>
        </p:spPr>
      </p:pic>
      <p:pic>
        <p:nvPicPr>
          <p:cNvPr id="23" name="Picture Placeholder 22">
            <a:extLst>
              <a:ext uri="{FF2B5EF4-FFF2-40B4-BE49-F238E27FC236}">
                <a16:creationId xmlns:a16="http://schemas.microsoft.com/office/drawing/2014/main" id="{FD28309C-C49A-49C1-BCFB-A73F26D4444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036" r="9036"/>
          <a:stretch>
            <a:fillRect/>
          </a:stretch>
        </p:blipFill>
        <p:spPr>
          <a:xfrm>
            <a:off x="8305801" y="3908471"/>
            <a:ext cx="3886199" cy="3162300"/>
          </a:xfr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smtClean="0"/>
              <a:pPr/>
              <a:t>9</a:t>
            </a:fld>
            <a:endParaRPr lang="fr-CA" dirty="0"/>
          </a:p>
        </p:txBody>
      </p:sp>
      <p:pic>
        <p:nvPicPr>
          <p:cNvPr id="15" name="Picture 14">
            <a:extLst>
              <a:ext uri="{FF2B5EF4-FFF2-40B4-BE49-F238E27FC236}">
                <a16:creationId xmlns:a16="http://schemas.microsoft.com/office/drawing/2014/main" id="{A2121B12-5558-4F8B-9308-ACF26E16E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75" t="986" r="30375"/>
          <a:stretch/>
        </p:blipFill>
        <p:spPr>
          <a:xfrm>
            <a:off x="7010400" y="-9769"/>
            <a:ext cx="5181600" cy="6867770"/>
          </a:xfrm>
          <a:prstGeom prst="rect">
            <a:avLst/>
          </a:prstGeom>
        </p:spPr>
      </p:pic>
      <p:sp>
        <p:nvSpPr>
          <p:cNvPr id="13" name="Google Shape;443;p41">
            <a:extLst>
              <a:ext uri="{FF2B5EF4-FFF2-40B4-BE49-F238E27FC236}">
                <a16:creationId xmlns:a16="http://schemas.microsoft.com/office/drawing/2014/main" id="{52244F64-4268-4BDD-9B26-81D5CF7A1703}"/>
              </a:ext>
            </a:extLst>
          </p:cNvPr>
          <p:cNvSpPr txBox="1">
            <a:spLocks/>
          </p:cNvSpPr>
          <p:nvPr/>
        </p:nvSpPr>
        <p:spPr>
          <a:xfrm>
            <a:off x="778313" y="950333"/>
            <a:ext cx="6860977" cy="5045353"/>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a:buNone/>
            </a:pPr>
            <a:r>
              <a:rPr lang="it-IT" sz="2400" dirty="0">
                <a:solidFill>
                  <a:srgbClr val="7F7F7F"/>
                </a:solidFill>
              </a:rPr>
              <a:t>Il primo approccio al digitale può sembrare "spaventoso" per molti operatori culturali e turistici che non hanno ancora iniziato un percorso di trasformazione digitale nelle loro organizzazioni. Il presente progetto si propone di iniziare a colmare questo divario esistente tra persone e tecnologia and di</a:t>
            </a:r>
            <a:r>
              <a:rPr lang="it-IT" sz="2400" dirty="0">
                <a:solidFill>
                  <a:srgbClr val="E43794"/>
                </a:solidFill>
              </a:rPr>
              <a:t> offrire una guida pratica per adottare un approccio digitale alla promozione del patrimonio culturale. </a:t>
            </a:r>
          </a:p>
          <a:p>
            <a:pPr marL="0" indent="0" algn="just">
              <a:spcBef>
                <a:spcPts val="0"/>
              </a:spcBef>
              <a:buClr>
                <a:schemeClr val="dk1"/>
              </a:buClr>
              <a:buSzPts val="1100"/>
              <a:buFont typeface="Arial"/>
              <a:buNone/>
            </a:pPr>
            <a:endParaRPr lang="en-US" sz="2400" dirty="0">
              <a:solidFill>
                <a:srgbClr val="E43794"/>
              </a:solidFill>
            </a:endParaRPr>
          </a:p>
          <a:p>
            <a:pPr marL="0" indent="0">
              <a:spcBef>
                <a:spcPts val="0"/>
              </a:spcBef>
              <a:buClr>
                <a:schemeClr val="dk1"/>
              </a:buClr>
              <a:buSzPts val="1100"/>
              <a:buFont typeface="Arial"/>
              <a:buNone/>
            </a:pPr>
            <a:endParaRPr lang="en-US" sz="2400" dirty="0">
              <a:solidFill>
                <a:srgbClr val="7F7F7F"/>
              </a:solidFill>
            </a:endParaRPr>
          </a:p>
          <a:p>
            <a:pPr marL="0" indent="0" algn="just">
              <a:spcBef>
                <a:spcPts val="0"/>
              </a:spcBef>
              <a:buClr>
                <a:schemeClr val="dk1"/>
              </a:buClr>
              <a:buSzPts val="1100"/>
              <a:buFont typeface="Arial"/>
              <a:buNone/>
            </a:pPr>
            <a:r>
              <a:rPr lang="it-IT" sz="2400" dirty="0">
                <a:solidFill>
                  <a:srgbClr val="E43794"/>
                </a:solidFill>
              </a:rPr>
              <a:t>Unitevi a noi </a:t>
            </a:r>
            <a:r>
              <a:rPr lang="it-IT" sz="2400" dirty="0">
                <a:solidFill>
                  <a:srgbClr val="7F7F7F"/>
                </a:solidFill>
              </a:rPr>
              <a:t>in questo percorso per esplorare il potere della tecnologia per aumentare la vostra capacità di offrire esperienze di turismo culturale digitali e immersive, orientate al futuro.</a:t>
            </a:r>
          </a:p>
        </p:txBody>
      </p:sp>
    </p:spTree>
    <p:extLst>
      <p:ext uri="{BB962C8B-B14F-4D97-AF65-F5344CB8AC3E}">
        <p14:creationId xmlns:p14="http://schemas.microsoft.com/office/powerpoint/2010/main" val="9208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32938</TotalTime>
  <Words>3926</Words>
  <Application>Microsoft Macintosh PowerPoint</Application>
  <PresentationFormat>Widescreen</PresentationFormat>
  <Paragraphs>282</Paragraphs>
  <Slides>46</Slides>
  <Notes>5</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46</vt:i4>
      </vt:variant>
    </vt:vector>
  </HeadingPairs>
  <TitlesOfParts>
    <vt:vector size="57" baseType="lpstr">
      <vt:lpstr>Arial</vt:lpstr>
      <vt:lpstr>Avenir</vt:lpstr>
      <vt:lpstr>Avenir Black</vt:lpstr>
      <vt:lpstr>Avenir Book</vt:lpstr>
      <vt:lpstr>Calibri</vt:lpstr>
      <vt:lpstr>Calibri Light</vt:lpstr>
      <vt:lpstr>Montserrat</vt:lpstr>
      <vt:lpstr>Noto Sans</vt:lpstr>
      <vt:lpstr>Poppins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Emma Taveri</cp:lastModifiedBy>
  <cp:revision>1670</cp:revision>
  <dcterms:created xsi:type="dcterms:W3CDTF">2016-05-11T14:31:01Z</dcterms:created>
  <dcterms:modified xsi:type="dcterms:W3CDTF">2022-06-29T14:26:18Z</dcterms:modified>
</cp:coreProperties>
</file>