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6" r:id="rId1"/>
  </p:sldMasterIdLst>
  <p:notesMasterIdLst>
    <p:notesMasterId r:id="rId41"/>
  </p:notesMasterIdLst>
  <p:handoutMasterIdLst>
    <p:handoutMasterId r:id="rId42"/>
  </p:handoutMasterIdLst>
  <p:sldIdLst>
    <p:sldId id="1296" r:id="rId2"/>
    <p:sldId id="1306" r:id="rId3"/>
    <p:sldId id="1297" r:id="rId4"/>
    <p:sldId id="1341" r:id="rId5"/>
    <p:sldId id="1337" r:id="rId6"/>
    <p:sldId id="272" r:id="rId7"/>
    <p:sldId id="1329" r:id="rId8"/>
    <p:sldId id="1307" r:id="rId9"/>
    <p:sldId id="1321" r:id="rId10"/>
    <p:sldId id="1326" r:id="rId11"/>
    <p:sldId id="1330" r:id="rId12"/>
    <p:sldId id="1308" r:id="rId13"/>
    <p:sldId id="1309" r:id="rId14"/>
    <p:sldId id="1322" r:id="rId15"/>
    <p:sldId id="1325" r:id="rId16"/>
    <p:sldId id="1320" r:id="rId17"/>
    <p:sldId id="1331" r:id="rId18"/>
    <p:sldId id="1313" r:id="rId19"/>
    <p:sldId id="1312" r:id="rId20"/>
    <p:sldId id="1335" r:id="rId21"/>
    <p:sldId id="1334" r:id="rId22"/>
    <p:sldId id="1332" r:id="rId23"/>
    <p:sldId id="279" r:id="rId24"/>
    <p:sldId id="1340" r:id="rId25"/>
    <p:sldId id="1339" r:id="rId26"/>
    <p:sldId id="1323" r:id="rId27"/>
    <p:sldId id="1327" r:id="rId28"/>
    <p:sldId id="1333" r:id="rId29"/>
    <p:sldId id="1299" r:id="rId30"/>
    <p:sldId id="1328" r:id="rId31"/>
    <p:sldId id="1324" r:id="rId32"/>
    <p:sldId id="1343" r:id="rId33"/>
    <p:sldId id="1314" r:id="rId34"/>
    <p:sldId id="1315" r:id="rId35"/>
    <p:sldId id="1316" r:id="rId36"/>
    <p:sldId id="1317" r:id="rId37"/>
    <p:sldId id="1318" r:id="rId38"/>
    <p:sldId id="1319" r:id="rId39"/>
    <p:sldId id="1344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7219" userDrawn="1">
          <p15:clr>
            <a:srgbClr val="A4A3A4"/>
          </p15:clr>
        </p15:guide>
        <p15:guide id="4" orient="horz" pos="3906" userDrawn="1">
          <p15:clr>
            <a:srgbClr val="A4A3A4"/>
          </p15:clr>
        </p15:guide>
        <p15:guide id="5" pos="461" userDrawn="1">
          <p15:clr>
            <a:srgbClr val="A4A3A4"/>
          </p15:clr>
        </p15:guide>
        <p15:guide id="6" orient="horz" pos="5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re Gaffney" initials="MG" lastIdx="1" clrIdx="0">
    <p:extLst>
      <p:ext uri="{19B8F6BF-5375-455C-9EA6-DF929625EA0E}">
        <p15:presenceInfo xmlns:p15="http://schemas.microsoft.com/office/powerpoint/2012/main" userId="S::maire@bdelonline.com::53deb49e-ea2b-4ef2-8af7-6a10eca33ca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3794"/>
    <a:srgbClr val="21202E"/>
    <a:srgbClr val="FBE000"/>
    <a:srgbClr val="7F7F7F"/>
    <a:srgbClr val="70A8AF"/>
    <a:srgbClr val="B29E90"/>
    <a:srgbClr val="D3C0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A93048-1A7A-47EF-85D8-93FE8F0327D5}" v="23" dt="2022-06-07T08:43:40.0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10" autoAdjust="0"/>
    <p:restoredTop sz="95833" autoAdjust="0"/>
  </p:normalViewPr>
  <p:slideViewPr>
    <p:cSldViewPr snapToGrid="0" showGuides="1">
      <p:cViewPr varScale="1">
        <p:scale>
          <a:sx n="86" d="100"/>
          <a:sy n="86" d="100"/>
        </p:scale>
        <p:origin x="821" y="67"/>
      </p:cViewPr>
      <p:guideLst>
        <p:guide pos="3840"/>
        <p:guide pos="7219"/>
        <p:guide orient="horz" pos="3906"/>
        <p:guide pos="461"/>
        <p:guide orient="horz" pos="504"/>
      </p:guideLst>
    </p:cSldViewPr>
  </p:slideViewPr>
  <p:outlineViewPr>
    <p:cViewPr>
      <p:scale>
        <a:sx n="25" d="100"/>
        <a:sy n="25" d="100"/>
      </p:scale>
      <p:origin x="0" y="-879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41" d="100"/>
        <a:sy n="41" d="100"/>
      </p:scale>
      <p:origin x="0" y="-32478"/>
    </p:cViewPr>
  </p:sorterViewPr>
  <p:notesViewPr>
    <p:cSldViewPr snapToGrid="0" showGuides="1">
      <p:cViewPr varScale="1">
        <p:scale>
          <a:sx n="74" d="100"/>
          <a:sy n="74" d="100"/>
        </p:scale>
        <p:origin x="2616" y="54"/>
      </p:cViewPr>
      <p:guideLst/>
    </p:cSldViewPr>
  </p:notesViewPr>
  <p:gridSpacing cx="75600" cy="756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ctur  d.o.o. Industrijska cesta 1 a, 5000 Nova Gorica" userId="d8Fv3C2iu2z4doZcXIA5bJcmBgSoz+rBL7ANHfCFXak=" providerId="None" clId="Web-{71A93048-1A7A-47EF-85D8-93FE8F0327D5}"/>
    <pc:docChg chg="modSld">
      <pc:chgData name="Arctur  d.o.o. Industrijska cesta 1 a, 5000 Nova Gorica" userId="d8Fv3C2iu2z4doZcXIA5bJcmBgSoz+rBL7ANHfCFXak=" providerId="None" clId="Web-{71A93048-1A7A-47EF-85D8-93FE8F0327D5}" dt="2022-06-07T08:43:40.098" v="10"/>
      <pc:docMkLst>
        <pc:docMk/>
      </pc:docMkLst>
      <pc:sldChg chg="addSp delSp modSp">
        <pc:chgData name="Arctur  d.o.o. Industrijska cesta 1 a, 5000 Nova Gorica" userId="d8Fv3C2iu2z4doZcXIA5bJcmBgSoz+rBL7ANHfCFXak=" providerId="None" clId="Web-{71A93048-1A7A-47EF-85D8-93FE8F0327D5}" dt="2022-06-07T08:43:40.098" v="10"/>
        <pc:sldMkLst>
          <pc:docMk/>
          <pc:sldMk cId="4068670662" sldId="1296"/>
        </pc:sldMkLst>
        <pc:spChg chg="add">
          <ac:chgData name="Arctur  d.o.o. Industrijska cesta 1 a, 5000 Nova Gorica" userId="d8Fv3C2iu2z4doZcXIA5bJcmBgSoz+rBL7ANHfCFXak=" providerId="None" clId="Web-{71A93048-1A7A-47EF-85D8-93FE8F0327D5}" dt="2022-06-07T08:43:26.832" v="5"/>
          <ac:spMkLst>
            <pc:docMk/>
            <pc:sldMk cId="4068670662" sldId="1296"/>
            <ac:spMk id="2" creationId="{EC9F6124-1721-3006-674D-4F99D7216EA6}"/>
          </ac:spMkLst>
        </pc:spChg>
        <pc:spChg chg="add">
          <ac:chgData name="Arctur  d.o.o. Industrijska cesta 1 a, 5000 Nova Gorica" userId="d8Fv3C2iu2z4doZcXIA5bJcmBgSoz+rBL7ANHfCFXak=" providerId="None" clId="Web-{71A93048-1A7A-47EF-85D8-93FE8F0327D5}" dt="2022-06-07T08:43:27.394" v="6"/>
          <ac:spMkLst>
            <pc:docMk/>
            <pc:sldMk cId="4068670662" sldId="1296"/>
            <ac:spMk id="3" creationId="{223BD997-60FA-5EAF-E5E8-6E2A03CE7CDB}"/>
          </ac:spMkLst>
        </pc:spChg>
        <pc:spChg chg="add del">
          <ac:chgData name="Arctur  d.o.o. Industrijska cesta 1 a, 5000 Nova Gorica" userId="d8Fv3C2iu2z4doZcXIA5bJcmBgSoz+rBL7ANHfCFXak=" providerId="None" clId="Web-{71A93048-1A7A-47EF-85D8-93FE8F0327D5}" dt="2022-06-07T08:43:40.098" v="10"/>
          <ac:spMkLst>
            <pc:docMk/>
            <pc:sldMk cId="4068670662" sldId="1296"/>
            <ac:spMk id="5" creationId="{5640DE38-BF5E-7443-3D6A-E43650DD2B34}"/>
          </ac:spMkLst>
        </pc:spChg>
        <pc:spChg chg="add del">
          <ac:chgData name="Arctur  d.o.o. Industrijska cesta 1 a, 5000 Nova Gorica" userId="d8Fv3C2iu2z4doZcXIA5bJcmBgSoz+rBL7ANHfCFXak=" providerId="None" clId="Web-{71A93048-1A7A-47EF-85D8-93FE8F0327D5}" dt="2022-06-07T08:43:35.848" v="9"/>
          <ac:spMkLst>
            <pc:docMk/>
            <pc:sldMk cId="4068670662" sldId="1296"/>
            <ac:spMk id="6" creationId="{0E969D47-1CB9-2F83-99B0-B2A058FE5785}"/>
          </ac:spMkLst>
        </pc:spChg>
        <pc:spChg chg="mod">
          <ac:chgData name="Arctur  d.o.o. Industrijska cesta 1 a, 5000 Nova Gorica" userId="d8Fv3C2iu2z4doZcXIA5bJcmBgSoz+rBL7ANHfCFXak=" providerId="None" clId="Web-{71A93048-1A7A-47EF-85D8-93FE8F0327D5}" dt="2022-06-07T08:43:11.488" v="1" actId="1076"/>
          <ac:spMkLst>
            <pc:docMk/>
            <pc:sldMk cId="4068670662" sldId="1296"/>
            <ac:spMk id="10" creationId="{06222A13-01CF-CF49-A8F4-7F2674C0CCD4}"/>
          </ac:spMkLst>
        </pc:spChg>
        <pc:spChg chg="mod">
          <ac:chgData name="Arctur  d.o.o. Industrijska cesta 1 a, 5000 Nova Gorica" userId="d8Fv3C2iu2z4doZcXIA5bJcmBgSoz+rBL7ANHfCFXak=" providerId="None" clId="Web-{71A93048-1A7A-47EF-85D8-93FE8F0327D5}" dt="2022-06-07T08:43:22.722" v="2" actId="1076"/>
          <ac:spMkLst>
            <pc:docMk/>
            <pc:sldMk cId="4068670662" sldId="1296"/>
            <ac:spMk id="12" creationId="{7AC36BD6-7D4F-F64E-8774-469B8B070651}"/>
          </ac:spMkLst>
        </pc:spChg>
        <pc:picChg chg="mod">
          <ac:chgData name="Arctur  d.o.o. Industrijska cesta 1 a, 5000 Nova Gorica" userId="d8Fv3C2iu2z4doZcXIA5bJcmBgSoz+rBL7ANHfCFXak=" providerId="None" clId="Web-{71A93048-1A7A-47EF-85D8-93FE8F0327D5}" dt="2022-06-07T08:43:25.816" v="4" actId="1076"/>
          <ac:picMkLst>
            <pc:docMk/>
            <pc:sldMk cId="4068670662" sldId="1296"/>
            <ac:picMk id="4" creationId="{7AA55235-BF03-B149-8853-9F3B0035E7C3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13E5BF-D8F9-4D6A-A8A6-E61D9B5CF744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1332415-2EBD-4E16-8B45-F158E6E89082}">
      <dgm:prSet phldrT="[Text]" phldr="1"/>
      <dgm:spPr>
        <a:noFill/>
        <a:ln>
          <a:solidFill>
            <a:srgbClr val="E43794"/>
          </a:solidFill>
        </a:ln>
      </dgm:spPr>
      <dgm:t>
        <a:bodyPr/>
        <a:lstStyle/>
        <a:p>
          <a:endParaRPr lang="en-GB" dirty="0"/>
        </a:p>
      </dgm:t>
    </dgm:pt>
    <dgm:pt modelId="{EBDE8823-71F0-431F-AD35-5DDF7BDDA5A1}" type="parTrans" cxnId="{5E5BB570-574B-4827-A737-5DEC323BD74E}">
      <dgm:prSet/>
      <dgm:spPr/>
      <dgm:t>
        <a:bodyPr/>
        <a:lstStyle/>
        <a:p>
          <a:endParaRPr lang="en-GB"/>
        </a:p>
      </dgm:t>
    </dgm:pt>
    <dgm:pt modelId="{4EA6EA43-AF45-4398-86A1-0B5CA08F4665}" type="sibTrans" cxnId="{5E5BB570-574B-4827-A737-5DEC323BD74E}">
      <dgm:prSet/>
      <dgm:spPr/>
      <dgm:t>
        <a:bodyPr/>
        <a:lstStyle/>
        <a:p>
          <a:endParaRPr lang="en-GB"/>
        </a:p>
      </dgm:t>
    </dgm:pt>
    <dgm:pt modelId="{0A84C728-BF59-4009-B14D-EF32CA0A230A}">
      <dgm:prSet phldrT="[Text]" phldr="1"/>
      <dgm:spPr>
        <a:noFill/>
        <a:ln>
          <a:solidFill>
            <a:srgbClr val="E43794"/>
          </a:solidFill>
        </a:ln>
      </dgm:spPr>
      <dgm:t>
        <a:bodyPr/>
        <a:lstStyle/>
        <a:p>
          <a:endParaRPr lang="en-GB" dirty="0"/>
        </a:p>
      </dgm:t>
    </dgm:pt>
    <dgm:pt modelId="{7B460418-376D-4966-B6E3-F859972E8F54}" type="parTrans" cxnId="{D9A45D49-4AD0-4CB5-8C78-5D9268411496}">
      <dgm:prSet/>
      <dgm:spPr/>
      <dgm:t>
        <a:bodyPr/>
        <a:lstStyle/>
        <a:p>
          <a:endParaRPr lang="en-GB"/>
        </a:p>
      </dgm:t>
    </dgm:pt>
    <dgm:pt modelId="{30CE5932-9AEE-4507-BA94-6F969F553F9C}" type="sibTrans" cxnId="{D9A45D49-4AD0-4CB5-8C78-5D9268411496}">
      <dgm:prSet/>
      <dgm:spPr/>
      <dgm:t>
        <a:bodyPr/>
        <a:lstStyle/>
        <a:p>
          <a:endParaRPr lang="en-GB"/>
        </a:p>
      </dgm:t>
    </dgm:pt>
    <dgm:pt modelId="{0B998152-557B-428E-BDA0-C6B93A74D3A7}">
      <dgm:prSet phldrT="[Text]" phldr="1"/>
      <dgm:spPr>
        <a:noFill/>
        <a:ln>
          <a:solidFill>
            <a:srgbClr val="E43794"/>
          </a:solidFill>
        </a:ln>
      </dgm:spPr>
      <dgm:t>
        <a:bodyPr/>
        <a:lstStyle/>
        <a:p>
          <a:endParaRPr lang="en-GB"/>
        </a:p>
      </dgm:t>
    </dgm:pt>
    <dgm:pt modelId="{E298F9E3-F6D8-428D-9811-520CB92315A7}" type="parTrans" cxnId="{789E5AFB-C107-4789-A6D2-B8AAE5842BC3}">
      <dgm:prSet/>
      <dgm:spPr/>
      <dgm:t>
        <a:bodyPr/>
        <a:lstStyle/>
        <a:p>
          <a:endParaRPr lang="en-GB"/>
        </a:p>
      </dgm:t>
    </dgm:pt>
    <dgm:pt modelId="{4804BC89-1C98-42F4-BD1F-D78DF8418B02}" type="sibTrans" cxnId="{789E5AFB-C107-4789-A6D2-B8AAE5842BC3}">
      <dgm:prSet/>
      <dgm:spPr/>
      <dgm:t>
        <a:bodyPr/>
        <a:lstStyle/>
        <a:p>
          <a:endParaRPr lang="en-GB"/>
        </a:p>
      </dgm:t>
    </dgm:pt>
    <dgm:pt modelId="{5529A31B-BE98-4F70-B65F-CD1B4525A2C6}" type="pres">
      <dgm:prSet presAssocID="{6D13E5BF-D8F9-4D6A-A8A6-E61D9B5CF744}" presName="linearFlow" presStyleCnt="0">
        <dgm:presLayoutVars>
          <dgm:dir/>
          <dgm:resizeHandles val="exact"/>
        </dgm:presLayoutVars>
      </dgm:prSet>
      <dgm:spPr/>
    </dgm:pt>
    <dgm:pt modelId="{8BC14D43-B503-42F1-B3AF-8CEF16C89EC5}" type="pres">
      <dgm:prSet presAssocID="{11332415-2EBD-4E16-8B45-F158E6E89082}" presName="composite" presStyleCnt="0"/>
      <dgm:spPr/>
    </dgm:pt>
    <dgm:pt modelId="{54F24965-16CE-44D5-8B78-5E651BE6C5D2}" type="pres">
      <dgm:prSet presAssocID="{11332415-2EBD-4E16-8B45-F158E6E89082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86A71860-A1A5-4385-8219-71376F30738F}" type="pres">
      <dgm:prSet presAssocID="{11332415-2EBD-4E16-8B45-F158E6E89082}" presName="txShp" presStyleLbl="node1" presStyleIdx="0" presStyleCnt="3" custScaleX="104435">
        <dgm:presLayoutVars>
          <dgm:bulletEnabled val="1"/>
        </dgm:presLayoutVars>
      </dgm:prSet>
      <dgm:spPr/>
    </dgm:pt>
    <dgm:pt modelId="{A04FAD3C-B101-47AB-82CB-82012263B8B6}" type="pres">
      <dgm:prSet presAssocID="{4EA6EA43-AF45-4398-86A1-0B5CA08F4665}" presName="spacing" presStyleCnt="0"/>
      <dgm:spPr/>
    </dgm:pt>
    <dgm:pt modelId="{FDE6BC45-5A3B-4839-8EBD-0B8F80AD7114}" type="pres">
      <dgm:prSet presAssocID="{0A84C728-BF59-4009-B14D-EF32CA0A230A}" presName="composite" presStyleCnt="0"/>
      <dgm:spPr/>
    </dgm:pt>
    <dgm:pt modelId="{BFD68D9C-5CCA-4474-9DE0-D8F9D147C50C}" type="pres">
      <dgm:prSet presAssocID="{0A84C728-BF59-4009-B14D-EF32CA0A230A}" presName="imgShp" presStyleLbl="fgImgPlace1" presStyleIdx="1" presStyleCnt="3" custScaleX="80330" custScaleY="96127" custLinFactNeighborX="-27875" custLinFactNeighborY="-173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000" r="-56000"/>
          </a:stretch>
        </a:blipFill>
      </dgm:spPr>
    </dgm:pt>
    <dgm:pt modelId="{71F18C64-0604-4010-8FDF-788E21C380AA}" type="pres">
      <dgm:prSet presAssocID="{0A84C728-BF59-4009-B14D-EF32CA0A230A}" presName="txShp" presStyleLbl="node1" presStyleIdx="1" presStyleCnt="3" custScaleX="117715">
        <dgm:presLayoutVars>
          <dgm:bulletEnabled val="1"/>
        </dgm:presLayoutVars>
      </dgm:prSet>
      <dgm:spPr/>
    </dgm:pt>
    <dgm:pt modelId="{B85995AD-51A1-4F44-8855-C45174D265F3}" type="pres">
      <dgm:prSet presAssocID="{30CE5932-9AEE-4507-BA94-6F969F553F9C}" presName="spacing" presStyleCnt="0"/>
      <dgm:spPr/>
    </dgm:pt>
    <dgm:pt modelId="{C4C9C199-0434-4EA5-990D-7B9710A9A29C}" type="pres">
      <dgm:prSet presAssocID="{0B998152-557B-428E-BDA0-C6B93A74D3A7}" presName="composite" presStyleCnt="0"/>
      <dgm:spPr/>
    </dgm:pt>
    <dgm:pt modelId="{DA484702-23BB-4531-A87C-2C0B7D0E1384}" type="pres">
      <dgm:prSet presAssocID="{0B998152-557B-428E-BDA0-C6B93A74D3A7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74B1378-7E4B-4677-9050-2D246B9985F0}" type="pres">
      <dgm:prSet presAssocID="{0B998152-557B-428E-BDA0-C6B93A74D3A7}" presName="txShp" presStyleLbl="node1" presStyleIdx="2" presStyleCnt="3">
        <dgm:presLayoutVars>
          <dgm:bulletEnabled val="1"/>
        </dgm:presLayoutVars>
      </dgm:prSet>
      <dgm:spPr/>
    </dgm:pt>
  </dgm:ptLst>
  <dgm:cxnLst>
    <dgm:cxn modelId="{24E2F602-6CC5-46E4-83F3-B9D75ADE8FF9}" type="presOf" srcId="{0B998152-557B-428E-BDA0-C6B93A74D3A7}" destId="{B74B1378-7E4B-4677-9050-2D246B9985F0}" srcOrd="0" destOrd="0" presId="urn:microsoft.com/office/officeart/2005/8/layout/vList3"/>
    <dgm:cxn modelId="{C15CD80F-46B2-4AD8-BBFC-22A8D7EDD057}" type="presOf" srcId="{0A84C728-BF59-4009-B14D-EF32CA0A230A}" destId="{71F18C64-0604-4010-8FDF-788E21C380AA}" srcOrd="0" destOrd="0" presId="urn:microsoft.com/office/officeart/2005/8/layout/vList3"/>
    <dgm:cxn modelId="{D9A45D49-4AD0-4CB5-8C78-5D9268411496}" srcId="{6D13E5BF-D8F9-4D6A-A8A6-E61D9B5CF744}" destId="{0A84C728-BF59-4009-B14D-EF32CA0A230A}" srcOrd="1" destOrd="0" parTransId="{7B460418-376D-4966-B6E3-F859972E8F54}" sibTransId="{30CE5932-9AEE-4507-BA94-6F969F553F9C}"/>
    <dgm:cxn modelId="{5E5BB570-574B-4827-A737-5DEC323BD74E}" srcId="{6D13E5BF-D8F9-4D6A-A8A6-E61D9B5CF744}" destId="{11332415-2EBD-4E16-8B45-F158E6E89082}" srcOrd="0" destOrd="0" parTransId="{EBDE8823-71F0-431F-AD35-5DDF7BDDA5A1}" sibTransId="{4EA6EA43-AF45-4398-86A1-0B5CA08F4665}"/>
    <dgm:cxn modelId="{952D03DD-7A86-4C4E-BC2E-87FF214B3182}" type="presOf" srcId="{6D13E5BF-D8F9-4D6A-A8A6-E61D9B5CF744}" destId="{5529A31B-BE98-4F70-B65F-CD1B4525A2C6}" srcOrd="0" destOrd="0" presId="urn:microsoft.com/office/officeart/2005/8/layout/vList3"/>
    <dgm:cxn modelId="{0E6C07F8-0D5D-4B38-B976-48A09B18275C}" type="presOf" srcId="{11332415-2EBD-4E16-8B45-F158E6E89082}" destId="{86A71860-A1A5-4385-8219-71376F30738F}" srcOrd="0" destOrd="0" presId="urn:microsoft.com/office/officeart/2005/8/layout/vList3"/>
    <dgm:cxn modelId="{789E5AFB-C107-4789-A6D2-B8AAE5842BC3}" srcId="{6D13E5BF-D8F9-4D6A-A8A6-E61D9B5CF744}" destId="{0B998152-557B-428E-BDA0-C6B93A74D3A7}" srcOrd="2" destOrd="0" parTransId="{E298F9E3-F6D8-428D-9811-520CB92315A7}" sibTransId="{4804BC89-1C98-42F4-BD1F-D78DF8418B02}"/>
    <dgm:cxn modelId="{0DC824F5-435B-4CF7-8D9A-9171A12A01FE}" type="presParOf" srcId="{5529A31B-BE98-4F70-B65F-CD1B4525A2C6}" destId="{8BC14D43-B503-42F1-B3AF-8CEF16C89EC5}" srcOrd="0" destOrd="0" presId="urn:microsoft.com/office/officeart/2005/8/layout/vList3"/>
    <dgm:cxn modelId="{F9C2FF92-6E4A-4383-B96D-3CFF269C3BEB}" type="presParOf" srcId="{8BC14D43-B503-42F1-B3AF-8CEF16C89EC5}" destId="{54F24965-16CE-44D5-8B78-5E651BE6C5D2}" srcOrd="0" destOrd="0" presId="urn:microsoft.com/office/officeart/2005/8/layout/vList3"/>
    <dgm:cxn modelId="{60D22411-AD23-457D-B1D8-F5B8FC1D9F2C}" type="presParOf" srcId="{8BC14D43-B503-42F1-B3AF-8CEF16C89EC5}" destId="{86A71860-A1A5-4385-8219-71376F30738F}" srcOrd="1" destOrd="0" presId="urn:microsoft.com/office/officeart/2005/8/layout/vList3"/>
    <dgm:cxn modelId="{6872B323-EE34-40FF-9C89-3E89E23D4F08}" type="presParOf" srcId="{5529A31B-BE98-4F70-B65F-CD1B4525A2C6}" destId="{A04FAD3C-B101-47AB-82CB-82012263B8B6}" srcOrd="1" destOrd="0" presId="urn:microsoft.com/office/officeart/2005/8/layout/vList3"/>
    <dgm:cxn modelId="{B8C05B7C-572A-4FC9-B1D6-852593F90AEC}" type="presParOf" srcId="{5529A31B-BE98-4F70-B65F-CD1B4525A2C6}" destId="{FDE6BC45-5A3B-4839-8EBD-0B8F80AD7114}" srcOrd="2" destOrd="0" presId="urn:microsoft.com/office/officeart/2005/8/layout/vList3"/>
    <dgm:cxn modelId="{5342044F-D2FA-4903-ADD3-EA93C01DC6C0}" type="presParOf" srcId="{FDE6BC45-5A3B-4839-8EBD-0B8F80AD7114}" destId="{BFD68D9C-5CCA-4474-9DE0-D8F9D147C50C}" srcOrd="0" destOrd="0" presId="urn:microsoft.com/office/officeart/2005/8/layout/vList3"/>
    <dgm:cxn modelId="{94EA260E-BCE2-4083-B17E-DF4CE7E834DF}" type="presParOf" srcId="{FDE6BC45-5A3B-4839-8EBD-0B8F80AD7114}" destId="{71F18C64-0604-4010-8FDF-788E21C380AA}" srcOrd="1" destOrd="0" presId="urn:microsoft.com/office/officeart/2005/8/layout/vList3"/>
    <dgm:cxn modelId="{E1C180BD-3899-460C-936E-C6C81967CCCF}" type="presParOf" srcId="{5529A31B-BE98-4F70-B65F-CD1B4525A2C6}" destId="{B85995AD-51A1-4F44-8855-C45174D265F3}" srcOrd="3" destOrd="0" presId="urn:microsoft.com/office/officeart/2005/8/layout/vList3"/>
    <dgm:cxn modelId="{91B0FC6B-84BA-4FEE-8DDD-9B6A58ABE91F}" type="presParOf" srcId="{5529A31B-BE98-4F70-B65F-CD1B4525A2C6}" destId="{C4C9C199-0434-4EA5-990D-7B9710A9A29C}" srcOrd="4" destOrd="0" presId="urn:microsoft.com/office/officeart/2005/8/layout/vList3"/>
    <dgm:cxn modelId="{3B71529B-997F-4028-9C0C-0D0AF7D5835E}" type="presParOf" srcId="{C4C9C199-0434-4EA5-990D-7B9710A9A29C}" destId="{DA484702-23BB-4531-A87C-2C0B7D0E1384}" srcOrd="0" destOrd="0" presId="urn:microsoft.com/office/officeart/2005/8/layout/vList3"/>
    <dgm:cxn modelId="{672D97C0-418E-468F-9C5F-4F7A3D394A3A}" type="presParOf" srcId="{C4C9C199-0434-4EA5-990D-7B9710A9A29C}" destId="{B74B1378-7E4B-4677-9050-2D246B9985F0}" srcOrd="1" destOrd="0" presId="urn:microsoft.com/office/officeart/2005/8/layout/vList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A71860-A1A5-4385-8219-71376F30738F}">
      <dsp:nvSpPr>
        <dsp:cNvPr id="0" name=""/>
        <dsp:cNvSpPr/>
      </dsp:nvSpPr>
      <dsp:spPr>
        <a:xfrm rot="10800000">
          <a:off x="2391319" y="666"/>
          <a:ext cx="9497365" cy="1612818"/>
        </a:xfrm>
        <a:prstGeom prst="homePlate">
          <a:avLst/>
        </a:prstGeom>
        <a:noFill/>
        <a:ln w="12700" cap="flat" cmpd="sng" algn="ctr">
          <a:solidFill>
            <a:srgbClr val="E4379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8" tIns="247650" rIns="46228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 rot="10800000">
        <a:off x="2794523" y="666"/>
        <a:ext cx="9094161" cy="1612818"/>
      </dsp:txXfrm>
    </dsp:sp>
    <dsp:sp modelId="{54F24965-16CE-44D5-8B78-5E651BE6C5D2}">
      <dsp:nvSpPr>
        <dsp:cNvPr id="0" name=""/>
        <dsp:cNvSpPr/>
      </dsp:nvSpPr>
      <dsp:spPr>
        <a:xfrm>
          <a:off x="1786570" y="666"/>
          <a:ext cx="1612818" cy="161281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F18C64-0604-4010-8FDF-788E21C380AA}">
      <dsp:nvSpPr>
        <dsp:cNvPr id="0" name=""/>
        <dsp:cNvSpPr/>
      </dsp:nvSpPr>
      <dsp:spPr>
        <a:xfrm rot="10800000">
          <a:off x="1485100" y="2094923"/>
          <a:ext cx="10705054" cy="1612818"/>
        </a:xfrm>
        <a:prstGeom prst="homePlate">
          <a:avLst/>
        </a:prstGeom>
        <a:noFill/>
        <a:ln w="12700" cap="flat" cmpd="sng" algn="ctr">
          <a:solidFill>
            <a:srgbClr val="E4379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8" tIns="247650" rIns="46228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 rot="10800000">
        <a:off x="1888304" y="2094923"/>
        <a:ext cx="10301850" cy="1612818"/>
      </dsp:txXfrm>
    </dsp:sp>
    <dsp:sp modelId="{BFD68D9C-5CCA-4474-9DE0-D8F9D147C50C}">
      <dsp:nvSpPr>
        <dsp:cNvPr id="0" name=""/>
        <dsp:cNvSpPr/>
      </dsp:nvSpPr>
      <dsp:spPr>
        <a:xfrm>
          <a:off x="1193243" y="2098157"/>
          <a:ext cx="1295577" cy="155035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6000" r="-5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4B1378-7E4B-4677-9050-2D246B9985F0}">
      <dsp:nvSpPr>
        <dsp:cNvPr id="0" name=""/>
        <dsp:cNvSpPr/>
      </dsp:nvSpPr>
      <dsp:spPr>
        <a:xfrm rot="10800000">
          <a:off x="2693809" y="4189180"/>
          <a:ext cx="9094044" cy="1612818"/>
        </a:xfrm>
        <a:prstGeom prst="homePlate">
          <a:avLst/>
        </a:prstGeom>
        <a:noFill/>
        <a:ln w="12700" cap="flat" cmpd="sng" algn="ctr">
          <a:solidFill>
            <a:srgbClr val="E4379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8" tIns="247650" rIns="46228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/>
        </a:p>
      </dsp:txBody>
      <dsp:txXfrm rot="10800000">
        <a:off x="3097013" y="4189180"/>
        <a:ext cx="8690840" cy="1612818"/>
      </dsp:txXfrm>
    </dsp:sp>
    <dsp:sp modelId="{DA484702-23BB-4531-A87C-2C0B7D0E1384}">
      <dsp:nvSpPr>
        <dsp:cNvPr id="0" name=""/>
        <dsp:cNvSpPr/>
      </dsp:nvSpPr>
      <dsp:spPr>
        <a:xfrm>
          <a:off x="1887400" y="4189180"/>
          <a:ext cx="1612818" cy="161281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9EEBC-801D-48ED-B535-298BB7EDD6B9}" type="datetimeFigureOut">
              <a:rPr lang="fr-CA" smtClean="0"/>
              <a:t>2022-08-03</a:t>
            </a:fld>
            <a:endParaRPr lang="fr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DE7FE-8B5A-4903-B85A-8040D05696C6}" type="slidenum">
              <a:rPr lang="fr-CA" smtClean="0"/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82858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462C-9F76-4357-BB19-A4DE8D8E1FB0}" type="datetimeFigureOut">
              <a:rPr lang="fr-CA" smtClean="0"/>
              <a:t>2022-08-03</a:t>
            </a:fld>
            <a:endParaRPr lang="fr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F6E3F-7229-435D-9B4A-E0ABCDF45996}" type="slidenum">
              <a:rPr lang="fr-CA" smtClean="0"/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32869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F6E3F-7229-435D-9B4A-E0ABCDF45996}" type="slidenum">
              <a:rPr lang="fr-CA" smtClean="0"/>
              <a:t>27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76553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4DDF02B-4593-E24D-8F32-8F80F6706A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12192000" cy="6858000"/>
          </a:xfrm>
          <a:custGeom>
            <a:avLst/>
            <a:gdLst>
              <a:gd name="connsiteX0" fmla="*/ 0 w 12192000"/>
              <a:gd name="connsiteY0" fmla="*/ 6530621 h 6858000"/>
              <a:gd name="connsiteX1" fmla="*/ 12192000 w 12192000"/>
              <a:gd name="connsiteY1" fmla="*/ 6530621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5875022 h 6858000"/>
              <a:gd name="connsiteX7" fmla="*/ 0 w 12192000"/>
              <a:gd name="connsiteY7" fmla="*/ 58750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6530621"/>
                </a:moveTo>
                <a:lnTo>
                  <a:pt x="12192000" y="6530621"/>
                </a:lnTo>
                <a:lnTo>
                  <a:pt x="12192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875022"/>
                </a:lnTo>
                <a:lnTo>
                  <a:pt x="0" y="5875022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1">
                <a:solidFill>
                  <a:schemeClr val="bg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E09B1-1E83-D14F-AAFB-E043DC9E6C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449"/>
          <a:stretch/>
        </p:blipFill>
        <p:spPr bwMode="auto">
          <a:xfrm>
            <a:off x="10119859" y="6038628"/>
            <a:ext cx="1709881" cy="392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9C785D52-708C-C348-B176-C099CCB20626}"/>
              </a:ext>
            </a:extLst>
          </p:cNvPr>
          <p:cNvSpPr txBox="1"/>
          <p:nvPr userDrawn="1"/>
        </p:nvSpPr>
        <p:spPr>
          <a:xfrm>
            <a:off x="363657" y="6088831"/>
            <a:ext cx="5714414" cy="63771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800" dirty="0">
                <a:solidFill>
                  <a:srgbClr val="7F7F7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This project has been funded with support from the European Commission. This publication [communication] reflects the views only of the author, and the Commission cannot be held responsible for any use, which may be made of the information contained therein.</a:t>
            </a:r>
            <a:endParaRPr lang="en-IE" sz="1100" dirty="0">
              <a:solidFill>
                <a:srgbClr val="7F7F7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800" dirty="0">
                <a:solidFill>
                  <a:srgbClr val="7F7F7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100" dirty="0">
              <a:solidFill>
                <a:srgbClr val="7F7F7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67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Slide - Pi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102FE02-34A2-664F-A856-87B0254049D6}"/>
              </a:ext>
            </a:extLst>
          </p:cNvPr>
          <p:cNvSpPr/>
          <p:nvPr userDrawn="1"/>
        </p:nvSpPr>
        <p:spPr bwMode="auto">
          <a:xfrm>
            <a:off x="-1" y="2"/>
            <a:ext cx="12192000" cy="932382"/>
          </a:xfrm>
          <a:prstGeom prst="rect">
            <a:avLst/>
          </a:prstGeom>
          <a:solidFill>
            <a:srgbClr val="E43794"/>
          </a:soli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BE399B0-0A16-4541-A444-B5F63F8B6A5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0294EDE2-D4F2-8247-8C5A-0A3C62325B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666" y="440268"/>
            <a:ext cx="11260668" cy="1282758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chemeClr val="bg1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ED51C2FE-D217-5441-BDEA-483B2807BB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668" y="2087459"/>
            <a:ext cx="11260666" cy="4108908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here to 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71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ne Slide - Yel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43EAE1D0-14B0-9444-B547-3A7BF7B8D66D}"/>
              </a:ext>
            </a:extLst>
          </p:cNvPr>
          <p:cNvSpPr/>
          <p:nvPr userDrawn="1"/>
        </p:nvSpPr>
        <p:spPr>
          <a:xfrm>
            <a:off x="6577123" y="0"/>
            <a:ext cx="5614877" cy="6858000"/>
          </a:xfrm>
          <a:custGeom>
            <a:avLst/>
            <a:gdLst>
              <a:gd name="connsiteX0" fmla="*/ 2183119 w 3580946"/>
              <a:gd name="connsiteY0" fmla="*/ 2 h 10907713"/>
              <a:gd name="connsiteX1" fmla="*/ 3580946 w 3580946"/>
              <a:gd name="connsiteY1" fmla="*/ 2 h 10907713"/>
              <a:gd name="connsiteX2" fmla="*/ 3580946 w 3580946"/>
              <a:gd name="connsiteY2" fmla="*/ 8315732 h 10907713"/>
              <a:gd name="connsiteX3" fmla="*/ 929801 w 3580946"/>
              <a:gd name="connsiteY3" fmla="*/ 2 h 10907713"/>
              <a:gd name="connsiteX4" fmla="*/ 2087698 w 3580946"/>
              <a:gd name="connsiteY4" fmla="*/ 2 h 10907713"/>
              <a:gd name="connsiteX5" fmla="*/ 3580946 w 3580946"/>
              <a:gd name="connsiteY5" fmla="*/ 8883391 h 10907713"/>
              <a:gd name="connsiteX6" fmla="*/ 3580946 w 3580946"/>
              <a:gd name="connsiteY6" fmla="*/ 10907713 h 10907713"/>
              <a:gd name="connsiteX7" fmla="*/ 2763325 w 3580946"/>
              <a:gd name="connsiteY7" fmla="*/ 10907711 h 10907713"/>
              <a:gd name="connsiteX8" fmla="*/ 0 w 3580946"/>
              <a:gd name="connsiteY8" fmla="*/ 0 h 10907713"/>
              <a:gd name="connsiteX9" fmla="*/ 834379 w 3580946"/>
              <a:gd name="connsiteY9" fmla="*/ 2 h 10907713"/>
              <a:gd name="connsiteX10" fmla="*/ 2667904 w 3580946"/>
              <a:gd name="connsiteY10" fmla="*/ 10907711 h 10907713"/>
              <a:gd name="connsiteX11" fmla="*/ 1833524 w 3580946"/>
              <a:gd name="connsiteY11" fmla="*/ 10907713 h 109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80946" h="10907713">
                <a:moveTo>
                  <a:pt x="2183119" y="2"/>
                </a:moveTo>
                <a:lnTo>
                  <a:pt x="3580946" y="2"/>
                </a:lnTo>
                <a:lnTo>
                  <a:pt x="3580946" y="8315732"/>
                </a:lnTo>
                <a:close/>
                <a:moveTo>
                  <a:pt x="929801" y="2"/>
                </a:moveTo>
                <a:lnTo>
                  <a:pt x="2087698" y="2"/>
                </a:lnTo>
                <a:lnTo>
                  <a:pt x="3580946" y="8883391"/>
                </a:lnTo>
                <a:lnTo>
                  <a:pt x="3580946" y="10907713"/>
                </a:lnTo>
                <a:lnTo>
                  <a:pt x="2763325" y="10907711"/>
                </a:lnTo>
                <a:close/>
                <a:moveTo>
                  <a:pt x="0" y="0"/>
                </a:moveTo>
                <a:lnTo>
                  <a:pt x="834379" y="2"/>
                </a:lnTo>
                <a:lnTo>
                  <a:pt x="2667904" y="10907711"/>
                </a:lnTo>
                <a:lnTo>
                  <a:pt x="1833524" y="10907713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969752-47F1-0443-A32D-97FDA24FCA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77123" y="1619604"/>
            <a:ext cx="4625130" cy="5238394"/>
          </a:xfrm>
          <a:custGeom>
            <a:avLst/>
            <a:gdLst>
              <a:gd name="connsiteX0" fmla="*/ 0 w 4991918"/>
              <a:gd name="connsiteY0" fmla="*/ 0 h 5653816"/>
              <a:gd name="connsiteX1" fmla="*/ 4991918 w 4991918"/>
              <a:gd name="connsiteY1" fmla="*/ 0 h 5653816"/>
              <a:gd name="connsiteX2" fmla="*/ 4991918 w 4991918"/>
              <a:gd name="connsiteY2" fmla="*/ 5653816 h 5653816"/>
              <a:gd name="connsiteX3" fmla="*/ 0 w 4991918"/>
              <a:gd name="connsiteY3" fmla="*/ 5653816 h 565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1918" h="5653816">
                <a:moveTo>
                  <a:pt x="0" y="0"/>
                </a:moveTo>
                <a:lnTo>
                  <a:pt x="4991918" y="0"/>
                </a:lnTo>
                <a:lnTo>
                  <a:pt x="4991918" y="5653816"/>
                </a:lnTo>
                <a:lnTo>
                  <a:pt x="0" y="5653816"/>
                </a:lnTo>
                <a:close/>
              </a:path>
            </a:pathLst>
          </a:custGeom>
        </p:spPr>
      </p:pic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58630351-7618-AC42-AD6E-7D6DEDB791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20057" y="3028280"/>
            <a:ext cx="3691822" cy="3829719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B5CAD082-5B2D-684C-9FE8-54A153571F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122" y="807487"/>
            <a:ext cx="5614878" cy="631527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653C79D3-52C4-2B46-8F2A-9316F3E3E9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1124" y="1580692"/>
            <a:ext cx="5614877" cy="4108908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here to type…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6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1F2330DD-C747-AA4A-9F6D-869FE683096C}"/>
              </a:ext>
            </a:extLst>
          </p:cNvPr>
          <p:cNvSpPr/>
          <p:nvPr userDrawn="1"/>
        </p:nvSpPr>
        <p:spPr>
          <a:xfrm flipH="1">
            <a:off x="0" y="0"/>
            <a:ext cx="5614877" cy="6858000"/>
          </a:xfrm>
          <a:custGeom>
            <a:avLst/>
            <a:gdLst>
              <a:gd name="connsiteX0" fmla="*/ 2183119 w 3580946"/>
              <a:gd name="connsiteY0" fmla="*/ 2 h 10907713"/>
              <a:gd name="connsiteX1" fmla="*/ 3580946 w 3580946"/>
              <a:gd name="connsiteY1" fmla="*/ 2 h 10907713"/>
              <a:gd name="connsiteX2" fmla="*/ 3580946 w 3580946"/>
              <a:gd name="connsiteY2" fmla="*/ 8315732 h 10907713"/>
              <a:gd name="connsiteX3" fmla="*/ 929801 w 3580946"/>
              <a:gd name="connsiteY3" fmla="*/ 2 h 10907713"/>
              <a:gd name="connsiteX4" fmla="*/ 2087698 w 3580946"/>
              <a:gd name="connsiteY4" fmla="*/ 2 h 10907713"/>
              <a:gd name="connsiteX5" fmla="*/ 3580946 w 3580946"/>
              <a:gd name="connsiteY5" fmla="*/ 8883391 h 10907713"/>
              <a:gd name="connsiteX6" fmla="*/ 3580946 w 3580946"/>
              <a:gd name="connsiteY6" fmla="*/ 10907713 h 10907713"/>
              <a:gd name="connsiteX7" fmla="*/ 2763325 w 3580946"/>
              <a:gd name="connsiteY7" fmla="*/ 10907711 h 10907713"/>
              <a:gd name="connsiteX8" fmla="*/ 0 w 3580946"/>
              <a:gd name="connsiteY8" fmla="*/ 0 h 10907713"/>
              <a:gd name="connsiteX9" fmla="*/ 834379 w 3580946"/>
              <a:gd name="connsiteY9" fmla="*/ 2 h 10907713"/>
              <a:gd name="connsiteX10" fmla="*/ 2667904 w 3580946"/>
              <a:gd name="connsiteY10" fmla="*/ 10907711 h 10907713"/>
              <a:gd name="connsiteX11" fmla="*/ 1833524 w 3580946"/>
              <a:gd name="connsiteY11" fmla="*/ 10907713 h 109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80946" h="10907713">
                <a:moveTo>
                  <a:pt x="2183119" y="2"/>
                </a:moveTo>
                <a:lnTo>
                  <a:pt x="3580946" y="2"/>
                </a:lnTo>
                <a:lnTo>
                  <a:pt x="3580946" y="8315732"/>
                </a:lnTo>
                <a:close/>
                <a:moveTo>
                  <a:pt x="929801" y="2"/>
                </a:moveTo>
                <a:lnTo>
                  <a:pt x="2087698" y="2"/>
                </a:lnTo>
                <a:lnTo>
                  <a:pt x="3580946" y="8883391"/>
                </a:lnTo>
                <a:lnTo>
                  <a:pt x="3580946" y="10907713"/>
                </a:lnTo>
                <a:lnTo>
                  <a:pt x="2763325" y="10907711"/>
                </a:lnTo>
                <a:close/>
                <a:moveTo>
                  <a:pt x="0" y="0"/>
                </a:moveTo>
                <a:lnTo>
                  <a:pt x="834379" y="2"/>
                </a:lnTo>
                <a:lnTo>
                  <a:pt x="2667904" y="10907711"/>
                </a:lnTo>
                <a:lnTo>
                  <a:pt x="1833524" y="10907713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E804DF6C-4D62-064D-B186-6AE9A0B739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1835" y="761961"/>
            <a:ext cx="5339109" cy="631527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23D009B4-E8C4-0C42-8F6B-A7982107E8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81838" y="1535166"/>
            <a:ext cx="5339108" cy="4682754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here to type…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BAA5CE-8AD5-6B47-B043-9B470971F8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49"/>
          <a:stretch>
            <a:fillRect/>
          </a:stretch>
        </p:blipFill>
        <p:spPr>
          <a:xfrm>
            <a:off x="853253" y="1054225"/>
            <a:ext cx="4761625" cy="5803775"/>
          </a:xfrm>
          <a:custGeom>
            <a:avLst/>
            <a:gdLst>
              <a:gd name="connsiteX0" fmla="*/ 0 w 3809685"/>
              <a:gd name="connsiteY0" fmla="*/ 0 h 4643489"/>
              <a:gd name="connsiteX1" fmla="*/ 3809685 w 3809685"/>
              <a:gd name="connsiteY1" fmla="*/ 0 h 4643489"/>
              <a:gd name="connsiteX2" fmla="*/ 3809685 w 3809685"/>
              <a:gd name="connsiteY2" fmla="*/ 4643489 h 4643489"/>
              <a:gd name="connsiteX3" fmla="*/ 0 w 3809685"/>
              <a:gd name="connsiteY3" fmla="*/ 4643489 h 4643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9685" h="4643489">
                <a:moveTo>
                  <a:pt x="0" y="0"/>
                </a:moveTo>
                <a:lnTo>
                  <a:pt x="3809685" y="0"/>
                </a:lnTo>
                <a:lnTo>
                  <a:pt x="3809685" y="4643489"/>
                </a:lnTo>
                <a:lnTo>
                  <a:pt x="0" y="464348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1364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837D00C-3B07-3444-BD7D-28589C271E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3203071"/>
            <a:ext cx="12192000" cy="3654930"/>
          </a:xfrm>
          <a:custGeom>
            <a:avLst/>
            <a:gdLst>
              <a:gd name="connsiteX0" fmla="*/ 7767012 w 7775575"/>
              <a:gd name="connsiteY0" fmla="*/ 1509411 h 5813200"/>
              <a:gd name="connsiteX1" fmla="*/ 7767012 w 7775575"/>
              <a:gd name="connsiteY1" fmla="*/ 3287485 h 5813200"/>
              <a:gd name="connsiteX2" fmla="*/ 7775575 w 7775575"/>
              <a:gd name="connsiteY2" fmla="*/ 3287485 h 5813200"/>
              <a:gd name="connsiteX3" fmla="*/ 7775575 w 7775575"/>
              <a:gd name="connsiteY3" fmla="*/ 4794552 h 5813200"/>
              <a:gd name="connsiteX4" fmla="*/ 7775574 w 7775575"/>
              <a:gd name="connsiteY4" fmla="*/ 4794552 h 5813200"/>
              <a:gd name="connsiteX5" fmla="*/ 7775574 w 7775575"/>
              <a:gd name="connsiteY5" fmla="*/ 5813199 h 5813200"/>
              <a:gd name="connsiteX6" fmla="*/ 7767012 w 7775575"/>
              <a:gd name="connsiteY6" fmla="*/ 5813199 h 5813200"/>
              <a:gd name="connsiteX7" fmla="*/ 7767012 w 7775575"/>
              <a:gd name="connsiteY7" fmla="*/ 5813200 h 5813200"/>
              <a:gd name="connsiteX8" fmla="*/ 1845662 w 7775575"/>
              <a:gd name="connsiteY8" fmla="*/ 5813200 h 5813200"/>
              <a:gd name="connsiteX9" fmla="*/ 1845665 w 7775575"/>
              <a:gd name="connsiteY9" fmla="*/ 5813199 h 5813200"/>
              <a:gd name="connsiteX10" fmla="*/ 1441454 w 7775575"/>
              <a:gd name="connsiteY10" fmla="*/ 5813199 h 5813200"/>
              <a:gd name="connsiteX11" fmla="*/ 1441451 w 7775575"/>
              <a:gd name="connsiteY11" fmla="*/ 5813200 h 5813200"/>
              <a:gd name="connsiteX12" fmla="*/ 0 w 7775575"/>
              <a:gd name="connsiteY12" fmla="*/ 5813198 h 5813200"/>
              <a:gd name="connsiteX13" fmla="*/ 1 w 7775575"/>
              <a:gd name="connsiteY13" fmla="*/ 4485898 h 5813200"/>
              <a:gd name="connsiteX14" fmla="*/ 7767013 w 7775575"/>
              <a:gd name="connsiteY14" fmla="*/ 0 h 5813200"/>
              <a:gd name="connsiteX15" fmla="*/ 7767012 w 7775575"/>
              <a:gd name="connsiteY15" fmla="*/ 1354507 h 5813200"/>
              <a:gd name="connsiteX16" fmla="*/ 1 w 7775575"/>
              <a:gd name="connsiteY16" fmla="*/ 4330994 h 5813200"/>
              <a:gd name="connsiteX17" fmla="*/ 0 w 7775575"/>
              <a:gd name="connsiteY17" fmla="*/ 2976488 h 58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775575" h="5813200">
                <a:moveTo>
                  <a:pt x="7767012" y="1509411"/>
                </a:moveTo>
                <a:lnTo>
                  <a:pt x="7767012" y="3287485"/>
                </a:lnTo>
                <a:lnTo>
                  <a:pt x="7775575" y="3287485"/>
                </a:lnTo>
                <a:lnTo>
                  <a:pt x="7775575" y="4794552"/>
                </a:lnTo>
                <a:lnTo>
                  <a:pt x="7775574" y="4794552"/>
                </a:lnTo>
                <a:lnTo>
                  <a:pt x="7775574" y="5813199"/>
                </a:lnTo>
                <a:lnTo>
                  <a:pt x="7767012" y="5813199"/>
                </a:lnTo>
                <a:lnTo>
                  <a:pt x="7767012" y="5813200"/>
                </a:lnTo>
                <a:lnTo>
                  <a:pt x="1845662" y="5813200"/>
                </a:lnTo>
                <a:lnTo>
                  <a:pt x="1845665" y="5813199"/>
                </a:lnTo>
                <a:lnTo>
                  <a:pt x="1441454" y="5813199"/>
                </a:lnTo>
                <a:lnTo>
                  <a:pt x="1441451" y="5813200"/>
                </a:lnTo>
                <a:lnTo>
                  <a:pt x="0" y="5813198"/>
                </a:lnTo>
                <a:lnTo>
                  <a:pt x="1" y="4485898"/>
                </a:lnTo>
                <a:close/>
                <a:moveTo>
                  <a:pt x="7767013" y="0"/>
                </a:moveTo>
                <a:lnTo>
                  <a:pt x="7767012" y="1354507"/>
                </a:lnTo>
                <a:lnTo>
                  <a:pt x="1" y="4330994"/>
                </a:lnTo>
                <a:lnTo>
                  <a:pt x="0" y="29764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B7B4ED83-5F90-2647-9635-E1BDC870E6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97078"/>
            <a:ext cx="12192000" cy="708318"/>
          </a:xfrm>
        </p:spPr>
        <p:txBody>
          <a:bodyPr>
            <a:noAutofit/>
          </a:bodyPr>
          <a:lstStyle>
            <a:lvl1pPr marL="0" indent="0" algn="ctr">
              <a:buNone/>
              <a:defRPr sz="40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9BBC9E2E-A9B8-584E-A1A4-12C8CDF358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420135"/>
            <a:ext cx="12192000" cy="62674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short description for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79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652E086-18B9-5649-9568-26BC78AAA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2" cy="3429000"/>
          </a:xfrm>
          <a:custGeom>
            <a:avLst/>
            <a:gdLst>
              <a:gd name="connsiteX0" fmla="*/ 7775576 w 7775576"/>
              <a:gd name="connsiteY0" fmla="*/ 345781 h 5453857"/>
              <a:gd name="connsiteX1" fmla="*/ 7775576 w 7775576"/>
              <a:gd name="connsiteY1" fmla="*/ 5453857 h 5453857"/>
              <a:gd name="connsiteX2" fmla="*/ 851414 w 7775576"/>
              <a:gd name="connsiteY2" fmla="*/ 4143873 h 5453857"/>
              <a:gd name="connsiteX3" fmla="*/ 0 w 7775576"/>
              <a:gd name="connsiteY3" fmla="*/ 0 h 5453857"/>
              <a:gd name="connsiteX4" fmla="*/ 7775575 w 7775576"/>
              <a:gd name="connsiteY4" fmla="*/ 0 h 5453857"/>
              <a:gd name="connsiteX5" fmla="*/ 0 w 7775576"/>
              <a:gd name="connsiteY5" fmla="*/ 4269853 h 545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5576" h="5453857">
                <a:moveTo>
                  <a:pt x="7775576" y="345781"/>
                </a:moveTo>
                <a:lnTo>
                  <a:pt x="7775576" y="5453857"/>
                </a:lnTo>
                <a:lnTo>
                  <a:pt x="851414" y="4143873"/>
                </a:lnTo>
                <a:close/>
                <a:moveTo>
                  <a:pt x="0" y="0"/>
                </a:moveTo>
                <a:lnTo>
                  <a:pt x="7775575" y="0"/>
                </a:lnTo>
                <a:lnTo>
                  <a:pt x="0" y="42698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24877FC-2948-4DEE-B89B-2A104979F3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0C798230-24D5-8043-8C18-DA95C56177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1" y="3635354"/>
            <a:ext cx="12192002" cy="631527"/>
          </a:xfrm>
        </p:spPr>
        <p:txBody>
          <a:bodyPr>
            <a:noAutofit/>
          </a:bodyPr>
          <a:lstStyle>
            <a:lvl1pPr marL="0" indent="0" algn="ctr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404CB58A-30DC-2049-8F17-6840F5F920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398523"/>
            <a:ext cx="12192000" cy="166361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short description for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21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DCBCFD79-37C4-C041-975D-A1085C1C62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624" y="513518"/>
            <a:ext cx="6811615" cy="42532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TABLE OF CONTENTS</a:t>
            </a:r>
            <a:endParaRPr lang="en-US" dirty="0"/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B35237CA-71A5-D142-A569-D49FACCD35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624" y="1834272"/>
            <a:ext cx="558216" cy="673765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39" name="Text Placeholder 32">
            <a:extLst>
              <a:ext uri="{FF2B5EF4-FFF2-40B4-BE49-F238E27FC236}">
                <a16:creationId xmlns:a16="http://schemas.microsoft.com/office/drawing/2014/main" id="{A07846C9-2806-FC46-AD33-BB147D90BB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5986" y="1834272"/>
            <a:ext cx="5885809" cy="673765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4" name="Date Placeholder 3">
            <a:extLst>
              <a:ext uri="{FF2B5EF4-FFF2-40B4-BE49-F238E27FC236}">
                <a16:creationId xmlns:a16="http://schemas.microsoft.com/office/drawing/2014/main" id="{3B20C1C0-EF6B-F946-BBC0-6AAD0C342A95}"/>
              </a:ext>
            </a:extLst>
          </p:cNvPr>
          <p:cNvSpPr>
            <a:spLocks noGrp="1"/>
          </p:cNvSpPr>
          <p:nvPr>
            <p:ph type="dt" sz="half" idx="27"/>
          </p:nvPr>
        </p:nvSpPr>
        <p:spPr>
          <a:xfrm>
            <a:off x="838203" y="6356353"/>
            <a:ext cx="2743201" cy="365125"/>
          </a:xfrm>
        </p:spPr>
        <p:txBody>
          <a:bodyPr/>
          <a:lstStyle/>
          <a:p>
            <a:fld id="{C7F32F9C-241A-9D4A-9D77-DDB31C8B6155}" type="datetime1">
              <a:rPr lang="en-IE" smtClean="0"/>
              <a:t>03/08/2022</a:t>
            </a:fld>
            <a:endParaRPr lang="en-US" dirty="0"/>
          </a:p>
        </p:txBody>
      </p:sp>
      <p:sp>
        <p:nvSpPr>
          <p:cNvPr id="55" name="Footer Placeholder 4">
            <a:extLst>
              <a:ext uri="{FF2B5EF4-FFF2-40B4-BE49-F238E27FC236}">
                <a16:creationId xmlns:a16="http://schemas.microsoft.com/office/drawing/2014/main" id="{8DE7B2BF-6E9E-E042-8578-17C5A21B4864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4038601" y="6356353"/>
            <a:ext cx="41147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6" name="Slide Number Placeholder 5">
            <a:extLst>
              <a:ext uri="{FF2B5EF4-FFF2-40B4-BE49-F238E27FC236}">
                <a16:creationId xmlns:a16="http://schemas.microsoft.com/office/drawing/2014/main" id="{5F80DCA5-6A41-EE4F-8CB6-56FADF60E9A6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8610603" y="6356353"/>
            <a:ext cx="2743201" cy="365125"/>
          </a:xfrm>
        </p:spPr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 dirty="0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B87478A1-80BD-744C-B410-8B96A4AD2384}"/>
              </a:ext>
            </a:extLst>
          </p:cNvPr>
          <p:cNvSpPr/>
          <p:nvPr userDrawn="1"/>
        </p:nvSpPr>
        <p:spPr>
          <a:xfrm rot="16200000">
            <a:off x="6245069" y="918313"/>
            <a:ext cx="6856550" cy="5051565"/>
          </a:xfrm>
          <a:custGeom>
            <a:avLst/>
            <a:gdLst>
              <a:gd name="connsiteX0" fmla="*/ 7775575 w 7775575"/>
              <a:gd name="connsiteY0" fmla="*/ 0 h 7985044"/>
              <a:gd name="connsiteX1" fmla="*/ 7775575 w 7775575"/>
              <a:gd name="connsiteY1" fmla="*/ 2286116 h 7985044"/>
              <a:gd name="connsiteX2" fmla="*/ 3591296 w 7775575"/>
              <a:gd name="connsiteY2" fmla="*/ 7985044 h 7985044"/>
              <a:gd name="connsiteX3" fmla="*/ 0 w 7775575"/>
              <a:gd name="connsiteY3" fmla="*/ 7985044 h 7985044"/>
              <a:gd name="connsiteX4" fmla="*/ 0 w 7775575"/>
              <a:gd name="connsiteY4" fmla="*/ 3577812 h 798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5575" h="7985044">
                <a:moveTo>
                  <a:pt x="7775575" y="0"/>
                </a:moveTo>
                <a:lnTo>
                  <a:pt x="7775575" y="2286116"/>
                </a:lnTo>
                <a:lnTo>
                  <a:pt x="3591296" y="7985044"/>
                </a:lnTo>
                <a:lnTo>
                  <a:pt x="0" y="7985044"/>
                </a:lnTo>
                <a:lnTo>
                  <a:pt x="0" y="3577812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CE684F57-0AE5-E44C-855B-CEA20F24D6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716" y="3694831"/>
            <a:ext cx="2389841" cy="2182029"/>
          </a:xfrm>
          <a:prstGeom prst="rect">
            <a:avLst/>
          </a:prstGeom>
        </p:spPr>
      </p:pic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CC1AE6FE-E231-4743-BA92-BB68A10DAF6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28624" y="2728857"/>
            <a:ext cx="558216" cy="673765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57" name="Text Placeholder 32">
            <a:extLst>
              <a:ext uri="{FF2B5EF4-FFF2-40B4-BE49-F238E27FC236}">
                <a16:creationId xmlns:a16="http://schemas.microsoft.com/office/drawing/2014/main" id="{FF1A766D-1482-9D40-8555-F440301AF7E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35986" y="2728857"/>
            <a:ext cx="5885809" cy="673765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D8E89C7-A8DE-8A4F-9293-A29DF23AD7A5}"/>
              </a:ext>
            </a:extLst>
          </p:cNvPr>
          <p:cNvCxnSpPr/>
          <p:nvPr userDrawn="1"/>
        </p:nvCxnSpPr>
        <p:spPr>
          <a:xfrm>
            <a:off x="420482" y="2585039"/>
            <a:ext cx="7093819" cy="0"/>
          </a:xfrm>
          <a:prstGeom prst="line">
            <a:avLst/>
          </a:prstGeom>
          <a:ln w="19050">
            <a:solidFill>
              <a:srgbClr val="FBE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Placeholder 32">
            <a:extLst>
              <a:ext uri="{FF2B5EF4-FFF2-40B4-BE49-F238E27FC236}">
                <a16:creationId xmlns:a16="http://schemas.microsoft.com/office/drawing/2014/main" id="{BAE18D6F-D988-3B49-9978-4231CAE85E2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0560" y="3609976"/>
            <a:ext cx="558216" cy="673765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61" name="Text Placeholder 32">
            <a:extLst>
              <a:ext uri="{FF2B5EF4-FFF2-40B4-BE49-F238E27FC236}">
                <a16:creationId xmlns:a16="http://schemas.microsoft.com/office/drawing/2014/main" id="{DDBFB6A2-8256-4F46-95AD-92AFCBFDD26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437922" y="3609976"/>
            <a:ext cx="5885809" cy="673765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7B54757-EEAC-EF43-AF32-4010EC820F34}"/>
              </a:ext>
            </a:extLst>
          </p:cNvPr>
          <p:cNvCxnSpPr/>
          <p:nvPr userDrawn="1"/>
        </p:nvCxnSpPr>
        <p:spPr>
          <a:xfrm>
            <a:off x="422418" y="3466158"/>
            <a:ext cx="7093819" cy="0"/>
          </a:xfrm>
          <a:prstGeom prst="line">
            <a:avLst/>
          </a:prstGeom>
          <a:ln w="19050">
            <a:solidFill>
              <a:srgbClr val="FBE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Placeholder 32">
            <a:extLst>
              <a:ext uri="{FF2B5EF4-FFF2-40B4-BE49-F238E27FC236}">
                <a16:creationId xmlns:a16="http://schemas.microsoft.com/office/drawing/2014/main" id="{3D51A7F1-847E-3547-8F39-00DBFF2CEF6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28624" y="4504561"/>
            <a:ext cx="558216" cy="673765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  <p:sp>
        <p:nvSpPr>
          <p:cNvPr id="66" name="Text Placeholder 32">
            <a:extLst>
              <a:ext uri="{FF2B5EF4-FFF2-40B4-BE49-F238E27FC236}">
                <a16:creationId xmlns:a16="http://schemas.microsoft.com/office/drawing/2014/main" id="{58CBA69A-204A-904C-A87E-85A6A4F3ACA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35986" y="4504561"/>
            <a:ext cx="5885809" cy="673765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899547E-D324-B041-98D3-9B3514BA5158}"/>
              </a:ext>
            </a:extLst>
          </p:cNvPr>
          <p:cNvCxnSpPr/>
          <p:nvPr userDrawn="1"/>
        </p:nvCxnSpPr>
        <p:spPr>
          <a:xfrm>
            <a:off x="420482" y="4360743"/>
            <a:ext cx="7093819" cy="0"/>
          </a:xfrm>
          <a:prstGeom prst="line">
            <a:avLst/>
          </a:prstGeom>
          <a:ln w="19050">
            <a:solidFill>
              <a:srgbClr val="FBE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 Placeholder 32">
            <a:extLst>
              <a:ext uri="{FF2B5EF4-FFF2-40B4-BE49-F238E27FC236}">
                <a16:creationId xmlns:a16="http://schemas.microsoft.com/office/drawing/2014/main" id="{EC491105-5EE0-A84F-9F3D-4EEAB5F27A1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30560" y="5385680"/>
            <a:ext cx="558216" cy="673765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15</a:t>
            </a:r>
            <a:endParaRPr lang="en-US" dirty="0"/>
          </a:p>
        </p:txBody>
      </p:sp>
      <p:sp>
        <p:nvSpPr>
          <p:cNvPr id="69" name="Text Placeholder 32">
            <a:extLst>
              <a:ext uri="{FF2B5EF4-FFF2-40B4-BE49-F238E27FC236}">
                <a16:creationId xmlns:a16="http://schemas.microsoft.com/office/drawing/2014/main" id="{B6EA2882-D03C-1546-B590-6354A5E90E5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37922" y="5385680"/>
            <a:ext cx="5885809" cy="673765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17FFA9D-6FF9-EE45-8938-0AAAD62A4B9F}"/>
              </a:ext>
            </a:extLst>
          </p:cNvPr>
          <p:cNvCxnSpPr/>
          <p:nvPr userDrawn="1"/>
        </p:nvCxnSpPr>
        <p:spPr>
          <a:xfrm>
            <a:off x="422418" y="5241862"/>
            <a:ext cx="7093819" cy="0"/>
          </a:xfrm>
          <a:prstGeom prst="line">
            <a:avLst/>
          </a:prstGeom>
          <a:ln w="19050">
            <a:solidFill>
              <a:srgbClr val="FBE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273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B25BB3F5-24E9-3E4D-AA1A-32C5CBF21DE6}"/>
              </a:ext>
            </a:extLst>
          </p:cNvPr>
          <p:cNvSpPr/>
          <p:nvPr userDrawn="1"/>
        </p:nvSpPr>
        <p:spPr>
          <a:xfrm>
            <a:off x="0" y="1837056"/>
            <a:ext cx="12192000" cy="4571999"/>
          </a:xfrm>
          <a:custGeom>
            <a:avLst/>
            <a:gdLst>
              <a:gd name="connsiteX0" fmla="*/ 7775575 w 7775575"/>
              <a:gd name="connsiteY0" fmla="*/ 0 h 7985044"/>
              <a:gd name="connsiteX1" fmla="*/ 7775575 w 7775575"/>
              <a:gd name="connsiteY1" fmla="*/ 2286116 h 7985044"/>
              <a:gd name="connsiteX2" fmla="*/ 3591296 w 7775575"/>
              <a:gd name="connsiteY2" fmla="*/ 7985044 h 7985044"/>
              <a:gd name="connsiteX3" fmla="*/ 0 w 7775575"/>
              <a:gd name="connsiteY3" fmla="*/ 7985044 h 7985044"/>
              <a:gd name="connsiteX4" fmla="*/ 0 w 7775575"/>
              <a:gd name="connsiteY4" fmla="*/ 3577812 h 798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5575" h="7985044">
                <a:moveTo>
                  <a:pt x="7775575" y="0"/>
                </a:moveTo>
                <a:lnTo>
                  <a:pt x="7775575" y="2286116"/>
                </a:lnTo>
                <a:lnTo>
                  <a:pt x="3591296" y="7985044"/>
                </a:lnTo>
                <a:lnTo>
                  <a:pt x="0" y="7985044"/>
                </a:lnTo>
                <a:lnTo>
                  <a:pt x="0" y="3577812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1EC3B35-9BE5-F64A-AF9D-8AC3A68E1F83}"/>
              </a:ext>
            </a:extLst>
          </p:cNvPr>
          <p:cNvSpPr/>
          <p:nvPr userDrawn="1"/>
        </p:nvSpPr>
        <p:spPr>
          <a:xfrm>
            <a:off x="2" y="2285999"/>
            <a:ext cx="12192000" cy="4571999"/>
          </a:xfrm>
          <a:custGeom>
            <a:avLst/>
            <a:gdLst>
              <a:gd name="connsiteX0" fmla="*/ 7775575 w 7775575"/>
              <a:gd name="connsiteY0" fmla="*/ 0 h 7985044"/>
              <a:gd name="connsiteX1" fmla="*/ 7775575 w 7775575"/>
              <a:gd name="connsiteY1" fmla="*/ 2286116 h 7985044"/>
              <a:gd name="connsiteX2" fmla="*/ 3591296 w 7775575"/>
              <a:gd name="connsiteY2" fmla="*/ 7985044 h 7985044"/>
              <a:gd name="connsiteX3" fmla="*/ 0 w 7775575"/>
              <a:gd name="connsiteY3" fmla="*/ 7985044 h 7985044"/>
              <a:gd name="connsiteX4" fmla="*/ 0 w 7775575"/>
              <a:gd name="connsiteY4" fmla="*/ 3577812 h 798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5575" h="7985044">
                <a:moveTo>
                  <a:pt x="7775575" y="0"/>
                </a:moveTo>
                <a:lnTo>
                  <a:pt x="7775575" y="2286116"/>
                </a:lnTo>
                <a:lnTo>
                  <a:pt x="3591296" y="7985044"/>
                </a:lnTo>
                <a:lnTo>
                  <a:pt x="0" y="7985044"/>
                </a:lnTo>
                <a:lnTo>
                  <a:pt x="0" y="3577812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90FF00C7-7CF0-4328-B870-683CB9DA86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11714"/>
            <a:ext cx="12191998" cy="6246227"/>
          </a:xfrm>
          <a:custGeom>
            <a:avLst/>
            <a:gdLst>
              <a:gd name="connsiteX0" fmla="*/ 0 w 7775574"/>
              <a:gd name="connsiteY0" fmla="*/ 0 h 9934683"/>
              <a:gd name="connsiteX1" fmla="*/ 434047 w 7775574"/>
              <a:gd name="connsiteY1" fmla="*/ 0 h 9934683"/>
              <a:gd name="connsiteX2" fmla="*/ 7775574 w 7775574"/>
              <a:gd name="connsiteY2" fmla="*/ 9181185 h 9934683"/>
              <a:gd name="connsiteX3" fmla="*/ 7775574 w 7775574"/>
              <a:gd name="connsiteY3" fmla="*/ 9934683 h 9934683"/>
              <a:gd name="connsiteX4" fmla="*/ 0 w 7775574"/>
              <a:gd name="connsiteY4" fmla="*/ 5860760 h 993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5574" h="9934683">
                <a:moveTo>
                  <a:pt x="0" y="0"/>
                </a:moveTo>
                <a:lnTo>
                  <a:pt x="434047" y="0"/>
                </a:lnTo>
                <a:lnTo>
                  <a:pt x="7775574" y="9181185"/>
                </a:lnTo>
                <a:lnTo>
                  <a:pt x="7775574" y="9934683"/>
                </a:lnTo>
                <a:lnTo>
                  <a:pt x="0" y="58607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6F390727-7F66-4BB0-A4EA-A164CFE7F17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935305A0-DFDB-0740-B78F-607AFB513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38095" y="388754"/>
            <a:ext cx="3350570" cy="445340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Who We Are</a:t>
            </a:r>
            <a:endParaRPr lang="en-US" dirty="0"/>
          </a:p>
        </p:txBody>
      </p:sp>
      <p:sp>
        <p:nvSpPr>
          <p:cNvPr id="15" name="Text Placeholder 32">
            <a:extLst>
              <a:ext uri="{FF2B5EF4-FFF2-40B4-BE49-F238E27FC236}">
                <a16:creationId xmlns:a16="http://schemas.microsoft.com/office/drawing/2014/main" id="{5FF2D31E-F4F5-EE49-8797-F33210C2C8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38095" y="1014676"/>
            <a:ext cx="6863977" cy="1119578"/>
          </a:xfrm>
        </p:spPr>
        <p:txBody>
          <a:bodyPr anchor="t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short description for slide</a:t>
            </a:r>
            <a:endParaRPr lang="en-US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61F1302-F3E5-084F-8496-1FCC9DC447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458" y="4317283"/>
            <a:ext cx="2389841" cy="218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0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E8934F9-4A4B-2F47-8061-3AFF6FEB52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1"/>
            <a:ext cx="12192003" cy="6858002"/>
          </a:xfrm>
          <a:custGeom>
            <a:avLst/>
            <a:gdLst>
              <a:gd name="connsiteX0" fmla="*/ 2228850 w 7775577"/>
              <a:gd name="connsiteY0" fmla="*/ 0 h 10907716"/>
              <a:gd name="connsiteX1" fmla="*/ 7775577 w 7775577"/>
              <a:gd name="connsiteY1" fmla="*/ 0 h 10907716"/>
              <a:gd name="connsiteX2" fmla="*/ 7775577 w 7775577"/>
              <a:gd name="connsiteY2" fmla="*/ 5425000 h 10907716"/>
              <a:gd name="connsiteX3" fmla="*/ 2841932 w 7775577"/>
              <a:gd name="connsiteY3" fmla="*/ 5425000 h 10907716"/>
              <a:gd name="connsiteX4" fmla="*/ 2841932 w 7775577"/>
              <a:gd name="connsiteY4" fmla="*/ 10907716 h 10907716"/>
              <a:gd name="connsiteX5" fmla="*/ 0 w 7775577"/>
              <a:gd name="connsiteY5" fmla="*/ 10907716 h 10907716"/>
              <a:gd name="connsiteX6" fmla="*/ 0 w 7775577"/>
              <a:gd name="connsiteY6" fmla="*/ 3 h 10907716"/>
              <a:gd name="connsiteX7" fmla="*/ 2228850 w 7775577"/>
              <a:gd name="connsiteY7" fmla="*/ 3 h 10907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5577" h="10907716">
                <a:moveTo>
                  <a:pt x="2228850" y="0"/>
                </a:moveTo>
                <a:lnTo>
                  <a:pt x="7775577" y="0"/>
                </a:lnTo>
                <a:lnTo>
                  <a:pt x="7775577" y="5425000"/>
                </a:lnTo>
                <a:lnTo>
                  <a:pt x="2841932" y="5425000"/>
                </a:lnTo>
                <a:lnTo>
                  <a:pt x="2841932" y="10907716"/>
                </a:lnTo>
                <a:lnTo>
                  <a:pt x="0" y="10907716"/>
                </a:lnTo>
                <a:lnTo>
                  <a:pt x="0" y="3"/>
                </a:lnTo>
                <a:lnTo>
                  <a:pt x="2228850" y="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1BD50AC-979F-49F7-BC96-13DEAD56A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6446A715-1AAC-6C46-A70B-1229B23C9B53}"/>
              </a:ext>
            </a:extLst>
          </p:cNvPr>
          <p:cNvSpPr/>
          <p:nvPr userDrawn="1"/>
        </p:nvSpPr>
        <p:spPr bwMode="auto">
          <a:xfrm rot="5400000">
            <a:off x="4521648" y="3345325"/>
            <a:ext cx="932469" cy="1063536"/>
          </a:xfrm>
          <a:prstGeom prst="rtTriangle">
            <a:avLst/>
          </a:prstGeom>
          <a:solidFill>
            <a:srgbClr val="FBE000"/>
          </a:soli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8DC41F02-43EE-9D4C-80EB-E938B3DFBE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6115" y="4071511"/>
            <a:ext cx="7735886" cy="631527"/>
          </a:xfrm>
        </p:spPr>
        <p:txBody>
          <a:bodyPr>
            <a:noAutofit/>
          </a:bodyPr>
          <a:lstStyle>
            <a:lvl1pPr marL="0" indent="0" algn="ctr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9" name="Text Placeholder 32">
            <a:extLst>
              <a:ext uri="{FF2B5EF4-FFF2-40B4-BE49-F238E27FC236}">
                <a16:creationId xmlns:a16="http://schemas.microsoft.com/office/drawing/2014/main" id="{017E1CD4-83C3-4D4E-8D3A-CE0921F87C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56114" y="4834680"/>
            <a:ext cx="7735885" cy="166361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short description for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04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CE1224F2-FEB5-4297-8807-24AC464E0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695700"/>
            <a:ext cx="3886199" cy="3162300"/>
          </a:xfrm>
          <a:custGeom>
            <a:avLst/>
            <a:gdLst>
              <a:gd name="connsiteX0" fmla="*/ 0 w 3886200"/>
              <a:gd name="connsiteY0" fmla="*/ 0 h 3162300"/>
              <a:gd name="connsiteX1" fmla="*/ 12700 w 3886200"/>
              <a:gd name="connsiteY1" fmla="*/ 0 h 3162300"/>
              <a:gd name="connsiteX2" fmla="*/ 3886200 w 3886200"/>
              <a:gd name="connsiteY2" fmla="*/ 443839 h 3162300"/>
              <a:gd name="connsiteX3" fmla="*/ 3886200 w 3886200"/>
              <a:gd name="connsiteY3" fmla="*/ 3162300 h 3162300"/>
              <a:gd name="connsiteX4" fmla="*/ 0 w 3886200"/>
              <a:gd name="connsiteY4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3162300">
                <a:moveTo>
                  <a:pt x="0" y="0"/>
                </a:moveTo>
                <a:lnTo>
                  <a:pt x="12700" y="0"/>
                </a:lnTo>
                <a:lnTo>
                  <a:pt x="3886200" y="443839"/>
                </a:lnTo>
                <a:lnTo>
                  <a:pt x="3886200" y="3162300"/>
                </a:lnTo>
                <a:lnTo>
                  <a:pt x="0" y="3162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2C3A6846-EA2F-4787-B7F3-C5DC9506403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65600" y="4170099"/>
            <a:ext cx="3886199" cy="2687902"/>
          </a:xfrm>
          <a:custGeom>
            <a:avLst/>
            <a:gdLst>
              <a:gd name="connsiteX0" fmla="*/ 3886200 w 3886200"/>
              <a:gd name="connsiteY0" fmla="*/ 0 h 2687902"/>
              <a:gd name="connsiteX1" fmla="*/ 3886200 w 3886200"/>
              <a:gd name="connsiteY1" fmla="*/ 2687902 h 2687902"/>
              <a:gd name="connsiteX2" fmla="*/ 0 w 3886200"/>
              <a:gd name="connsiteY2" fmla="*/ 2687902 h 2687902"/>
              <a:gd name="connsiteX3" fmla="*/ 0 w 3886200"/>
              <a:gd name="connsiteY3" fmla="*/ 2911 h 2687902"/>
              <a:gd name="connsiteX4" fmla="*/ 1930400 w 3886200"/>
              <a:gd name="connsiteY4" fmla="*/ 224102 h 268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2687902">
                <a:moveTo>
                  <a:pt x="3886200" y="0"/>
                </a:moveTo>
                <a:lnTo>
                  <a:pt x="3886200" y="2687902"/>
                </a:lnTo>
                <a:lnTo>
                  <a:pt x="0" y="2687902"/>
                </a:lnTo>
                <a:lnTo>
                  <a:pt x="0" y="2911"/>
                </a:lnTo>
                <a:lnTo>
                  <a:pt x="1930400" y="2241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7451934-77EA-441C-8037-868343163F7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05801" y="3695700"/>
            <a:ext cx="3886199" cy="3162300"/>
          </a:xfrm>
          <a:custGeom>
            <a:avLst/>
            <a:gdLst>
              <a:gd name="connsiteX0" fmla="*/ 3886200 w 3886200"/>
              <a:gd name="connsiteY0" fmla="*/ 0 h 3162300"/>
              <a:gd name="connsiteX1" fmla="*/ 3886200 w 3886200"/>
              <a:gd name="connsiteY1" fmla="*/ 3162300 h 3162300"/>
              <a:gd name="connsiteX2" fmla="*/ 0 w 3886200"/>
              <a:gd name="connsiteY2" fmla="*/ 3162300 h 3162300"/>
              <a:gd name="connsiteX3" fmla="*/ 0 w 3886200"/>
              <a:gd name="connsiteY3" fmla="*/ 445294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162300">
                <a:moveTo>
                  <a:pt x="3886200" y="0"/>
                </a:moveTo>
                <a:lnTo>
                  <a:pt x="3886200" y="3162300"/>
                </a:lnTo>
                <a:lnTo>
                  <a:pt x="0" y="3162300"/>
                </a:lnTo>
                <a:lnTo>
                  <a:pt x="0" y="445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11" name="Text Placeholder 32">
            <a:extLst>
              <a:ext uri="{FF2B5EF4-FFF2-40B4-BE49-F238E27FC236}">
                <a16:creationId xmlns:a16="http://schemas.microsoft.com/office/drawing/2014/main" id="{75EE205F-DE6D-3A43-A18F-43343C1C37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2" y="735521"/>
            <a:ext cx="12192002" cy="631527"/>
          </a:xfrm>
        </p:spPr>
        <p:txBody>
          <a:bodyPr>
            <a:noAutofit/>
          </a:bodyPr>
          <a:lstStyle>
            <a:lvl1pPr marL="0" indent="0" algn="ctr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2" name="Text Placeholder 32">
            <a:extLst>
              <a:ext uri="{FF2B5EF4-FFF2-40B4-BE49-F238E27FC236}">
                <a16:creationId xmlns:a16="http://schemas.microsoft.com/office/drawing/2014/main" id="{3CDA0341-E7FC-3547-85B0-9E024F83A8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1498690"/>
            <a:ext cx="12192000" cy="166361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short description for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27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85116C60-5203-4597-81BC-28FAED2693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1"/>
            <a:ext cx="12192000" cy="31366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16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8E378BAB-F39C-4645-BD0E-728718AA9F2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13" name="Text Placeholder 32">
            <a:extLst>
              <a:ext uri="{FF2B5EF4-FFF2-40B4-BE49-F238E27FC236}">
                <a16:creationId xmlns:a16="http://schemas.microsoft.com/office/drawing/2014/main" id="{F9E79764-7366-D54C-BA73-C744097693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1" y="3635354"/>
            <a:ext cx="12192002" cy="631527"/>
          </a:xfrm>
        </p:spPr>
        <p:txBody>
          <a:bodyPr>
            <a:noAutofit/>
          </a:bodyPr>
          <a:lstStyle>
            <a:lvl1pPr marL="0" indent="0" algn="ctr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228121D2-69BA-934D-8803-0436260DFC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398523"/>
            <a:ext cx="12192000" cy="166361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short description for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73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step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BE399B0-0A16-4541-A444-B5F63F8B6A5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018FE683-0C7E-D142-90C4-BC4FFFA8DCDC}"/>
              </a:ext>
            </a:extLst>
          </p:cNvPr>
          <p:cNvSpPr txBox="1">
            <a:spLocks/>
          </p:cNvSpPr>
          <p:nvPr userDrawn="1"/>
        </p:nvSpPr>
        <p:spPr>
          <a:xfrm>
            <a:off x="7722665" y="6668596"/>
            <a:ext cx="4301302" cy="229565"/>
          </a:xfrm>
          <a:prstGeom prst="rect">
            <a:avLst/>
          </a:prstGeom>
        </p:spPr>
        <p:txBody>
          <a:bodyPr vert="horz" lIns="57491" tIns="28746" rIns="57491" bIns="28746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27BFA-2C0E-4CEC-B6A5-913A56FEF4B4}" type="slidenum">
              <a:rPr lang="fr-CA" sz="692" smtClean="0"/>
              <a:pPr/>
              <a:t>‹#›</a:t>
            </a:fld>
            <a:endParaRPr lang="fr-CA" sz="692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D5E83A-B374-F64B-BA45-12779F6B9719}"/>
              </a:ext>
            </a:extLst>
          </p:cNvPr>
          <p:cNvGrpSpPr/>
          <p:nvPr userDrawn="1"/>
        </p:nvGrpSpPr>
        <p:grpSpPr>
          <a:xfrm>
            <a:off x="618608" y="1002323"/>
            <a:ext cx="2537830" cy="4906867"/>
            <a:chOff x="1653962" y="1814773"/>
            <a:chExt cx="6060586" cy="8680747"/>
          </a:xfrm>
        </p:grpSpPr>
        <p:sp>
          <p:nvSpPr>
            <p:cNvPr id="25" name="Freeform 256">
              <a:extLst>
                <a:ext uri="{FF2B5EF4-FFF2-40B4-BE49-F238E27FC236}">
                  <a16:creationId xmlns:a16="http://schemas.microsoft.com/office/drawing/2014/main" id="{2C60B155-9493-F64E-857F-E537E9ECA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962" y="3711811"/>
              <a:ext cx="6057411" cy="3010980"/>
            </a:xfrm>
            <a:custGeom>
              <a:avLst/>
              <a:gdLst>
                <a:gd name="T0" fmla="*/ 4005 w 4470"/>
                <a:gd name="T1" fmla="*/ 0 h 2222"/>
                <a:gd name="T2" fmla="*/ 0 w 4470"/>
                <a:gd name="T3" fmla="*/ 1376 h 2222"/>
                <a:gd name="T4" fmla="*/ 464 w 4470"/>
                <a:gd name="T5" fmla="*/ 2221 h 2222"/>
                <a:gd name="T6" fmla="*/ 4469 w 4470"/>
                <a:gd name="T7" fmla="*/ 845 h 2222"/>
                <a:gd name="T8" fmla="*/ 4005 w 4470"/>
                <a:gd name="T9" fmla="*/ 0 h 2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0" h="2222">
                  <a:moveTo>
                    <a:pt x="4005" y="0"/>
                  </a:moveTo>
                  <a:lnTo>
                    <a:pt x="0" y="1376"/>
                  </a:lnTo>
                  <a:lnTo>
                    <a:pt x="464" y="2221"/>
                  </a:lnTo>
                  <a:lnTo>
                    <a:pt x="4469" y="845"/>
                  </a:lnTo>
                  <a:lnTo>
                    <a:pt x="4005" y="0"/>
                  </a:lnTo>
                </a:path>
              </a:pathLst>
            </a:custGeom>
            <a:solidFill>
              <a:srgbClr val="FBE00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0975" dirty="0">
                <a:latin typeface="Poppins" panose="00000500000000000000" pitchFamily="2" charset="0"/>
              </a:endParaRPr>
            </a:p>
          </p:txBody>
        </p:sp>
        <p:sp>
          <p:nvSpPr>
            <p:cNvPr id="26" name="Freeform 256">
              <a:extLst>
                <a:ext uri="{FF2B5EF4-FFF2-40B4-BE49-F238E27FC236}">
                  <a16:creationId xmlns:a16="http://schemas.microsoft.com/office/drawing/2014/main" id="{CC9ACF50-B53E-5743-A404-81A4FE189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7137" y="5575750"/>
              <a:ext cx="6057411" cy="3010980"/>
            </a:xfrm>
            <a:custGeom>
              <a:avLst/>
              <a:gdLst>
                <a:gd name="T0" fmla="*/ 4005 w 4470"/>
                <a:gd name="T1" fmla="*/ 0 h 2222"/>
                <a:gd name="T2" fmla="*/ 0 w 4470"/>
                <a:gd name="T3" fmla="*/ 1376 h 2222"/>
                <a:gd name="T4" fmla="*/ 464 w 4470"/>
                <a:gd name="T5" fmla="*/ 2221 h 2222"/>
                <a:gd name="T6" fmla="*/ 4469 w 4470"/>
                <a:gd name="T7" fmla="*/ 845 h 2222"/>
                <a:gd name="T8" fmla="*/ 4005 w 4470"/>
                <a:gd name="T9" fmla="*/ 0 h 2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0" h="2222">
                  <a:moveTo>
                    <a:pt x="4005" y="0"/>
                  </a:moveTo>
                  <a:lnTo>
                    <a:pt x="0" y="1376"/>
                  </a:lnTo>
                  <a:lnTo>
                    <a:pt x="464" y="2221"/>
                  </a:lnTo>
                  <a:lnTo>
                    <a:pt x="4469" y="845"/>
                  </a:lnTo>
                  <a:lnTo>
                    <a:pt x="4005" y="0"/>
                  </a:lnTo>
                </a:path>
              </a:pathLst>
            </a:custGeom>
            <a:solidFill>
              <a:srgbClr val="FBE00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0975" dirty="0">
                <a:latin typeface="Poppins" panose="00000500000000000000" pitchFamily="2" charset="0"/>
              </a:endParaRPr>
            </a:p>
          </p:txBody>
        </p:sp>
        <p:sp>
          <p:nvSpPr>
            <p:cNvPr id="27" name="Freeform 260">
              <a:extLst>
                <a:ext uri="{FF2B5EF4-FFF2-40B4-BE49-F238E27FC236}">
                  <a16:creationId xmlns:a16="http://schemas.microsoft.com/office/drawing/2014/main" id="{3BB99F72-BDCB-1649-B4FA-643EDF245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963" y="5575750"/>
              <a:ext cx="6057411" cy="1147041"/>
            </a:xfrm>
            <a:custGeom>
              <a:avLst/>
              <a:gdLst>
                <a:gd name="T0" fmla="*/ 4469 w 4470"/>
                <a:gd name="T1" fmla="*/ 845 h 846"/>
                <a:gd name="T2" fmla="*/ 464 w 4470"/>
                <a:gd name="T3" fmla="*/ 845 h 846"/>
                <a:gd name="T4" fmla="*/ 0 w 4470"/>
                <a:gd name="T5" fmla="*/ 0 h 846"/>
                <a:gd name="T6" fmla="*/ 4005 w 4470"/>
                <a:gd name="T7" fmla="*/ 0 h 846"/>
                <a:gd name="T8" fmla="*/ 4469 w 4470"/>
                <a:gd name="T9" fmla="*/ 845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0" h="846">
                  <a:moveTo>
                    <a:pt x="4469" y="845"/>
                  </a:moveTo>
                  <a:lnTo>
                    <a:pt x="464" y="845"/>
                  </a:lnTo>
                  <a:lnTo>
                    <a:pt x="0" y="0"/>
                  </a:lnTo>
                  <a:lnTo>
                    <a:pt x="4005" y="0"/>
                  </a:lnTo>
                  <a:lnTo>
                    <a:pt x="4469" y="845"/>
                  </a:lnTo>
                </a:path>
              </a:pathLst>
            </a:custGeom>
            <a:solidFill>
              <a:srgbClr val="E4379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0975" dirty="0">
                <a:latin typeface="Poppins" panose="00000500000000000000" pitchFamily="2" charset="0"/>
              </a:endParaRPr>
            </a:p>
          </p:txBody>
        </p:sp>
        <p:sp>
          <p:nvSpPr>
            <p:cNvPr id="28" name="Freeform: Shape 17">
              <a:extLst>
                <a:ext uri="{FF2B5EF4-FFF2-40B4-BE49-F238E27FC236}">
                  <a16:creationId xmlns:a16="http://schemas.microsoft.com/office/drawing/2014/main" id="{92469238-B0D1-BE48-83AC-A9F0C4C182F6}"/>
                </a:ext>
              </a:extLst>
            </p:cNvPr>
            <p:cNvSpPr/>
            <p:nvPr/>
          </p:nvSpPr>
          <p:spPr>
            <a:xfrm rot="2700000">
              <a:off x="1788346" y="2040155"/>
              <a:ext cx="5249585" cy="4798821"/>
            </a:xfrm>
            <a:custGeom>
              <a:avLst/>
              <a:gdLst>
                <a:gd name="connsiteX0" fmla="*/ 167165 w 5249585"/>
                <a:gd name="connsiteY0" fmla="*/ 3836291 h 4798821"/>
                <a:gd name="connsiteX1" fmla="*/ 4003456 w 5249585"/>
                <a:gd name="connsiteY1" fmla="*/ 0 h 4798821"/>
                <a:gd name="connsiteX2" fmla="*/ 5249585 w 5249585"/>
                <a:gd name="connsiteY2" fmla="*/ 357220 h 4798821"/>
                <a:gd name="connsiteX3" fmla="*/ 968840 w 5249585"/>
                <a:gd name="connsiteY3" fmla="*/ 4637966 h 4798821"/>
                <a:gd name="connsiteX4" fmla="*/ 500393 w 5249585"/>
                <a:gd name="connsiteY4" fmla="*/ 4655092 h 4798821"/>
                <a:gd name="connsiteX5" fmla="*/ 500393 w 5249585"/>
                <a:gd name="connsiteY5" fmla="*/ 4715420 h 4798821"/>
                <a:gd name="connsiteX6" fmla="*/ 416992 w 5249585"/>
                <a:gd name="connsiteY6" fmla="*/ 4798821 h 4798821"/>
                <a:gd name="connsiteX7" fmla="*/ 83401 w 5249585"/>
                <a:gd name="connsiteY7" fmla="*/ 4798821 h 4798821"/>
                <a:gd name="connsiteX8" fmla="*/ 0 w 5249585"/>
                <a:gd name="connsiteY8" fmla="*/ 4715420 h 4798821"/>
                <a:gd name="connsiteX9" fmla="*/ 0 w 5249585"/>
                <a:gd name="connsiteY9" fmla="*/ 4381829 h 4798821"/>
                <a:gd name="connsiteX10" fmla="*/ 83401 w 5249585"/>
                <a:gd name="connsiteY10" fmla="*/ 4298428 h 4798821"/>
                <a:gd name="connsiteX11" fmla="*/ 153575 w 5249585"/>
                <a:gd name="connsiteY11" fmla="*/ 4298428 h 4798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49585" h="4798821">
                  <a:moveTo>
                    <a:pt x="167165" y="3836291"/>
                  </a:moveTo>
                  <a:lnTo>
                    <a:pt x="4003456" y="0"/>
                  </a:lnTo>
                  <a:lnTo>
                    <a:pt x="5249585" y="357220"/>
                  </a:lnTo>
                  <a:lnTo>
                    <a:pt x="968840" y="4637966"/>
                  </a:lnTo>
                  <a:lnTo>
                    <a:pt x="500393" y="4655092"/>
                  </a:lnTo>
                  <a:lnTo>
                    <a:pt x="500393" y="4715420"/>
                  </a:lnTo>
                  <a:cubicBezTo>
                    <a:pt x="500393" y="4761481"/>
                    <a:pt x="463053" y="4798821"/>
                    <a:pt x="416992" y="4798821"/>
                  </a:cubicBezTo>
                  <a:lnTo>
                    <a:pt x="83401" y="4798821"/>
                  </a:lnTo>
                  <a:cubicBezTo>
                    <a:pt x="37340" y="4798821"/>
                    <a:pt x="0" y="4761481"/>
                    <a:pt x="0" y="4715420"/>
                  </a:cubicBezTo>
                  <a:lnTo>
                    <a:pt x="0" y="4381829"/>
                  </a:lnTo>
                  <a:cubicBezTo>
                    <a:pt x="0" y="4335768"/>
                    <a:pt x="37340" y="4298428"/>
                    <a:pt x="83401" y="4298428"/>
                  </a:cubicBezTo>
                  <a:lnTo>
                    <a:pt x="153575" y="4298428"/>
                  </a:lnTo>
                  <a:close/>
                </a:path>
              </a:pathLst>
            </a:custGeom>
            <a:solidFill>
              <a:srgbClr val="E43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CA" sz="1907" dirty="0"/>
            </a:p>
          </p:txBody>
        </p:sp>
        <p:sp>
          <p:nvSpPr>
            <p:cNvPr id="29" name="Freeform: Shape 18">
              <a:extLst>
                <a:ext uri="{FF2B5EF4-FFF2-40B4-BE49-F238E27FC236}">
                  <a16:creationId xmlns:a16="http://schemas.microsoft.com/office/drawing/2014/main" id="{E69B9505-3130-3745-BE3E-07F94953D85B}"/>
                </a:ext>
              </a:extLst>
            </p:cNvPr>
            <p:cNvSpPr/>
            <p:nvPr/>
          </p:nvSpPr>
          <p:spPr>
            <a:xfrm rot="2700000">
              <a:off x="2334467" y="5438623"/>
              <a:ext cx="5279488" cy="4834306"/>
            </a:xfrm>
            <a:custGeom>
              <a:avLst/>
              <a:gdLst>
                <a:gd name="connsiteX0" fmla="*/ 0 w 5279488"/>
                <a:gd name="connsiteY0" fmla="*/ 4468463 h 4834306"/>
                <a:gd name="connsiteX1" fmla="*/ 4279052 w 5279488"/>
                <a:gd name="connsiteY1" fmla="*/ 189410 h 4834306"/>
                <a:gd name="connsiteX2" fmla="*/ 4779095 w 5279488"/>
                <a:gd name="connsiteY2" fmla="*/ 162291 h 4834306"/>
                <a:gd name="connsiteX3" fmla="*/ 4779095 w 5279488"/>
                <a:gd name="connsiteY3" fmla="*/ 83401 h 4834306"/>
                <a:gd name="connsiteX4" fmla="*/ 4862496 w 5279488"/>
                <a:gd name="connsiteY4" fmla="*/ 0 h 4834306"/>
                <a:gd name="connsiteX5" fmla="*/ 5196087 w 5279488"/>
                <a:gd name="connsiteY5" fmla="*/ 0 h 4834306"/>
                <a:gd name="connsiteX6" fmla="*/ 5279488 w 5279488"/>
                <a:gd name="connsiteY6" fmla="*/ 83401 h 4834306"/>
                <a:gd name="connsiteX7" fmla="*/ 5279488 w 5279488"/>
                <a:gd name="connsiteY7" fmla="*/ 416992 h 4834306"/>
                <a:gd name="connsiteX8" fmla="*/ 5196087 w 5279488"/>
                <a:gd name="connsiteY8" fmla="*/ 500393 h 4834306"/>
                <a:gd name="connsiteX9" fmla="*/ 5115654 w 5279488"/>
                <a:gd name="connsiteY9" fmla="*/ 500393 h 4834306"/>
                <a:gd name="connsiteX10" fmla="*/ 5089174 w 5279488"/>
                <a:gd name="connsiteY10" fmla="*/ 999532 h 4834306"/>
                <a:gd name="connsiteX11" fmla="*/ 1254399 w 5279488"/>
                <a:gd name="connsiteY11" fmla="*/ 4834306 h 483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79488" h="4834306">
                  <a:moveTo>
                    <a:pt x="0" y="4468463"/>
                  </a:moveTo>
                  <a:lnTo>
                    <a:pt x="4279052" y="189410"/>
                  </a:lnTo>
                  <a:lnTo>
                    <a:pt x="4779095" y="162291"/>
                  </a:lnTo>
                  <a:lnTo>
                    <a:pt x="4779095" y="83401"/>
                  </a:lnTo>
                  <a:cubicBezTo>
                    <a:pt x="4779095" y="37340"/>
                    <a:pt x="4816435" y="0"/>
                    <a:pt x="4862496" y="0"/>
                  </a:cubicBezTo>
                  <a:lnTo>
                    <a:pt x="5196087" y="0"/>
                  </a:lnTo>
                  <a:cubicBezTo>
                    <a:pt x="5242148" y="0"/>
                    <a:pt x="5279488" y="37340"/>
                    <a:pt x="5279488" y="83401"/>
                  </a:cubicBezTo>
                  <a:lnTo>
                    <a:pt x="5279488" y="416992"/>
                  </a:lnTo>
                  <a:cubicBezTo>
                    <a:pt x="5279488" y="463053"/>
                    <a:pt x="5242148" y="500393"/>
                    <a:pt x="5196087" y="500393"/>
                  </a:cubicBezTo>
                  <a:lnTo>
                    <a:pt x="5115654" y="500393"/>
                  </a:lnTo>
                  <a:lnTo>
                    <a:pt x="5089174" y="999532"/>
                  </a:lnTo>
                  <a:lnTo>
                    <a:pt x="1254399" y="4834306"/>
                  </a:lnTo>
                  <a:close/>
                </a:path>
              </a:pathLst>
            </a:custGeom>
            <a:solidFill>
              <a:srgbClr val="E43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CA" sz="1907" dirty="0"/>
            </a:p>
          </p:txBody>
        </p:sp>
      </p:grpSp>
      <p:sp>
        <p:nvSpPr>
          <p:cNvPr id="30" name="Text Placeholder 32">
            <a:extLst>
              <a:ext uri="{FF2B5EF4-FFF2-40B4-BE49-F238E27FC236}">
                <a16:creationId xmlns:a16="http://schemas.microsoft.com/office/drawing/2014/main" id="{12BF8694-3AAB-5F47-9C07-0D10C307F7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2269" y="1694852"/>
            <a:ext cx="3885557" cy="558212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1</a:t>
            </a:r>
            <a:endParaRPr lang="en-US" dirty="0"/>
          </a:p>
        </p:txBody>
      </p:sp>
      <p:sp>
        <p:nvSpPr>
          <p:cNvPr id="31" name="Text Placeholder 32">
            <a:extLst>
              <a:ext uri="{FF2B5EF4-FFF2-40B4-BE49-F238E27FC236}">
                <a16:creationId xmlns:a16="http://schemas.microsoft.com/office/drawing/2014/main" id="{AD9A8FAE-4875-7E4A-B3B2-8C975A5FC0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5603" y="2916909"/>
            <a:ext cx="3885557" cy="558212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2</a:t>
            </a:r>
            <a:endParaRPr lang="en-US" dirty="0"/>
          </a:p>
        </p:txBody>
      </p:sp>
      <p:sp>
        <p:nvSpPr>
          <p:cNvPr id="32" name="Text Placeholder 32">
            <a:extLst>
              <a:ext uri="{FF2B5EF4-FFF2-40B4-BE49-F238E27FC236}">
                <a16:creationId xmlns:a16="http://schemas.microsoft.com/office/drawing/2014/main" id="{170CA574-85EC-C042-A09C-EF8DAA280C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4203" y="4114433"/>
            <a:ext cx="3885557" cy="558212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3</a:t>
            </a:r>
            <a:endParaRPr lang="en-US" dirty="0"/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F26AD568-01C3-C74F-9152-63153C7746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61665" y="2083751"/>
            <a:ext cx="4571737" cy="628777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6" name="Text Placeholder 32">
            <a:extLst>
              <a:ext uri="{FF2B5EF4-FFF2-40B4-BE49-F238E27FC236}">
                <a16:creationId xmlns:a16="http://schemas.microsoft.com/office/drawing/2014/main" id="{46EF2A85-EB96-854F-8C62-1019B24398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62327" y="1671782"/>
            <a:ext cx="4571737" cy="36512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E43794"/>
                </a:solidFill>
                <a:latin typeface="Avenir Black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1</a:t>
            </a:r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C2F1F06-D88C-674C-AC7F-55714882317F}"/>
              </a:ext>
            </a:extLst>
          </p:cNvPr>
          <p:cNvSpPr/>
          <p:nvPr userDrawn="1"/>
        </p:nvSpPr>
        <p:spPr bwMode="auto">
          <a:xfrm>
            <a:off x="-1" y="0"/>
            <a:ext cx="12192000" cy="681758"/>
          </a:xfrm>
          <a:prstGeom prst="rect">
            <a:avLst/>
          </a:prstGeom>
          <a:solidFill>
            <a:srgbClr val="E43794"/>
          </a:soli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55" name="Picture 54" descr="Logo&#10;&#10;Description automatically generated">
            <a:extLst>
              <a:ext uri="{FF2B5EF4-FFF2-40B4-BE49-F238E27FC236}">
                <a16:creationId xmlns:a16="http://schemas.microsoft.com/office/drawing/2014/main" id="{343B83FF-B41E-3041-B248-7BEA1C5A96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70" r="24004" b="52268"/>
          <a:stretch/>
        </p:blipFill>
        <p:spPr>
          <a:xfrm>
            <a:off x="11184467" y="94861"/>
            <a:ext cx="685800" cy="5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7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step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BE399B0-0A16-4541-A444-B5F63F8B6A5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018FE683-0C7E-D142-90C4-BC4FFFA8DCDC}"/>
              </a:ext>
            </a:extLst>
          </p:cNvPr>
          <p:cNvSpPr txBox="1">
            <a:spLocks/>
          </p:cNvSpPr>
          <p:nvPr userDrawn="1"/>
        </p:nvSpPr>
        <p:spPr>
          <a:xfrm>
            <a:off x="7722665" y="6668596"/>
            <a:ext cx="4301302" cy="229565"/>
          </a:xfrm>
          <a:prstGeom prst="rect">
            <a:avLst/>
          </a:prstGeom>
        </p:spPr>
        <p:txBody>
          <a:bodyPr vert="horz" lIns="57491" tIns="28746" rIns="57491" bIns="28746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27BFA-2C0E-4CEC-B6A5-913A56FEF4B4}" type="slidenum">
              <a:rPr lang="fr-CA" sz="692" smtClean="0"/>
              <a:pPr/>
              <a:t>‹#›</a:t>
            </a:fld>
            <a:endParaRPr lang="fr-CA" sz="692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D5E83A-B374-F64B-BA45-12779F6B9719}"/>
              </a:ext>
            </a:extLst>
          </p:cNvPr>
          <p:cNvGrpSpPr/>
          <p:nvPr userDrawn="1"/>
        </p:nvGrpSpPr>
        <p:grpSpPr>
          <a:xfrm>
            <a:off x="866699" y="387035"/>
            <a:ext cx="3887594" cy="5568311"/>
            <a:chOff x="1653962" y="1814773"/>
            <a:chExt cx="6060586" cy="8680747"/>
          </a:xfrm>
        </p:grpSpPr>
        <p:sp>
          <p:nvSpPr>
            <p:cNvPr id="25" name="Freeform 256">
              <a:extLst>
                <a:ext uri="{FF2B5EF4-FFF2-40B4-BE49-F238E27FC236}">
                  <a16:creationId xmlns:a16="http://schemas.microsoft.com/office/drawing/2014/main" id="{2C60B155-9493-F64E-857F-E537E9ECA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962" y="3711811"/>
              <a:ext cx="6057411" cy="3010980"/>
            </a:xfrm>
            <a:custGeom>
              <a:avLst/>
              <a:gdLst>
                <a:gd name="T0" fmla="*/ 4005 w 4470"/>
                <a:gd name="T1" fmla="*/ 0 h 2222"/>
                <a:gd name="T2" fmla="*/ 0 w 4470"/>
                <a:gd name="T3" fmla="*/ 1376 h 2222"/>
                <a:gd name="T4" fmla="*/ 464 w 4470"/>
                <a:gd name="T5" fmla="*/ 2221 h 2222"/>
                <a:gd name="T6" fmla="*/ 4469 w 4470"/>
                <a:gd name="T7" fmla="*/ 845 h 2222"/>
                <a:gd name="T8" fmla="*/ 4005 w 4470"/>
                <a:gd name="T9" fmla="*/ 0 h 2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0" h="2222">
                  <a:moveTo>
                    <a:pt x="4005" y="0"/>
                  </a:moveTo>
                  <a:lnTo>
                    <a:pt x="0" y="1376"/>
                  </a:lnTo>
                  <a:lnTo>
                    <a:pt x="464" y="2221"/>
                  </a:lnTo>
                  <a:lnTo>
                    <a:pt x="4469" y="845"/>
                  </a:lnTo>
                  <a:lnTo>
                    <a:pt x="4005" y="0"/>
                  </a:lnTo>
                </a:path>
              </a:pathLst>
            </a:custGeom>
            <a:solidFill>
              <a:srgbClr val="FBE00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0975" dirty="0">
                <a:latin typeface="Poppins" panose="00000500000000000000" pitchFamily="2" charset="0"/>
              </a:endParaRPr>
            </a:p>
          </p:txBody>
        </p:sp>
        <p:sp>
          <p:nvSpPr>
            <p:cNvPr id="26" name="Freeform 256">
              <a:extLst>
                <a:ext uri="{FF2B5EF4-FFF2-40B4-BE49-F238E27FC236}">
                  <a16:creationId xmlns:a16="http://schemas.microsoft.com/office/drawing/2014/main" id="{CC9ACF50-B53E-5743-A404-81A4FE189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7137" y="5575750"/>
              <a:ext cx="6057411" cy="3010980"/>
            </a:xfrm>
            <a:custGeom>
              <a:avLst/>
              <a:gdLst>
                <a:gd name="T0" fmla="*/ 4005 w 4470"/>
                <a:gd name="T1" fmla="*/ 0 h 2222"/>
                <a:gd name="T2" fmla="*/ 0 w 4470"/>
                <a:gd name="T3" fmla="*/ 1376 h 2222"/>
                <a:gd name="T4" fmla="*/ 464 w 4470"/>
                <a:gd name="T5" fmla="*/ 2221 h 2222"/>
                <a:gd name="T6" fmla="*/ 4469 w 4470"/>
                <a:gd name="T7" fmla="*/ 845 h 2222"/>
                <a:gd name="T8" fmla="*/ 4005 w 4470"/>
                <a:gd name="T9" fmla="*/ 0 h 2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0" h="2222">
                  <a:moveTo>
                    <a:pt x="4005" y="0"/>
                  </a:moveTo>
                  <a:lnTo>
                    <a:pt x="0" y="1376"/>
                  </a:lnTo>
                  <a:lnTo>
                    <a:pt x="464" y="2221"/>
                  </a:lnTo>
                  <a:lnTo>
                    <a:pt x="4469" y="845"/>
                  </a:lnTo>
                  <a:lnTo>
                    <a:pt x="4005" y="0"/>
                  </a:lnTo>
                </a:path>
              </a:pathLst>
            </a:custGeom>
            <a:solidFill>
              <a:srgbClr val="FBE00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0975" dirty="0">
                <a:latin typeface="Poppins" panose="00000500000000000000" pitchFamily="2" charset="0"/>
              </a:endParaRPr>
            </a:p>
          </p:txBody>
        </p:sp>
        <p:sp>
          <p:nvSpPr>
            <p:cNvPr id="27" name="Freeform 260">
              <a:extLst>
                <a:ext uri="{FF2B5EF4-FFF2-40B4-BE49-F238E27FC236}">
                  <a16:creationId xmlns:a16="http://schemas.microsoft.com/office/drawing/2014/main" id="{3BB99F72-BDCB-1649-B4FA-643EDF245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963" y="5575750"/>
              <a:ext cx="6057411" cy="1147041"/>
            </a:xfrm>
            <a:custGeom>
              <a:avLst/>
              <a:gdLst>
                <a:gd name="T0" fmla="*/ 4469 w 4470"/>
                <a:gd name="T1" fmla="*/ 845 h 846"/>
                <a:gd name="T2" fmla="*/ 464 w 4470"/>
                <a:gd name="T3" fmla="*/ 845 h 846"/>
                <a:gd name="T4" fmla="*/ 0 w 4470"/>
                <a:gd name="T5" fmla="*/ 0 h 846"/>
                <a:gd name="T6" fmla="*/ 4005 w 4470"/>
                <a:gd name="T7" fmla="*/ 0 h 846"/>
                <a:gd name="T8" fmla="*/ 4469 w 4470"/>
                <a:gd name="T9" fmla="*/ 845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0" h="846">
                  <a:moveTo>
                    <a:pt x="4469" y="845"/>
                  </a:moveTo>
                  <a:lnTo>
                    <a:pt x="464" y="845"/>
                  </a:lnTo>
                  <a:lnTo>
                    <a:pt x="0" y="0"/>
                  </a:lnTo>
                  <a:lnTo>
                    <a:pt x="4005" y="0"/>
                  </a:lnTo>
                  <a:lnTo>
                    <a:pt x="4469" y="845"/>
                  </a:lnTo>
                </a:path>
              </a:pathLst>
            </a:custGeom>
            <a:solidFill>
              <a:srgbClr val="E4379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0975" dirty="0">
                <a:latin typeface="Poppins" panose="00000500000000000000" pitchFamily="2" charset="0"/>
              </a:endParaRPr>
            </a:p>
          </p:txBody>
        </p:sp>
        <p:sp>
          <p:nvSpPr>
            <p:cNvPr id="28" name="Freeform: Shape 17">
              <a:extLst>
                <a:ext uri="{FF2B5EF4-FFF2-40B4-BE49-F238E27FC236}">
                  <a16:creationId xmlns:a16="http://schemas.microsoft.com/office/drawing/2014/main" id="{92469238-B0D1-BE48-83AC-A9F0C4C182F6}"/>
                </a:ext>
              </a:extLst>
            </p:cNvPr>
            <p:cNvSpPr/>
            <p:nvPr/>
          </p:nvSpPr>
          <p:spPr>
            <a:xfrm rot="2700000">
              <a:off x="1788346" y="2040155"/>
              <a:ext cx="5249585" cy="4798821"/>
            </a:xfrm>
            <a:custGeom>
              <a:avLst/>
              <a:gdLst>
                <a:gd name="connsiteX0" fmla="*/ 167165 w 5249585"/>
                <a:gd name="connsiteY0" fmla="*/ 3836291 h 4798821"/>
                <a:gd name="connsiteX1" fmla="*/ 4003456 w 5249585"/>
                <a:gd name="connsiteY1" fmla="*/ 0 h 4798821"/>
                <a:gd name="connsiteX2" fmla="*/ 5249585 w 5249585"/>
                <a:gd name="connsiteY2" fmla="*/ 357220 h 4798821"/>
                <a:gd name="connsiteX3" fmla="*/ 968840 w 5249585"/>
                <a:gd name="connsiteY3" fmla="*/ 4637966 h 4798821"/>
                <a:gd name="connsiteX4" fmla="*/ 500393 w 5249585"/>
                <a:gd name="connsiteY4" fmla="*/ 4655092 h 4798821"/>
                <a:gd name="connsiteX5" fmla="*/ 500393 w 5249585"/>
                <a:gd name="connsiteY5" fmla="*/ 4715420 h 4798821"/>
                <a:gd name="connsiteX6" fmla="*/ 416992 w 5249585"/>
                <a:gd name="connsiteY6" fmla="*/ 4798821 h 4798821"/>
                <a:gd name="connsiteX7" fmla="*/ 83401 w 5249585"/>
                <a:gd name="connsiteY7" fmla="*/ 4798821 h 4798821"/>
                <a:gd name="connsiteX8" fmla="*/ 0 w 5249585"/>
                <a:gd name="connsiteY8" fmla="*/ 4715420 h 4798821"/>
                <a:gd name="connsiteX9" fmla="*/ 0 w 5249585"/>
                <a:gd name="connsiteY9" fmla="*/ 4381829 h 4798821"/>
                <a:gd name="connsiteX10" fmla="*/ 83401 w 5249585"/>
                <a:gd name="connsiteY10" fmla="*/ 4298428 h 4798821"/>
                <a:gd name="connsiteX11" fmla="*/ 153575 w 5249585"/>
                <a:gd name="connsiteY11" fmla="*/ 4298428 h 4798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49585" h="4798821">
                  <a:moveTo>
                    <a:pt x="167165" y="3836291"/>
                  </a:moveTo>
                  <a:lnTo>
                    <a:pt x="4003456" y="0"/>
                  </a:lnTo>
                  <a:lnTo>
                    <a:pt x="5249585" y="357220"/>
                  </a:lnTo>
                  <a:lnTo>
                    <a:pt x="968840" y="4637966"/>
                  </a:lnTo>
                  <a:lnTo>
                    <a:pt x="500393" y="4655092"/>
                  </a:lnTo>
                  <a:lnTo>
                    <a:pt x="500393" y="4715420"/>
                  </a:lnTo>
                  <a:cubicBezTo>
                    <a:pt x="500393" y="4761481"/>
                    <a:pt x="463053" y="4798821"/>
                    <a:pt x="416992" y="4798821"/>
                  </a:cubicBezTo>
                  <a:lnTo>
                    <a:pt x="83401" y="4798821"/>
                  </a:lnTo>
                  <a:cubicBezTo>
                    <a:pt x="37340" y="4798821"/>
                    <a:pt x="0" y="4761481"/>
                    <a:pt x="0" y="4715420"/>
                  </a:cubicBezTo>
                  <a:lnTo>
                    <a:pt x="0" y="4381829"/>
                  </a:lnTo>
                  <a:cubicBezTo>
                    <a:pt x="0" y="4335768"/>
                    <a:pt x="37340" y="4298428"/>
                    <a:pt x="83401" y="4298428"/>
                  </a:cubicBezTo>
                  <a:lnTo>
                    <a:pt x="153575" y="4298428"/>
                  </a:lnTo>
                  <a:close/>
                </a:path>
              </a:pathLst>
            </a:custGeom>
            <a:solidFill>
              <a:srgbClr val="E43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CA" sz="1907" dirty="0"/>
            </a:p>
          </p:txBody>
        </p:sp>
        <p:sp>
          <p:nvSpPr>
            <p:cNvPr id="29" name="Freeform: Shape 18">
              <a:extLst>
                <a:ext uri="{FF2B5EF4-FFF2-40B4-BE49-F238E27FC236}">
                  <a16:creationId xmlns:a16="http://schemas.microsoft.com/office/drawing/2014/main" id="{E69B9505-3130-3745-BE3E-07F94953D85B}"/>
                </a:ext>
              </a:extLst>
            </p:cNvPr>
            <p:cNvSpPr/>
            <p:nvPr/>
          </p:nvSpPr>
          <p:spPr>
            <a:xfrm rot="2700000">
              <a:off x="2334467" y="5438623"/>
              <a:ext cx="5279488" cy="4834306"/>
            </a:xfrm>
            <a:custGeom>
              <a:avLst/>
              <a:gdLst>
                <a:gd name="connsiteX0" fmla="*/ 0 w 5279488"/>
                <a:gd name="connsiteY0" fmla="*/ 4468463 h 4834306"/>
                <a:gd name="connsiteX1" fmla="*/ 4279052 w 5279488"/>
                <a:gd name="connsiteY1" fmla="*/ 189410 h 4834306"/>
                <a:gd name="connsiteX2" fmla="*/ 4779095 w 5279488"/>
                <a:gd name="connsiteY2" fmla="*/ 162291 h 4834306"/>
                <a:gd name="connsiteX3" fmla="*/ 4779095 w 5279488"/>
                <a:gd name="connsiteY3" fmla="*/ 83401 h 4834306"/>
                <a:gd name="connsiteX4" fmla="*/ 4862496 w 5279488"/>
                <a:gd name="connsiteY4" fmla="*/ 0 h 4834306"/>
                <a:gd name="connsiteX5" fmla="*/ 5196087 w 5279488"/>
                <a:gd name="connsiteY5" fmla="*/ 0 h 4834306"/>
                <a:gd name="connsiteX6" fmla="*/ 5279488 w 5279488"/>
                <a:gd name="connsiteY6" fmla="*/ 83401 h 4834306"/>
                <a:gd name="connsiteX7" fmla="*/ 5279488 w 5279488"/>
                <a:gd name="connsiteY7" fmla="*/ 416992 h 4834306"/>
                <a:gd name="connsiteX8" fmla="*/ 5196087 w 5279488"/>
                <a:gd name="connsiteY8" fmla="*/ 500393 h 4834306"/>
                <a:gd name="connsiteX9" fmla="*/ 5115654 w 5279488"/>
                <a:gd name="connsiteY9" fmla="*/ 500393 h 4834306"/>
                <a:gd name="connsiteX10" fmla="*/ 5089174 w 5279488"/>
                <a:gd name="connsiteY10" fmla="*/ 999532 h 4834306"/>
                <a:gd name="connsiteX11" fmla="*/ 1254399 w 5279488"/>
                <a:gd name="connsiteY11" fmla="*/ 4834306 h 483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79488" h="4834306">
                  <a:moveTo>
                    <a:pt x="0" y="4468463"/>
                  </a:moveTo>
                  <a:lnTo>
                    <a:pt x="4279052" y="189410"/>
                  </a:lnTo>
                  <a:lnTo>
                    <a:pt x="4779095" y="162291"/>
                  </a:lnTo>
                  <a:lnTo>
                    <a:pt x="4779095" y="83401"/>
                  </a:lnTo>
                  <a:cubicBezTo>
                    <a:pt x="4779095" y="37340"/>
                    <a:pt x="4816435" y="0"/>
                    <a:pt x="4862496" y="0"/>
                  </a:cubicBezTo>
                  <a:lnTo>
                    <a:pt x="5196087" y="0"/>
                  </a:lnTo>
                  <a:cubicBezTo>
                    <a:pt x="5242148" y="0"/>
                    <a:pt x="5279488" y="37340"/>
                    <a:pt x="5279488" y="83401"/>
                  </a:cubicBezTo>
                  <a:lnTo>
                    <a:pt x="5279488" y="416992"/>
                  </a:lnTo>
                  <a:cubicBezTo>
                    <a:pt x="5279488" y="463053"/>
                    <a:pt x="5242148" y="500393"/>
                    <a:pt x="5196087" y="500393"/>
                  </a:cubicBezTo>
                  <a:lnTo>
                    <a:pt x="5115654" y="500393"/>
                  </a:lnTo>
                  <a:lnTo>
                    <a:pt x="5089174" y="999532"/>
                  </a:lnTo>
                  <a:lnTo>
                    <a:pt x="1254399" y="4834306"/>
                  </a:lnTo>
                  <a:close/>
                </a:path>
              </a:pathLst>
            </a:custGeom>
            <a:solidFill>
              <a:srgbClr val="E43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CA" sz="1907" dirty="0"/>
            </a:p>
          </p:txBody>
        </p:sp>
      </p:grpSp>
      <p:sp>
        <p:nvSpPr>
          <p:cNvPr id="30" name="Text Placeholder 32">
            <a:extLst>
              <a:ext uri="{FF2B5EF4-FFF2-40B4-BE49-F238E27FC236}">
                <a16:creationId xmlns:a16="http://schemas.microsoft.com/office/drawing/2014/main" id="{12BF8694-3AAB-5F47-9C07-0D10C307F7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2269" y="1694852"/>
            <a:ext cx="3885557" cy="558212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1</a:t>
            </a:r>
            <a:endParaRPr lang="en-US" dirty="0"/>
          </a:p>
        </p:txBody>
      </p:sp>
      <p:sp>
        <p:nvSpPr>
          <p:cNvPr id="31" name="Text Placeholder 32">
            <a:extLst>
              <a:ext uri="{FF2B5EF4-FFF2-40B4-BE49-F238E27FC236}">
                <a16:creationId xmlns:a16="http://schemas.microsoft.com/office/drawing/2014/main" id="{AD9A8FAE-4875-7E4A-B3B2-8C975A5FC0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5603" y="2916909"/>
            <a:ext cx="3885557" cy="558212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2</a:t>
            </a:r>
            <a:endParaRPr lang="en-US" dirty="0"/>
          </a:p>
        </p:txBody>
      </p:sp>
      <p:sp>
        <p:nvSpPr>
          <p:cNvPr id="32" name="Text Placeholder 32">
            <a:extLst>
              <a:ext uri="{FF2B5EF4-FFF2-40B4-BE49-F238E27FC236}">
                <a16:creationId xmlns:a16="http://schemas.microsoft.com/office/drawing/2014/main" id="{170CA574-85EC-C042-A09C-EF8DAA280C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4203" y="4114433"/>
            <a:ext cx="3885557" cy="558212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3</a:t>
            </a:r>
            <a:endParaRPr lang="en-US" dirty="0"/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F26AD568-01C3-C74F-9152-63153C7746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61665" y="2083751"/>
            <a:ext cx="4571737" cy="628777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5" name="Right Triangle 44">
            <a:extLst>
              <a:ext uri="{FF2B5EF4-FFF2-40B4-BE49-F238E27FC236}">
                <a16:creationId xmlns:a16="http://schemas.microsoft.com/office/drawing/2014/main" id="{3669F3A8-D880-A541-9C08-94393567AAF1}"/>
              </a:ext>
            </a:extLst>
          </p:cNvPr>
          <p:cNvSpPr/>
          <p:nvPr userDrawn="1"/>
        </p:nvSpPr>
        <p:spPr>
          <a:xfrm rot="13500000">
            <a:off x="6204560" y="1620333"/>
            <a:ext cx="524170" cy="524172"/>
          </a:xfrm>
          <a:prstGeom prst="rtTriangle">
            <a:avLst/>
          </a:prstGeom>
          <a:solidFill>
            <a:srgbClr val="FB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907" dirty="0"/>
          </a:p>
        </p:txBody>
      </p:sp>
      <p:sp>
        <p:nvSpPr>
          <p:cNvPr id="46" name="Text Placeholder 32">
            <a:extLst>
              <a:ext uri="{FF2B5EF4-FFF2-40B4-BE49-F238E27FC236}">
                <a16:creationId xmlns:a16="http://schemas.microsoft.com/office/drawing/2014/main" id="{46EF2A85-EB96-854F-8C62-1019B24398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62327" y="1671782"/>
            <a:ext cx="4571737" cy="36512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E43794"/>
                </a:solidFill>
                <a:latin typeface="Avenir Black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1</a:t>
            </a:r>
            <a:endParaRPr lang="en-US" dirty="0"/>
          </a:p>
        </p:txBody>
      </p:sp>
      <p:sp>
        <p:nvSpPr>
          <p:cNvPr id="47" name="Text Placeholder 32">
            <a:extLst>
              <a:ext uri="{FF2B5EF4-FFF2-40B4-BE49-F238E27FC236}">
                <a16:creationId xmlns:a16="http://schemas.microsoft.com/office/drawing/2014/main" id="{C657A466-6922-3A4C-AADE-F33272DA07C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61665" y="3412851"/>
            <a:ext cx="4571737" cy="628777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C8AB12E6-6499-4B46-B65C-6D58BCE605B2}"/>
              </a:ext>
            </a:extLst>
          </p:cNvPr>
          <p:cNvSpPr/>
          <p:nvPr userDrawn="1"/>
        </p:nvSpPr>
        <p:spPr>
          <a:xfrm rot="13500000">
            <a:off x="6204560" y="2949433"/>
            <a:ext cx="524170" cy="524172"/>
          </a:xfrm>
          <a:prstGeom prst="rtTriangle">
            <a:avLst/>
          </a:prstGeom>
          <a:solidFill>
            <a:srgbClr val="FB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907" dirty="0"/>
          </a:p>
        </p:txBody>
      </p:sp>
      <p:sp>
        <p:nvSpPr>
          <p:cNvPr id="49" name="Text Placeholder 32">
            <a:extLst>
              <a:ext uri="{FF2B5EF4-FFF2-40B4-BE49-F238E27FC236}">
                <a16:creationId xmlns:a16="http://schemas.microsoft.com/office/drawing/2014/main" id="{6CF3C905-1B89-9F4A-8E6A-E467D2C90C2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62327" y="3000882"/>
            <a:ext cx="4571737" cy="36512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E43794"/>
                </a:solidFill>
                <a:latin typeface="Avenir Black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1</a:t>
            </a:r>
            <a:endParaRPr lang="en-US" dirty="0"/>
          </a:p>
        </p:txBody>
      </p:sp>
      <p:sp>
        <p:nvSpPr>
          <p:cNvPr id="50" name="Text Placeholder 32">
            <a:extLst>
              <a:ext uri="{FF2B5EF4-FFF2-40B4-BE49-F238E27FC236}">
                <a16:creationId xmlns:a16="http://schemas.microsoft.com/office/drawing/2014/main" id="{79881D68-1787-434D-ABE6-3079DF3DCB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51128" y="4844883"/>
            <a:ext cx="4571737" cy="628777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1" name="Right Triangle 50">
            <a:extLst>
              <a:ext uri="{FF2B5EF4-FFF2-40B4-BE49-F238E27FC236}">
                <a16:creationId xmlns:a16="http://schemas.microsoft.com/office/drawing/2014/main" id="{860E51C1-8775-9547-93DB-D5F5BF2D3981}"/>
              </a:ext>
            </a:extLst>
          </p:cNvPr>
          <p:cNvSpPr/>
          <p:nvPr userDrawn="1"/>
        </p:nvSpPr>
        <p:spPr>
          <a:xfrm rot="13500000">
            <a:off x="6194023" y="4381465"/>
            <a:ext cx="524170" cy="524172"/>
          </a:xfrm>
          <a:prstGeom prst="rtTriangle">
            <a:avLst/>
          </a:prstGeom>
          <a:solidFill>
            <a:srgbClr val="FB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907" dirty="0"/>
          </a:p>
        </p:txBody>
      </p:sp>
      <p:sp>
        <p:nvSpPr>
          <p:cNvPr id="52" name="Text Placeholder 32">
            <a:extLst>
              <a:ext uri="{FF2B5EF4-FFF2-40B4-BE49-F238E27FC236}">
                <a16:creationId xmlns:a16="http://schemas.microsoft.com/office/drawing/2014/main" id="{78746B18-D47A-C846-B71B-FF870CCAC1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51790" y="4432914"/>
            <a:ext cx="4571737" cy="36512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E43794"/>
                </a:solidFill>
                <a:latin typeface="Avenir Black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1</a:t>
            </a:r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C2F1F06-D88C-674C-AC7F-55714882317F}"/>
              </a:ext>
            </a:extLst>
          </p:cNvPr>
          <p:cNvSpPr/>
          <p:nvPr userDrawn="1"/>
        </p:nvSpPr>
        <p:spPr bwMode="auto">
          <a:xfrm>
            <a:off x="-1" y="0"/>
            <a:ext cx="12192000" cy="681758"/>
          </a:xfrm>
          <a:prstGeom prst="rect">
            <a:avLst/>
          </a:prstGeom>
          <a:solidFill>
            <a:srgbClr val="E43794"/>
          </a:soli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55" name="Picture 54" descr="Logo&#10;&#10;Description automatically generated">
            <a:extLst>
              <a:ext uri="{FF2B5EF4-FFF2-40B4-BE49-F238E27FC236}">
                <a16:creationId xmlns:a16="http://schemas.microsoft.com/office/drawing/2014/main" id="{343B83FF-B41E-3041-B248-7BEA1C5A96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70" r="24004" b="52268"/>
          <a:stretch/>
        </p:blipFill>
        <p:spPr>
          <a:xfrm>
            <a:off x="11184467" y="94861"/>
            <a:ext cx="685800" cy="5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0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BE399B0-0A16-4541-A444-B5F63F8B6A5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59B3C6C8-1BB4-CA45-8027-F0C6E14FD7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5666" y="1247754"/>
            <a:ext cx="11260668" cy="631527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81D7BDD4-8488-5F42-995E-628775FE54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668" y="2020959"/>
            <a:ext cx="11260666" cy="4108908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here to 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11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7124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3" r:id="rId5"/>
    <p:sldLayoutId id="2147484004" r:id="rId6"/>
    <p:sldLayoutId id="2147484006" r:id="rId7"/>
    <p:sldLayoutId id="2147484015" r:id="rId8"/>
    <p:sldLayoutId id="2147484007" r:id="rId9"/>
    <p:sldLayoutId id="2147484009" r:id="rId10"/>
    <p:sldLayoutId id="2147484012" r:id="rId11"/>
    <p:sldLayoutId id="2147484013" r:id="rId12"/>
    <p:sldLayoutId id="2147484016" r:id="rId13"/>
    <p:sldLayoutId id="214748401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oEXeNnusFE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cZmlh_hTN0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hyperlink" Target="https://www.cogapp.com/digital-strategy" TargetMode="Externa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mMidy_oC5o" TargetMode="External"/><Relationship Id="rId2" Type="http://schemas.openxmlformats.org/officeDocument/2006/relationships/hyperlink" Target="https://www.canva.com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dependent.co.uk/life-style/tiktok-learn-on-educational-initiative-rachel-riley-english-heritage-maths-health-a9572696.htm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ro.europeana.eu/post/seven-tips-for-digital-storytelling-with-cultural-heritag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hyperlink" Target="https://www.gameoftraces.com/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tourism4-0.org/" TargetMode="External"/><Relationship Id="rId5" Type="http://schemas.openxmlformats.org/officeDocument/2006/relationships/hyperlink" Target="https://www.heritageresearch-hub.eu/homepage/heritage-projects/" TargetMode="External"/><Relationship Id="rId4" Type="http://schemas.openxmlformats.org/officeDocument/2006/relationships/hyperlink" Target="https://www.mooc-list.com/tags/cultural-heritage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9mMidy_oC5o" TargetMode="External"/><Relationship Id="rId3" Type="http://schemas.openxmlformats.org/officeDocument/2006/relationships/hyperlink" Target="https://www.culturehive.co.uk/" TargetMode="External"/><Relationship Id="rId7" Type="http://schemas.openxmlformats.org/officeDocument/2006/relationships/hyperlink" Target="https://www.cogapp.com/digital-strategy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youtube.com/watch?v=BcZmlh_hTN0" TargetMode="External"/><Relationship Id="rId11" Type="http://schemas.openxmlformats.org/officeDocument/2006/relationships/hyperlink" Target="https://www.toptal.com/designers/product-design/design-thinking-business-value" TargetMode="External"/><Relationship Id="rId5" Type="http://schemas.openxmlformats.org/officeDocument/2006/relationships/hyperlink" Target="https://www.youtube.com/watch?v=xoEXeNnusFE" TargetMode="External"/><Relationship Id="rId10" Type="http://schemas.openxmlformats.org/officeDocument/2006/relationships/hyperlink" Target="https://pro.europeana.eu/post/seven-tips-for-digital-storytelling-with-cultural-heritage" TargetMode="External"/><Relationship Id="rId4" Type="http://schemas.openxmlformats.org/officeDocument/2006/relationships/hyperlink" Target="https://www.youtube.com/watch?v=UOD9NsUVJX0" TargetMode="External"/><Relationship Id="rId9" Type="http://schemas.openxmlformats.org/officeDocument/2006/relationships/hyperlink" Target="https://www.independent.co.uk/life-style/tiktok-learn-on-educational-initiative-rachel-riley-english-heritage-maths-health-a9572696.htm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OD9NsUVJX0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culturehive.co.uk/" TargetMode="External"/><Relationship Id="rId5" Type="http://schemas.openxmlformats.org/officeDocument/2006/relationships/hyperlink" Target="https://www.insitesproject.eu/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7AA55235-BF03-B149-8853-9F3B0035E7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>
          <a:xfrm>
            <a:off x="0" y="0"/>
            <a:ext cx="12192000" cy="6858000"/>
          </a:xfr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7AC36BD6-7D4F-F64E-8774-469B8B070651}"/>
              </a:ext>
            </a:extLst>
          </p:cNvPr>
          <p:cNvSpPr/>
          <p:nvPr/>
        </p:nvSpPr>
        <p:spPr>
          <a:xfrm>
            <a:off x="0" y="-43935"/>
            <a:ext cx="12191998" cy="6911459"/>
          </a:xfrm>
          <a:custGeom>
            <a:avLst/>
            <a:gdLst>
              <a:gd name="connsiteX0" fmla="*/ 0 w 12191998"/>
              <a:gd name="connsiteY0" fmla="*/ 6530621 h 6858000"/>
              <a:gd name="connsiteX1" fmla="*/ 12191998 w 12191998"/>
              <a:gd name="connsiteY1" fmla="*/ 6530621 h 6858000"/>
              <a:gd name="connsiteX2" fmla="*/ 12191998 w 12191998"/>
              <a:gd name="connsiteY2" fmla="*/ 6858000 h 6858000"/>
              <a:gd name="connsiteX3" fmla="*/ 0 w 12191998"/>
              <a:gd name="connsiteY3" fmla="*/ 6858000 h 6858000"/>
              <a:gd name="connsiteX4" fmla="*/ 0 w 12191998"/>
              <a:gd name="connsiteY4" fmla="*/ 0 h 6858000"/>
              <a:gd name="connsiteX5" fmla="*/ 12191998 w 12191998"/>
              <a:gd name="connsiteY5" fmla="*/ 0 h 6858000"/>
              <a:gd name="connsiteX6" fmla="*/ 12191998 w 12191998"/>
              <a:gd name="connsiteY6" fmla="*/ 5881800 h 6858000"/>
              <a:gd name="connsiteX7" fmla="*/ 0 w 12191998"/>
              <a:gd name="connsiteY7" fmla="*/ 58818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8" h="6858000">
                <a:moveTo>
                  <a:pt x="0" y="6530621"/>
                </a:moveTo>
                <a:lnTo>
                  <a:pt x="12191998" y="6530621"/>
                </a:lnTo>
                <a:lnTo>
                  <a:pt x="12191998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12191998" y="0"/>
                </a:lnTo>
                <a:lnTo>
                  <a:pt x="12191998" y="5881800"/>
                </a:lnTo>
                <a:lnTo>
                  <a:pt x="0" y="5881800"/>
                </a:lnTo>
                <a:close/>
              </a:path>
            </a:pathLst>
          </a:cu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33A1E04-471E-184A-BA0C-085D7B1122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8634" y="447821"/>
            <a:ext cx="3014729" cy="2752579"/>
          </a:xfrm>
          <a:prstGeom prst="rect">
            <a:avLst/>
          </a:prstGeom>
        </p:spPr>
      </p:pic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06222A13-01CF-CF49-A8F4-7F2674C0CCD4}"/>
              </a:ext>
            </a:extLst>
          </p:cNvPr>
          <p:cNvSpPr txBox="1">
            <a:spLocks/>
          </p:cNvSpPr>
          <p:nvPr/>
        </p:nvSpPr>
        <p:spPr>
          <a:xfrm>
            <a:off x="0" y="3329482"/>
            <a:ext cx="12192000" cy="44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777514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377967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755934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1133901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1511869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138164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922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5679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4436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dirty="0">
                <a:solidFill>
                  <a:schemeClr val="bg1"/>
                </a:solidFill>
                <a:latin typeface="+mn-lt"/>
              </a:rPr>
              <a:t>Modulo 2</a:t>
            </a:r>
            <a:endParaRPr lang="en-US" sz="5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 Placeholder 32">
            <a:extLst>
              <a:ext uri="{FF2B5EF4-FFF2-40B4-BE49-F238E27FC236}">
                <a16:creationId xmlns:a16="http://schemas.microsoft.com/office/drawing/2014/main" id="{249A4674-3D06-344E-A89A-908CE4B6DFD9}"/>
              </a:ext>
            </a:extLst>
          </p:cNvPr>
          <p:cNvSpPr txBox="1">
            <a:spLocks/>
          </p:cNvSpPr>
          <p:nvPr/>
        </p:nvSpPr>
        <p:spPr>
          <a:xfrm>
            <a:off x="424067" y="4186707"/>
            <a:ext cx="11343861" cy="118042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 defTabSz="777514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E43794"/>
                </a:solidFill>
                <a:latin typeface="Avenir" panose="02000503020000020003" pitchFamily="2" charset="0"/>
                <a:ea typeface="+mn-ea"/>
                <a:cs typeface="Poppins" pitchFamily="2" charset="77"/>
              </a:defRPr>
            </a:lvl1pPr>
            <a:lvl2pPr marL="377967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755934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1133901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1511869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138164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922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5679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4436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600" b="1" dirty="0">
                <a:solidFill>
                  <a:schemeClr val="bg1"/>
                </a:solidFill>
                <a:latin typeface="+mn-lt"/>
              </a:rPr>
              <a:t>Superare gli ostacoli per la digitalizzazione dell'esperienza del patrimonio culturale </a:t>
            </a:r>
          </a:p>
        </p:txBody>
      </p:sp>
    </p:spTree>
    <p:extLst>
      <p:ext uri="{BB962C8B-B14F-4D97-AF65-F5344CB8AC3E}">
        <p14:creationId xmlns:p14="http://schemas.microsoft.com/office/powerpoint/2010/main" val="406867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1D0EA6DC-2F19-438E-9ACC-0CD97B5FED9D}"/>
              </a:ext>
            </a:extLst>
          </p:cNvPr>
          <p:cNvSpPr/>
          <p:nvPr/>
        </p:nvSpPr>
        <p:spPr>
          <a:xfrm>
            <a:off x="6577123" y="0"/>
            <a:ext cx="5614877" cy="6858000"/>
          </a:xfrm>
          <a:custGeom>
            <a:avLst/>
            <a:gdLst>
              <a:gd name="connsiteX0" fmla="*/ 2183119 w 3580946"/>
              <a:gd name="connsiteY0" fmla="*/ 2 h 10907713"/>
              <a:gd name="connsiteX1" fmla="*/ 3580946 w 3580946"/>
              <a:gd name="connsiteY1" fmla="*/ 2 h 10907713"/>
              <a:gd name="connsiteX2" fmla="*/ 3580946 w 3580946"/>
              <a:gd name="connsiteY2" fmla="*/ 8315732 h 10907713"/>
              <a:gd name="connsiteX3" fmla="*/ 929801 w 3580946"/>
              <a:gd name="connsiteY3" fmla="*/ 2 h 10907713"/>
              <a:gd name="connsiteX4" fmla="*/ 2087698 w 3580946"/>
              <a:gd name="connsiteY4" fmla="*/ 2 h 10907713"/>
              <a:gd name="connsiteX5" fmla="*/ 3580946 w 3580946"/>
              <a:gd name="connsiteY5" fmla="*/ 8883391 h 10907713"/>
              <a:gd name="connsiteX6" fmla="*/ 3580946 w 3580946"/>
              <a:gd name="connsiteY6" fmla="*/ 10907713 h 10907713"/>
              <a:gd name="connsiteX7" fmla="*/ 2763325 w 3580946"/>
              <a:gd name="connsiteY7" fmla="*/ 10907711 h 10907713"/>
              <a:gd name="connsiteX8" fmla="*/ 0 w 3580946"/>
              <a:gd name="connsiteY8" fmla="*/ 0 h 10907713"/>
              <a:gd name="connsiteX9" fmla="*/ 834379 w 3580946"/>
              <a:gd name="connsiteY9" fmla="*/ 2 h 10907713"/>
              <a:gd name="connsiteX10" fmla="*/ 2667904 w 3580946"/>
              <a:gd name="connsiteY10" fmla="*/ 10907711 h 10907713"/>
              <a:gd name="connsiteX11" fmla="*/ 1833524 w 3580946"/>
              <a:gd name="connsiteY11" fmla="*/ 10907713 h 109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80946" h="10907713">
                <a:moveTo>
                  <a:pt x="2183119" y="2"/>
                </a:moveTo>
                <a:lnTo>
                  <a:pt x="3580946" y="2"/>
                </a:lnTo>
                <a:lnTo>
                  <a:pt x="3580946" y="8315732"/>
                </a:lnTo>
                <a:close/>
                <a:moveTo>
                  <a:pt x="929801" y="2"/>
                </a:moveTo>
                <a:lnTo>
                  <a:pt x="2087698" y="2"/>
                </a:lnTo>
                <a:lnTo>
                  <a:pt x="3580946" y="8883391"/>
                </a:lnTo>
                <a:lnTo>
                  <a:pt x="3580946" y="10907713"/>
                </a:lnTo>
                <a:lnTo>
                  <a:pt x="2763325" y="10907711"/>
                </a:lnTo>
                <a:close/>
                <a:moveTo>
                  <a:pt x="0" y="0"/>
                </a:moveTo>
                <a:lnTo>
                  <a:pt x="834379" y="2"/>
                </a:lnTo>
                <a:lnTo>
                  <a:pt x="2667904" y="10907711"/>
                </a:lnTo>
                <a:lnTo>
                  <a:pt x="1833524" y="10907713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D58604-F38F-4177-A656-FFC21F5D59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10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DCAB7-8AC3-4064-804C-C154EF8AF5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7565" y="315755"/>
            <a:ext cx="6966764" cy="631527"/>
          </a:xfrm>
        </p:spPr>
        <p:txBody>
          <a:bodyPr/>
          <a:lstStyle/>
          <a:p>
            <a:r>
              <a:rPr lang="it-IT" dirty="0">
                <a:latin typeface="+mn-lt"/>
              </a:rPr>
              <a:t>Guarda e impara “</a:t>
            </a:r>
            <a:r>
              <a:rPr lang="it-IT" i="1" dirty="0">
                <a:latin typeface="+mn-lt"/>
              </a:rPr>
              <a:t>How to </a:t>
            </a:r>
            <a:r>
              <a:rPr lang="it-IT" i="1" dirty="0" err="1">
                <a:latin typeface="+mn-lt"/>
              </a:rPr>
              <a:t>uncross</a:t>
            </a:r>
            <a:r>
              <a:rPr lang="it-IT" i="1" dirty="0">
                <a:latin typeface="+mn-lt"/>
              </a:rPr>
              <a:t> Directors </a:t>
            </a:r>
            <a:r>
              <a:rPr lang="it-IT" i="1" dirty="0" err="1">
                <a:latin typeface="+mn-lt"/>
              </a:rPr>
              <a:t>arms</a:t>
            </a:r>
            <a:r>
              <a:rPr lang="it-IT" dirty="0">
                <a:latin typeface="+mn-lt"/>
              </a:rPr>
              <a:t>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8894BD-AE32-4A27-8299-7515F10285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87" t="10823" r="9307" b="5574"/>
          <a:stretch/>
        </p:blipFill>
        <p:spPr>
          <a:xfrm>
            <a:off x="4680637" y="1043107"/>
            <a:ext cx="7941283" cy="4839954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006B4A5-3FEF-46FD-97EC-917559ED9BAE}"/>
              </a:ext>
            </a:extLst>
          </p:cNvPr>
          <p:cNvSpPr txBox="1">
            <a:spLocks/>
          </p:cNvSpPr>
          <p:nvPr/>
        </p:nvSpPr>
        <p:spPr>
          <a:xfrm>
            <a:off x="326796" y="1865210"/>
            <a:ext cx="4868333" cy="49927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v"/>
            </a:pPr>
            <a:endParaRPr lang="en-GB" sz="20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5A98E9-3FFF-4675-9F7C-938724F89C41}"/>
              </a:ext>
            </a:extLst>
          </p:cNvPr>
          <p:cNvSpPr txBox="1"/>
          <p:nvPr/>
        </p:nvSpPr>
        <p:spPr>
          <a:xfrm>
            <a:off x="204026" y="1260388"/>
            <a:ext cx="486833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7F7F7F"/>
                </a:solidFill>
              </a:rPr>
              <a:t>Cosa vogliono i direttori dei musei o dei beni culturali? E come possono le persone che gestiscono i loro programmi digitali aiutarli a ottenerlo? </a:t>
            </a:r>
          </a:p>
          <a:p>
            <a:endParaRPr lang="en-GB" sz="2400" dirty="0">
              <a:solidFill>
                <a:srgbClr val="7F7F7F"/>
              </a:solidFill>
            </a:endParaRPr>
          </a:p>
          <a:p>
            <a:r>
              <a:rPr lang="it-IT" sz="2400" dirty="0">
                <a:solidFill>
                  <a:srgbClr val="7F7F7F"/>
                </a:solidFill>
              </a:rPr>
              <a:t>Guardate questa guida concisa, divertente e perspicace del direttore di museo più digitalmente impegnato dell'attuale generazione: Maxwell L. Anderson, ”How to </a:t>
            </a:r>
            <a:r>
              <a:rPr lang="it-IT" sz="2400" dirty="0" err="1">
                <a:solidFill>
                  <a:srgbClr val="7F7F7F"/>
                </a:solidFill>
              </a:rPr>
              <a:t>uncross</a:t>
            </a:r>
            <a:r>
              <a:rPr lang="it-IT" sz="2400" dirty="0">
                <a:solidFill>
                  <a:srgbClr val="7F7F7F"/>
                </a:solidFill>
              </a:rPr>
              <a:t> Directors </a:t>
            </a:r>
            <a:r>
              <a:rPr lang="it-IT" sz="2400" dirty="0" err="1">
                <a:solidFill>
                  <a:srgbClr val="7F7F7F"/>
                </a:solidFill>
              </a:rPr>
              <a:t>arms</a:t>
            </a:r>
            <a:r>
              <a:rPr lang="it-IT" sz="2400" dirty="0">
                <a:solidFill>
                  <a:srgbClr val="7F7F7F"/>
                </a:solidFill>
              </a:rPr>
              <a:t>". L'autore delinea le percezioni e gli ostacoli che si frappongono all'attuazione di una strategia digitale.</a:t>
            </a:r>
          </a:p>
        </p:txBody>
      </p:sp>
      <p:pic>
        <p:nvPicPr>
          <p:cNvPr id="10" name="Picture 9">
            <a:hlinkClick r:id="rId3"/>
            <a:extLst>
              <a:ext uri="{FF2B5EF4-FFF2-40B4-BE49-F238E27FC236}">
                <a16:creationId xmlns:a16="http://schemas.microsoft.com/office/drawing/2014/main" id="{0A79C350-6DBE-4937-9D4F-A5863359C4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0" t="3359" r="1407"/>
          <a:stretch/>
        </p:blipFill>
        <p:spPr>
          <a:xfrm>
            <a:off x="5859332" y="1429628"/>
            <a:ext cx="5724258" cy="35574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520F14-F6B2-46BD-8D8C-D820B2EEA75C}"/>
              </a:ext>
            </a:extLst>
          </p:cNvPr>
          <p:cNvSpPr txBox="1"/>
          <p:nvPr/>
        </p:nvSpPr>
        <p:spPr>
          <a:xfrm>
            <a:off x="5195129" y="5662168"/>
            <a:ext cx="41350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E43794"/>
                </a:solidFill>
              </a:rPr>
              <a:t>* Dura solo 5 minuti... clicca sull'immagine qui sopra!*</a:t>
            </a:r>
            <a:endParaRPr lang="it-IT" b="1" dirty="0">
              <a:solidFill>
                <a:srgbClr val="E437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17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CDFDCBDC-EC9E-D644-BBA5-1F1A6201E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>
          <a:xfrm>
            <a:off x="-3" y="-18145"/>
            <a:ext cx="12192003" cy="685800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9AC934-1EEE-6647-AF2D-C583BC6B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11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31692-230C-A04F-9920-3FE953F1CB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72119" y="4431275"/>
            <a:ext cx="7251203" cy="631527"/>
          </a:xfrm>
        </p:spPr>
        <p:txBody>
          <a:bodyPr/>
          <a:lstStyle/>
          <a:p>
            <a:r>
              <a:rPr lang="it-IT" sz="4800" dirty="0">
                <a:latin typeface="+mn-lt"/>
              </a:rPr>
              <a:t>Mancanza di visione e strategia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365DC4-AFFB-B947-8485-4E23BCFE37FD}"/>
              </a:ext>
            </a:extLst>
          </p:cNvPr>
          <p:cNvSpPr/>
          <p:nvPr/>
        </p:nvSpPr>
        <p:spPr bwMode="auto">
          <a:xfrm>
            <a:off x="0" y="-1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D63D344-99E5-EC4F-B215-806AD5E17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5" y="375593"/>
            <a:ext cx="2916440" cy="2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0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DE73F6-152F-D04D-A3CD-27284FC9D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33662" y="115104"/>
            <a:ext cx="6500190" cy="631527"/>
          </a:xfrm>
        </p:spPr>
        <p:txBody>
          <a:bodyPr/>
          <a:lstStyle/>
          <a:p>
            <a:r>
              <a:rPr lang="it-IT" dirty="0">
                <a:latin typeface="+mn-lt"/>
              </a:rPr>
              <a:t>Mancanza di visione e strategia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6046D-D639-114F-B444-A09C0EC8F7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1087623"/>
            <a:ext cx="5154774" cy="468275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latin typeface="+mn-lt"/>
              </a:rPr>
              <a:t>Senza una </a:t>
            </a:r>
            <a:r>
              <a:rPr lang="it-IT" b="1" dirty="0">
                <a:latin typeface="+mn-lt"/>
              </a:rPr>
              <a:t>strategia</a:t>
            </a:r>
            <a:r>
              <a:rPr lang="it-IT" dirty="0">
                <a:latin typeface="+mn-lt"/>
              </a:rPr>
              <a:t>, le organizzazioni culturali non hanno la concentrazione necessaria per raggiungere i propri obiettivi e sviluppare piani futuri. </a:t>
            </a:r>
          </a:p>
          <a:p>
            <a:pPr algn="just"/>
            <a:endParaRPr lang="it-IT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latin typeface="+mn-lt"/>
              </a:rPr>
              <a:t>I manager delle istituzioni culturali che hanno una visione e una strategia spesso </a:t>
            </a:r>
            <a:r>
              <a:rPr lang="it-IT" b="1" dirty="0">
                <a:latin typeface="+mn-lt"/>
              </a:rPr>
              <a:t>non hanno le risorse </a:t>
            </a:r>
            <a:r>
              <a:rPr lang="it-IT" dirty="0">
                <a:latin typeface="+mn-lt"/>
              </a:rPr>
              <a:t>per realizzarla. Con il tempo la motivazione a innovare può svanire e i manager si limitano a seguire un piano strategico immutato da anni.</a:t>
            </a:r>
            <a:endParaRPr lang="it-IT" sz="1800" dirty="0">
              <a:latin typeface="+mn-lt"/>
            </a:endParaRP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4566A7BF-6A2C-4ED4-B56F-8F27DC8621CE}"/>
              </a:ext>
            </a:extLst>
          </p:cNvPr>
          <p:cNvSpPr/>
          <p:nvPr/>
        </p:nvSpPr>
        <p:spPr>
          <a:xfrm>
            <a:off x="7136224" y="6142383"/>
            <a:ext cx="522619" cy="540606"/>
          </a:xfrm>
          <a:prstGeom prst="chevron">
            <a:avLst/>
          </a:prstGeom>
          <a:solidFill>
            <a:srgbClr val="E43794"/>
          </a:solidFill>
          <a:ln>
            <a:solidFill>
              <a:srgbClr val="E4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FD3B74DC-C286-44DC-9881-EFC6D9BE4602}"/>
              </a:ext>
            </a:extLst>
          </p:cNvPr>
          <p:cNvSpPr/>
          <p:nvPr/>
        </p:nvSpPr>
        <p:spPr>
          <a:xfrm>
            <a:off x="7792222" y="6142383"/>
            <a:ext cx="522619" cy="540607"/>
          </a:xfrm>
          <a:prstGeom prst="chevron">
            <a:avLst/>
          </a:prstGeom>
          <a:solidFill>
            <a:srgbClr val="E43794"/>
          </a:solidFill>
          <a:ln>
            <a:solidFill>
              <a:srgbClr val="E4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FE2A4CD0-EB05-4E22-AB0B-8AE42C9B4DAA}"/>
              </a:ext>
            </a:extLst>
          </p:cNvPr>
          <p:cNvSpPr/>
          <p:nvPr/>
        </p:nvSpPr>
        <p:spPr>
          <a:xfrm>
            <a:off x="8448220" y="6142383"/>
            <a:ext cx="522620" cy="540608"/>
          </a:xfrm>
          <a:prstGeom prst="chevron">
            <a:avLst/>
          </a:prstGeom>
          <a:solidFill>
            <a:srgbClr val="E43794"/>
          </a:solidFill>
          <a:ln>
            <a:solidFill>
              <a:srgbClr val="E4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01913DF3-95D2-4E99-840C-340ED3EB8F67}"/>
              </a:ext>
            </a:extLst>
          </p:cNvPr>
          <p:cNvSpPr/>
          <p:nvPr/>
        </p:nvSpPr>
        <p:spPr>
          <a:xfrm>
            <a:off x="9104218" y="6142383"/>
            <a:ext cx="459568" cy="540608"/>
          </a:xfrm>
          <a:prstGeom prst="chevron">
            <a:avLst/>
          </a:prstGeom>
          <a:solidFill>
            <a:srgbClr val="E43794"/>
          </a:solidFill>
          <a:ln>
            <a:solidFill>
              <a:srgbClr val="E4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263C9B3B-C06F-4BF2-B472-4612805EC71A}"/>
              </a:ext>
            </a:extLst>
          </p:cNvPr>
          <p:cNvSpPr/>
          <p:nvPr/>
        </p:nvSpPr>
        <p:spPr>
          <a:xfrm>
            <a:off x="9697163" y="6142383"/>
            <a:ext cx="481015" cy="546050"/>
          </a:xfrm>
          <a:prstGeom prst="chevron">
            <a:avLst/>
          </a:prstGeom>
          <a:solidFill>
            <a:srgbClr val="E43794"/>
          </a:solidFill>
          <a:ln>
            <a:solidFill>
              <a:srgbClr val="E4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6A9F65A5-D281-4AB3-B67C-404287B2DA43}"/>
              </a:ext>
            </a:extLst>
          </p:cNvPr>
          <p:cNvSpPr/>
          <p:nvPr/>
        </p:nvSpPr>
        <p:spPr>
          <a:xfrm>
            <a:off x="10290108" y="6136942"/>
            <a:ext cx="498181" cy="546050"/>
          </a:xfrm>
          <a:prstGeom prst="chevron">
            <a:avLst/>
          </a:prstGeom>
          <a:solidFill>
            <a:srgbClr val="E43794"/>
          </a:solidFill>
          <a:ln>
            <a:solidFill>
              <a:srgbClr val="E4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46E664C1-55ED-42F5-987E-EEDDFFED5A0D}"/>
              </a:ext>
            </a:extLst>
          </p:cNvPr>
          <p:cNvSpPr/>
          <p:nvPr/>
        </p:nvSpPr>
        <p:spPr>
          <a:xfrm>
            <a:off x="10900219" y="6136942"/>
            <a:ext cx="498182" cy="546051"/>
          </a:xfrm>
          <a:prstGeom prst="chevron">
            <a:avLst/>
          </a:prstGeom>
          <a:solidFill>
            <a:srgbClr val="E43794"/>
          </a:solidFill>
          <a:ln>
            <a:solidFill>
              <a:srgbClr val="E4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7" name="Picture Placeholder 6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AF1A480A-538A-44D9-B201-FCE98AC9BDC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4" b="6994"/>
          <a:stretch>
            <a:fillRect/>
          </a:stretch>
        </p:blipFill>
        <p:spPr>
          <a:xfrm>
            <a:off x="1172906" y="1560380"/>
            <a:ext cx="4106403" cy="5297620"/>
          </a:xfrm>
        </p:spPr>
      </p:pic>
    </p:spTree>
    <p:extLst>
      <p:ext uri="{BB962C8B-B14F-4D97-AF65-F5344CB8AC3E}">
        <p14:creationId xmlns:p14="http://schemas.microsoft.com/office/powerpoint/2010/main" val="292225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B3AF4836-5FB3-4CC2-9758-37A96FC77A1B}"/>
              </a:ext>
            </a:extLst>
          </p:cNvPr>
          <p:cNvSpPr txBox="1"/>
          <p:nvPr/>
        </p:nvSpPr>
        <p:spPr>
          <a:xfrm>
            <a:off x="5932800" y="1224673"/>
            <a:ext cx="560081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7F7F7F"/>
                </a:solidFill>
              </a:rPr>
              <a:t>La</a:t>
            </a:r>
            <a:r>
              <a:rPr lang="it-IT" sz="2400" b="1" dirty="0">
                <a:solidFill>
                  <a:srgbClr val="70A8AF"/>
                </a:solidFill>
              </a:rPr>
              <a:t> visione </a:t>
            </a:r>
            <a:r>
              <a:rPr lang="it-IT" sz="2400" dirty="0">
                <a:solidFill>
                  <a:srgbClr val="7F7F7F"/>
                </a:solidFill>
              </a:rPr>
              <a:t>della digitalizzazione delle istituzioni culturali deve sfruttare tutto il potenziale esistente all'interno e all'esterno dell'istituzione. 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7F7F7F"/>
                </a:solidFill>
              </a:rPr>
              <a:t>I manager devono essere in grado </a:t>
            </a:r>
            <a:r>
              <a:rPr lang="it-IT" sz="2400" b="1" dirty="0">
                <a:solidFill>
                  <a:srgbClr val="70A8AF"/>
                </a:solidFill>
              </a:rPr>
              <a:t>di lanciare sfide, ispirare il proprio personale </a:t>
            </a:r>
            <a:r>
              <a:rPr lang="it-IT" sz="2400" dirty="0">
                <a:solidFill>
                  <a:srgbClr val="7F7F7F"/>
                </a:solidFill>
              </a:rPr>
              <a:t>e </a:t>
            </a:r>
            <a:r>
              <a:rPr lang="it-IT" sz="2400" b="1" dirty="0">
                <a:solidFill>
                  <a:srgbClr val="70A8AF"/>
                </a:solidFill>
              </a:rPr>
              <a:t>coinvolgerli </a:t>
            </a:r>
            <a:r>
              <a:rPr lang="it-IT" sz="2400" dirty="0">
                <a:solidFill>
                  <a:srgbClr val="7F7F7F"/>
                </a:solidFill>
              </a:rPr>
              <a:t>nel processo di creazione di una visione condivisa.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82FD7B-DDA7-3941-8A6D-58E42D66A39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13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75933-257B-974B-8858-01823DAA9DB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2466" y="217382"/>
            <a:ext cx="11260668" cy="641379"/>
          </a:xfrm>
        </p:spPr>
        <p:txBody>
          <a:bodyPr>
            <a:normAutofit/>
          </a:bodyPr>
          <a:lstStyle/>
          <a:p>
            <a:r>
              <a:rPr lang="it-IT" dirty="0">
                <a:latin typeface="+mn-lt"/>
              </a:rPr>
              <a:t>Mancanza di visione e strategia</a:t>
            </a:r>
          </a:p>
        </p:txBody>
      </p:sp>
      <p:sp>
        <p:nvSpPr>
          <p:cNvPr id="7" name="Google Shape;473;p43">
            <a:extLst>
              <a:ext uri="{FF2B5EF4-FFF2-40B4-BE49-F238E27FC236}">
                <a16:creationId xmlns:a16="http://schemas.microsoft.com/office/drawing/2014/main" id="{47C6A36B-02EF-4216-8397-91ED4FF87094}"/>
              </a:ext>
            </a:extLst>
          </p:cNvPr>
          <p:cNvSpPr txBox="1">
            <a:spLocks/>
          </p:cNvSpPr>
          <p:nvPr/>
        </p:nvSpPr>
        <p:spPr>
          <a:xfrm>
            <a:off x="520475" y="1038969"/>
            <a:ext cx="5090756" cy="550914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1600" dirty="0">
              <a:solidFill>
                <a:srgbClr val="7F7F7F"/>
              </a:solidFill>
              <a:latin typeface="Avenir" panose="02000503020000020003"/>
            </a:endParaRPr>
          </a:p>
          <a:p>
            <a:pPr algn="just">
              <a:spcBef>
                <a:spcPts val="0"/>
              </a:spcBef>
            </a:pPr>
            <a:r>
              <a:rPr lang="it-IT" sz="2400" dirty="0">
                <a:solidFill>
                  <a:srgbClr val="7F7F7F"/>
                </a:solidFill>
              </a:rPr>
              <a:t>La collaborazione con esperti di fama mondiale apporta </a:t>
            </a:r>
            <a:r>
              <a:rPr lang="it-IT" sz="2400" b="1" dirty="0">
                <a:solidFill>
                  <a:srgbClr val="70A8AF"/>
                </a:solidFill>
              </a:rPr>
              <a:t>energia e idee per rimodellare le vecchie strategie</a:t>
            </a:r>
            <a:r>
              <a:rPr lang="it-IT" sz="2400" dirty="0">
                <a:solidFill>
                  <a:srgbClr val="7F7F7F"/>
                </a:solidFill>
              </a:rPr>
              <a:t>. </a:t>
            </a:r>
          </a:p>
          <a:p>
            <a:pPr algn="just">
              <a:spcBef>
                <a:spcPts val="0"/>
              </a:spcBef>
            </a:pPr>
            <a:r>
              <a:rPr lang="it-IT" sz="2400" dirty="0">
                <a:solidFill>
                  <a:srgbClr val="7F7F7F"/>
                </a:solidFill>
              </a:rPr>
              <a:t>La pandemia ha dimostrato quanto sia diverso il mercato odierno e quanto poco tradizionali siano gli utenti di oggi. </a:t>
            </a:r>
            <a:r>
              <a:rPr lang="it-IT" sz="2400" b="1" dirty="0">
                <a:solidFill>
                  <a:srgbClr val="70A8AF"/>
                </a:solidFill>
              </a:rPr>
              <a:t>La digitalizzazione è stata la risposta durante il lockdown. </a:t>
            </a:r>
            <a:endParaRPr lang="it-IT" sz="1600" dirty="0">
              <a:solidFill>
                <a:srgbClr val="7F7F7F"/>
              </a:solidFill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E696ADB1-31F1-4865-A291-4F2C9DB17357}"/>
              </a:ext>
            </a:extLst>
          </p:cNvPr>
          <p:cNvSpPr/>
          <p:nvPr/>
        </p:nvSpPr>
        <p:spPr>
          <a:xfrm>
            <a:off x="8985536" y="225134"/>
            <a:ext cx="571500" cy="622081"/>
          </a:xfrm>
          <a:prstGeom prst="chevron">
            <a:avLst/>
          </a:prstGeom>
          <a:solidFill>
            <a:schemeClr val="bg1"/>
          </a:solidFill>
          <a:ln>
            <a:solidFill>
              <a:srgbClr val="E4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AD076DC5-ADF1-4E0F-8902-3E24A555943C}"/>
              </a:ext>
            </a:extLst>
          </p:cNvPr>
          <p:cNvSpPr/>
          <p:nvPr/>
        </p:nvSpPr>
        <p:spPr>
          <a:xfrm>
            <a:off x="9472946" y="236680"/>
            <a:ext cx="571500" cy="622081"/>
          </a:xfrm>
          <a:prstGeom prst="chevron">
            <a:avLst/>
          </a:prstGeom>
          <a:solidFill>
            <a:schemeClr val="bg1"/>
          </a:solidFill>
          <a:ln>
            <a:solidFill>
              <a:srgbClr val="E4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Half Frame 13">
            <a:extLst>
              <a:ext uri="{FF2B5EF4-FFF2-40B4-BE49-F238E27FC236}">
                <a16:creationId xmlns:a16="http://schemas.microsoft.com/office/drawing/2014/main" id="{9C61214C-D180-42BF-8F9E-84B9E1D1C065}"/>
              </a:ext>
            </a:extLst>
          </p:cNvPr>
          <p:cNvSpPr/>
          <p:nvPr/>
        </p:nvSpPr>
        <p:spPr>
          <a:xfrm>
            <a:off x="197338" y="1038969"/>
            <a:ext cx="646275" cy="736015"/>
          </a:xfrm>
          <a:prstGeom prst="halfFrame">
            <a:avLst>
              <a:gd name="adj1" fmla="val 25770"/>
              <a:gd name="adj2" fmla="val 25770"/>
            </a:avLst>
          </a:prstGeom>
          <a:solidFill>
            <a:srgbClr val="E4379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A625AA24-F900-4427-B19F-D6A7475E9EA0}"/>
              </a:ext>
            </a:extLst>
          </p:cNvPr>
          <p:cNvSpPr/>
          <p:nvPr/>
        </p:nvSpPr>
        <p:spPr>
          <a:xfrm>
            <a:off x="9960356" y="236680"/>
            <a:ext cx="571500" cy="622081"/>
          </a:xfrm>
          <a:prstGeom prst="chevron">
            <a:avLst/>
          </a:prstGeom>
          <a:solidFill>
            <a:schemeClr val="bg1"/>
          </a:solidFill>
          <a:ln>
            <a:solidFill>
              <a:srgbClr val="E4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Half Frame 20">
            <a:extLst>
              <a:ext uri="{FF2B5EF4-FFF2-40B4-BE49-F238E27FC236}">
                <a16:creationId xmlns:a16="http://schemas.microsoft.com/office/drawing/2014/main" id="{52DF7C0E-6444-42C3-BEB9-2E068F1E10F3}"/>
              </a:ext>
            </a:extLst>
          </p:cNvPr>
          <p:cNvSpPr/>
          <p:nvPr/>
        </p:nvSpPr>
        <p:spPr>
          <a:xfrm rot="10800000">
            <a:off x="11348387" y="5824785"/>
            <a:ext cx="646275" cy="736015"/>
          </a:xfrm>
          <a:prstGeom prst="halfFrame">
            <a:avLst>
              <a:gd name="adj1" fmla="val 25770"/>
              <a:gd name="adj2" fmla="val 25770"/>
            </a:avLst>
          </a:prstGeom>
          <a:solidFill>
            <a:srgbClr val="E4379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9BFB05-F496-6536-BD03-F24D52D6EA6F}"/>
              </a:ext>
            </a:extLst>
          </p:cNvPr>
          <p:cNvSpPr txBox="1"/>
          <p:nvPr/>
        </p:nvSpPr>
        <p:spPr>
          <a:xfrm>
            <a:off x="2458970" y="4417597"/>
            <a:ext cx="72740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rgbClr val="70A8AF"/>
                </a:solidFill>
              </a:rPr>
              <a:t>La motivazione</a:t>
            </a:r>
            <a:r>
              <a:rPr lang="it-IT" sz="2400" dirty="0">
                <a:solidFill>
                  <a:srgbClr val="7F7F7F"/>
                </a:solidFill>
              </a:rPr>
              <a:t> è il fattore chiave per cambiare mentalità e uscire da una situazione istituzionale. Consente agli </a:t>
            </a:r>
            <a:r>
              <a:rPr lang="it-IT" sz="2400" b="1" dirty="0">
                <a:solidFill>
                  <a:srgbClr val="70A8AF"/>
                </a:solidFill>
              </a:rPr>
              <a:t>innovatori</a:t>
            </a:r>
            <a:r>
              <a:rPr lang="it-IT" sz="2400" dirty="0">
                <a:solidFill>
                  <a:srgbClr val="7F7F7F"/>
                </a:solidFill>
              </a:rPr>
              <a:t> </a:t>
            </a:r>
            <a:r>
              <a:rPr lang="it-IT" sz="2400" b="1" dirty="0">
                <a:solidFill>
                  <a:srgbClr val="70A8AF"/>
                </a:solidFill>
              </a:rPr>
              <a:t>digitali</a:t>
            </a:r>
            <a:r>
              <a:rPr lang="it-IT" sz="2400" dirty="0">
                <a:solidFill>
                  <a:srgbClr val="7F7F7F"/>
                </a:solidFill>
              </a:rPr>
              <a:t> di introdurre </a:t>
            </a:r>
            <a:r>
              <a:rPr lang="it-IT" sz="2400" b="1" dirty="0">
                <a:solidFill>
                  <a:srgbClr val="70A8AF"/>
                </a:solidFill>
              </a:rPr>
              <a:t>nuove tecnologie</a:t>
            </a:r>
            <a:r>
              <a:rPr lang="it-IT" sz="2400" dirty="0">
                <a:solidFill>
                  <a:srgbClr val="7F7F7F"/>
                </a:solidFill>
              </a:rPr>
              <a:t> nell'organizzazione e di offrire agli esperti di beni culturali e ai visitatori </a:t>
            </a:r>
            <a:r>
              <a:rPr lang="it-IT" sz="2400" b="1" dirty="0">
                <a:solidFill>
                  <a:srgbClr val="70A8AF"/>
                </a:solidFill>
              </a:rPr>
              <a:t>un'esperienza unica e memorabile</a:t>
            </a:r>
            <a:r>
              <a:rPr lang="it-IT" sz="2400" dirty="0">
                <a:solidFill>
                  <a:srgbClr val="7F7F7F"/>
                </a:solidFill>
              </a:rPr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402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82FD7B-DDA7-3941-8A6D-58E42D66A39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14</a:t>
            </a:fld>
            <a:endParaRPr lang="fr-CA" dirty="0"/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E696ADB1-31F1-4865-A291-4F2C9DB17357}"/>
              </a:ext>
            </a:extLst>
          </p:cNvPr>
          <p:cNvSpPr/>
          <p:nvPr/>
        </p:nvSpPr>
        <p:spPr>
          <a:xfrm>
            <a:off x="7954258" y="236681"/>
            <a:ext cx="571500" cy="622081"/>
          </a:xfrm>
          <a:prstGeom prst="chevron">
            <a:avLst/>
          </a:prstGeom>
          <a:solidFill>
            <a:schemeClr val="bg1"/>
          </a:solidFill>
          <a:ln>
            <a:solidFill>
              <a:srgbClr val="E4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285BC0-A920-481C-BC7D-229165D1A5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25" t="-1173" r="6562" b="12394"/>
          <a:stretch/>
        </p:blipFill>
        <p:spPr>
          <a:xfrm>
            <a:off x="5021972" y="3153428"/>
            <a:ext cx="7170028" cy="3704572"/>
          </a:xfrm>
          <a:prstGeom prst="rect">
            <a:avLst/>
          </a:prstGeom>
        </p:spPr>
      </p:pic>
      <p:sp>
        <p:nvSpPr>
          <p:cNvPr id="10" name="Arrow: Chevron 9">
            <a:extLst>
              <a:ext uri="{FF2B5EF4-FFF2-40B4-BE49-F238E27FC236}">
                <a16:creationId xmlns:a16="http://schemas.microsoft.com/office/drawing/2014/main" id="{AD076DC5-ADF1-4E0F-8902-3E24A555943C}"/>
              </a:ext>
            </a:extLst>
          </p:cNvPr>
          <p:cNvSpPr/>
          <p:nvPr/>
        </p:nvSpPr>
        <p:spPr>
          <a:xfrm>
            <a:off x="8357579" y="236681"/>
            <a:ext cx="571500" cy="622081"/>
          </a:xfrm>
          <a:prstGeom prst="chevron">
            <a:avLst/>
          </a:prstGeom>
          <a:solidFill>
            <a:schemeClr val="bg1"/>
          </a:solidFill>
          <a:ln>
            <a:solidFill>
              <a:srgbClr val="E4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2" name="Picture 11">
            <a:hlinkClick r:id="rId3"/>
            <a:extLst>
              <a:ext uri="{FF2B5EF4-FFF2-40B4-BE49-F238E27FC236}">
                <a16:creationId xmlns:a16="http://schemas.microsoft.com/office/drawing/2014/main" id="{82812DA1-CA81-4A43-BD8E-446D2914E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632" y="3792701"/>
            <a:ext cx="3102703" cy="1790157"/>
          </a:xfrm>
          <a:prstGeom prst="rect">
            <a:avLst/>
          </a:prstGeom>
        </p:spPr>
      </p:pic>
      <p:sp>
        <p:nvSpPr>
          <p:cNvPr id="14" name="Half Frame 13">
            <a:extLst>
              <a:ext uri="{FF2B5EF4-FFF2-40B4-BE49-F238E27FC236}">
                <a16:creationId xmlns:a16="http://schemas.microsoft.com/office/drawing/2014/main" id="{9C61214C-D180-42BF-8F9E-84B9E1D1C065}"/>
              </a:ext>
            </a:extLst>
          </p:cNvPr>
          <p:cNvSpPr/>
          <p:nvPr/>
        </p:nvSpPr>
        <p:spPr>
          <a:xfrm>
            <a:off x="450015" y="1322099"/>
            <a:ext cx="646275" cy="736015"/>
          </a:xfrm>
          <a:prstGeom prst="halfFrame">
            <a:avLst>
              <a:gd name="adj1" fmla="val 25770"/>
              <a:gd name="adj2" fmla="val 25770"/>
            </a:avLst>
          </a:prstGeom>
          <a:solidFill>
            <a:srgbClr val="E4379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A625AA24-F900-4427-B19F-D6A7475E9EA0}"/>
              </a:ext>
            </a:extLst>
          </p:cNvPr>
          <p:cNvSpPr/>
          <p:nvPr/>
        </p:nvSpPr>
        <p:spPr>
          <a:xfrm>
            <a:off x="8733207" y="236680"/>
            <a:ext cx="571500" cy="622081"/>
          </a:xfrm>
          <a:prstGeom prst="chevron">
            <a:avLst/>
          </a:prstGeom>
          <a:solidFill>
            <a:schemeClr val="bg1"/>
          </a:solidFill>
          <a:ln>
            <a:solidFill>
              <a:srgbClr val="E4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EEB022-7BCE-4292-89A0-6109B22CF143}"/>
              </a:ext>
            </a:extLst>
          </p:cNvPr>
          <p:cNvSpPr txBox="1"/>
          <p:nvPr/>
        </p:nvSpPr>
        <p:spPr>
          <a:xfrm>
            <a:off x="7164377" y="1151829"/>
            <a:ext cx="45776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E43794"/>
                </a:solidFill>
              </a:rPr>
              <a:t>Cliccate sull’immagine per vedere come i "</a:t>
            </a:r>
            <a:r>
              <a:rPr lang="it-IT" sz="2000" i="1" dirty="0">
                <a:solidFill>
                  <a:srgbClr val="E43794"/>
                </a:solidFill>
              </a:rPr>
              <a:t>Musei Virtuali di </a:t>
            </a:r>
            <a:r>
              <a:rPr lang="it-IT" sz="2000" i="1" dirty="0" err="1">
                <a:solidFill>
                  <a:srgbClr val="E43794"/>
                </a:solidFill>
              </a:rPr>
              <a:t>Larnaka</a:t>
            </a:r>
            <a:r>
              <a:rPr lang="it-IT" sz="2000" dirty="0">
                <a:solidFill>
                  <a:srgbClr val="E43794"/>
                </a:solidFill>
              </a:rPr>
              <a:t>" hanno trasformato la loro offerta di visita con la tecnologia! Magari si scatena un po' di motivazione/ispirazione!</a:t>
            </a:r>
          </a:p>
        </p:txBody>
      </p:sp>
      <p:sp>
        <p:nvSpPr>
          <p:cNvPr id="17" name="Left Bracket 16">
            <a:extLst>
              <a:ext uri="{FF2B5EF4-FFF2-40B4-BE49-F238E27FC236}">
                <a16:creationId xmlns:a16="http://schemas.microsoft.com/office/drawing/2014/main" id="{37E74106-9F30-4DD1-86D5-CA4E961312DE}"/>
              </a:ext>
            </a:extLst>
          </p:cNvPr>
          <p:cNvSpPr/>
          <p:nvPr/>
        </p:nvSpPr>
        <p:spPr>
          <a:xfrm>
            <a:off x="7075273" y="1140144"/>
            <a:ext cx="397379" cy="1667716"/>
          </a:xfrm>
          <a:prstGeom prst="leftBracket">
            <a:avLst/>
          </a:prstGeom>
          <a:ln w="38100">
            <a:solidFill>
              <a:srgbClr val="E43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id="{A966FFB0-91CE-47F4-8B48-61AB607A25C3}"/>
              </a:ext>
            </a:extLst>
          </p:cNvPr>
          <p:cNvSpPr/>
          <p:nvPr/>
        </p:nvSpPr>
        <p:spPr>
          <a:xfrm rot="10800000">
            <a:off x="11432503" y="1151829"/>
            <a:ext cx="397379" cy="1667716"/>
          </a:xfrm>
          <a:prstGeom prst="leftBracket">
            <a:avLst/>
          </a:prstGeom>
          <a:ln w="38100">
            <a:solidFill>
              <a:srgbClr val="E43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9A0E23-E083-4018-8922-C3A0E9C4E99C}"/>
              </a:ext>
            </a:extLst>
          </p:cNvPr>
          <p:cNvSpPr txBox="1"/>
          <p:nvPr/>
        </p:nvSpPr>
        <p:spPr>
          <a:xfrm>
            <a:off x="708287" y="1540208"/>
            <a:ext cx="431320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7F7F7F"/>
                </a:solidFill>
              </a:rPr>
              <a:t>L'esperienza ha dimostrato che le buone strategie locali spesso si basano su buone strategie nazionali. </a:t>
            </a:r>
          </a:p>
          <a:p>
            <a:r>
              <a:rPr lang="it-IT" sz="2400" dirty="0">
                <a:solidFill>
                  <a:srgbClr val="7F7F7F"/>
                </a:solidFill>
              </a:rPr>
              <a:t>La leadership nazionale può consentire alle parti interessate di sviluppare una nuova visione.</a:t>
            </a:r>
          </a:p>
        </p:txBody>
      </p:sp>
      <p:sp>
        <p:nvSpPr>
          <p:cNvPr id="21" name="Half Frame 20">
            <a:extLst>
              <a:ext uri="{FF2B5EF4-FFF2-40B4-BE49-F238E27FC236}">
                <a16:creationId xmlns:a16="http://schemas.microsoft.com/office/drawing/2014/main" id="{5060B126-5D43-46CB-B569-ACED0340753D}"/>
              </a:ext>
            </a:extLst>
          </p:cNvPr>
          <p:cNvSpPr/>
          <p:nvPr/>
        </p:nvSpPr>
        <p:spPr>
          <a:xfrm rot="10800000">
            <a:off x="4457587" y="3543980"/>
            <a:ext cx="646275" cy="736015"/>
          </a:xfrm>
          <a:prstGeom prst="halfFrame">
            <a:avLst>
              <a:gd name="adj1" fmla="val 25770"/>
              <a:gd name="adj2" fmla="val 25770"/>
            </a:avLst>
          </a:prstGeom>
          <a:solidFill>
            <a:srgbClr val="E4379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8698A51-A706-219F-A37D-07B5849EA465}"/>
              </a:ext>
            </a:extLst>
          </p:cNvPr>
          <p:cNvSpPr txBox="1">
            <a:spLocks/>
          </p:cNvSpPr>
          <p:nvPr/>
        </p:nvSpPr>
        <p:spPr>
          <a:xfrm>
            <a:off x="302466" y="217382"/>
            <a:ext cx="11260668" cy="64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chemeClr val="bg1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>
                <a:latin typeface="+mn-lt"/>
              </a:rPr>
              <a:t>Mancanza di visione e strategia</a:t>
            </a:r>
            <a:endParaRPr lang="it-IT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828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1D0EA6DC-2F19-438E-9ACC-0CD97B5FED9D}"/>
              </a:ext>
            </a:extLst>
          </p:cNvPr>
          <p:cNvSpPr/>
          <p:nvPr/>
        </p:nvSpPr>
        <p:spPr>
          <a:xfrm>
            <a:off x="6577123" y="0"/>
            <a:ext cx="5614877" cy="6858000"/>
          </a:xfrm>
          <a:custGeom>
            <a:avLst/>
            <a:gdLst>
              <a:gd name="connsiteX0" fmla="*/ 2183119 w 3580946"/>
              <a:gd name="connsiteY0" fmla="*/ 2 h 10907713"/>
              <a:gd name="connsiteX1" fmla="*/ 3580946 w 3580946"/>
              <a:gd name="connsiteY1" fmla="*/ 2 h 10907713"/>
              <a:gd name="connsiteX2" fmla="*/ 3580946 w 3580946"/>
              <a:gd name="connsiteY2" fmla="*/ 8315732 h 10907713"/>
              <a:gd name="connsiteX3" fmla="*/ 929801 w 3580946"/>
              <a:gd name="connsiteY3" fmla="*/ 2 h 10907713"/>
              <a:gd name="connsiteX4" fmla="*/ 2087698 w 3580946"/>
              <a:gd name="connsiteY4" fmla="*/ 2 h 10907713"/>
              <a:gd name="connsiteX5" fmla="*/ 3580946 w 3580946"/>
              <a:gd name="connsiteY5" fmla="*/ 8883391 h 10907713"/>
              <a:gd name="connsiteX6" fmla="*/ 3580946 w 3580946"/>
              <a:gd name="connsiteY6" fmla="*/ 10907713 h 10907713"/>
              <a:gd name="connsiteX7" fmla="*/ 2763325 w 3580946"/>
              <a:gd name="connsiteY7" fmla="*/ 10907711 h 10907713"/>
              <a:gd name="connsiteX8" fmla="*/ 0 w 3580946"/>
              <a:gd name="connsiteY8" fmla="*/ 0 h 10907713"/>
              <a:gd name="connsiteX9" fmla="*/ 834379 w 3580946"/>
              <a:gd name="connsiteY9" fmla="*/ 2 h 10907713"/>
              <a:gd name="connsiteX10" fmla="*/ 2667904 w 3580946"/>
              <a:gd name="connsiteY10" fmla="*/ 10907711 h 10907713"/>
              <a:gd name="connsiteX11" fmla="*/ 1833524 w 3580946"/>
              <a:gd name="connsiteY11" fmla="*/ 10907713 h 109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80946" h="10907713">
                <a:moveTo>
                  <a:pt x="2183119" y="2"/>
                </a:moveTo>
                <a:lnTo>
                  <a:pt x="3580946" y="2"/>
                </a:lnTo>
                <a:lnTo>
                  <a:pt x="3580946" y="8315732"/>
                </a:lnTo>
                <a:close/>
                <a:moveTo>
                  <a:pt x="929801" y="2"/>
                </a:moveTo>
                <a:lnTo>
                  <a:pt x="2087698" y="2"/>
                </a:lnTo>
                <a:lnTo>
                  <a:pt x="3580946" y="8883391"/>
                </a:lnTo>
                <a:lnTo>
                  <a:pt x="3580946" y="10907713"/>
                </a:lnTo>
                <a:lnTo>
                  <a:pt x="2763325" y="10907711"/>
                </a:lnTo>
                <a:close/>
                <a:moveTo>
                  <a:pt x="0" y="0"/>
                </a:moveTo>
                <a:lnTo>
                  <a:pt x="834379" y="2"/>
                </a:lnTo>
                <a:lnTo>
                  <a:pt x="2667904" y="10907711"/>
                </a:lnTo>
                <a:lnTo>
                  <a:pt x="1833524" y="10907713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D58604-F38F-4177-A656-FFC21F5D59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15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DCAB7-8AC3-4064-804C-C154EF8AF5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420" y="259426"/>
            <a:ext cx="6966764" cy="631527"/>
          </a:xfrm>
        </p:spPr>
        <p:txBody>
          <a:bodyPr/>
          <a:lstStyle/>
          <a:p>
            <a:r>
              <a:rPr lang="it-IT" dirty="0">
                <a:latin typeface="+mn-lt"/>
              </a:rPr>
              <a:t>GUIDA alla strategia digitale per i musei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8894BD-AE32-4A27-8299-7515F10285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87" t="10823" r="9307" b="5574"/>
          <a:stretch/>
        </p:blipFill>
        <p:spPr>
          <a:xfrm>
            <a:off x="4853145" y="706876"/>
            <a:ext cx="7941283" cy="4839954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006B4A5-3FEF-46FD-97EC-917559ED9BAE}"/>
              </a:ext>
            </a:extLst>
          </p:cNvPr>
          <p:cNvSpPr txBox="1">
            <a:spLocks/>
          </p:cNvSpPr>
          <p:nvPr/>
        </p:nvSpPr>
        <p:spPr>
          <a:xfrm>
            <a:off x="251742" y="1412507"/>
            <a:ext cx="4879655" cy="49927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i="1" dirty="0">
                <a:latin typeface="+mn-lt"/>
              </a:rPr>
              <a:t>Cos’è una strategia digitale?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i="1" dirty="0">
                <a:latin typeface="+mn-lt"/>
              </a:rPr>
              <a:t>Ti serve una strategia digitale?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i="1" dirty="0">
                <a:latin typeface="+mn-lt"/>
              </a:rPr>
              <a:t>Cosa serve per crearne una efficace?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i="1" dirty="0">
                <a:latin typeface="+mn-lt"/>
              </a:rPr>
              <a:t>Scaricate quindi questa guida pratica per i musei (e altre organizzazioni) che vogliono fare di più con i loro programmi digitali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i="1" dirty="0">
                <a:latin typeface="+mn-lt"/>
              </a:rPr>
              <a:t>Basta seguire questo link per scaricare la Guida alla strategia digitale per i musei in formato PDF</a:t>
            </a:r>
            <a:r>
              <a:rPr lang="it-IT" sz="2000" i="1" dirty="0">
                <a:latin typeface="+mn-lt"/>
              </a:rPr>
              <a:t>: </a:t>
            </a:r>
            <a:r>
              <a:rPr lang="it-IT" i="1" dirty="0">
                <a:latin typeface="+mn-lt"/>
                <a:hlinkClick r:id="rId5"/>
              </a:rPr>
              <a:t>https://www.cogapp.com/digital-strategy</a:t>
            </a:r>
            <a:r>
              <a:rPr lang="it-IT" i="1" dirty="0">
                <a:latin typeface="+mn-lt"/>
              </a:rPr>
              <a:t> </a:t>
            </a:r>
          </a:p>
        </p:txBody>
      </p:sp>
      <p:pic>
        <p:nvPicPr>
          <p:cNvPr id="11" name="Digital Strategy — Cogapp (2)">
            <a:hlinkClick r:id="" action="ppaction://media"/>
            <a:extLst>
              <a:ext uri="{FF2B5EF4-FFF2-40B4-BE49-F238E27FC236}">
                <a16:creationId xmlns:a16="http://schemas.microsoft.com/office/drawing/2014/main" id="{76EF1BBC-8109-4B09-95F7-141E2836C3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6237" y="1093397"/>
            <a:ext cx="5699475" cy="360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DE73F6-152F-D04D-A3CD-27284FC9D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35165" y="137042"/>
            <a:ext cx="7046844" cy="631527"/>
          </a:xfrm>
        </p:spPr>
        <p:txBody>
          <a:bodyPr/>
          <a:lstStyle/>
          <a:p>
            <a:r>
              <a:rPr lang="it-IT" sz="3200" dirty="0">
                <a:latin typeface="+mn-lt"/>
              </a:rPr>
              <a:t>10 minuti con </a:t>
            </a:r>
            <a:r>
              <a:rPr lang="it-IT" sz="3200" dirty="0" err="1">
                <a:latin typeface="+mn-lt"/>
              </a:rPr>
              <a:t>Canva</a:t>
            </a:r>
            <a:r>
              <a:rPr lang="it-IT" sz="3200" dirty="0">
                <a:latin typeface="+mn-lt"/>
              </a:rPr>
              <a:t>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6046D-D639-114F-B444-A09C0EC8F7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35165" y="641442"/>
            <a:ext cx="5945565" cy="6216558"/>
          </a:xfrm>
        </p:spPr>
        <p:txBody>
          <a:bodyPr/>
          <a:lstStyle/>
          <a:p>
            <a:pPr algn="just"/>
            <a:r>
              <a:rPr lang="it-IT" dirty="0">
                <a:latin typeface="+mn-lt"/>
              </a:rPr>
              <a:t>Avvicinarsi al mondo della digitalizzazione può essere scoraggiante e capire da dove iniziare non è facile!</a:t>
            </a:r>
          </a:p>
          <a:p>
            <a:pPr algn="just"/>
            <a:endParaRPr lang="it-IT" dirty="0">
              <a:latin typeface="+mn-lt"/>
            </a:endParaRPr>
          </a:p>
          <a:p>
            <a:pPr algn="just"/>
            <a:r>
              <a:rPr lang="it-IT" dirty="0">
                <a:latin typeface="+mn-lt"/>
              </a:rPr>
              <a:t>Per acquisire fiducia nel mondo digitale e vedere i grandi vantaggi offerti dagli strumenti e dalle soluzioni digitali, è necessario provarli in prima persona.</a:t>
            </a:r>
          </a:p>
          <a:p>
            <a:pPr algn="just"/>
            <a:endParaRPr lang="it-IT" dirty="0">
              <a:latin typeface="+mn-lt"/>
            </a:endParaRPr>
          </a:p>
          <a:p>
            <a:pPr algn="just"/>
            <a:r>
              <a:rPr lang="it-IT" dirty="0">
                <a:latin typeface="+mn-lt"/>
              </a:rPr>
              <a:t>Uno dei </a:t>
            </a:r>
            <a:r>
              <a:rPr lang="it-IT" b="1" dirty="0">
                <a:latin typeface="+mn-lt"/>
              </a:rPr>
              <a:t>MIGLIORI</a:t>
            </a:r>
            <a:r>
              <a:rPr lang="it-IT" dirty="0">
                <a:latin typeface="+mn-lt"/>
              </a:rPr>
              <a:t> strumenti per i contenuti digitali è </a:t>
            </a:r>
            <a:r>
              <a:rPr lang="it-IT" b="1" dirty="0">
                <a:latin typeface="+mn-lt"/>
                <a:hlinkClick r:id="rId2"/>
              </a:rPr>
              <a:t>Canva</a:t>
            </a:r>
            <a:r>
              <a:rPr lang="it-IT" dirty="0"/>
              <a:t>, </a:t>
            </a:r>
            <a:r>
              <a:rPr lang="it-IT" dirty="0">
                <a:latin typeface="+mn-lt"/>
              </a:rPr>
              <a:t>che sta diventando sempre più popolare!</a:t>
            </a:r>
          </a:p>
          <a:p>
            <a:pPr algn="just"/>
            <a:endParaRPr lang="it-IT" dirty="0">
              <a:latin typeface="+mn-lt"/>
            </a:endParaRPr>
          </a:p>
          <a:p>
            <a:r>
              <a:rPr lang="it-IT" dirty="0">
                <a:latin typeface="+mn-lt"/>
              </a:rPr>
              <a:t>Provate a fare un video promo per il vostro sito. Si tratta di un piccolo compito, ma sarà in grado di ispirarvi a fare cose più grandi!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60AC401-CB1E-C64E-9577-34BEC80F4F6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69978" y="5644074"/>
            <a:ext cx="4826517" cy="44535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LEARN MORE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526D30-80CD-4E59-8DA7-EC3823850E7C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1128455" y="1404906"/>
            <a:ext cx="4106403" cy="5297620"/>
          </a:xfrm>
        </p:spPr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05BC2FD4-1243-45A3-8FC4-655BEC921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97" y="1404906"/>
            <a:ext cx="4172521" cy="5297620"/>
          </a:xfrm>
          <a:prstGeom prst="rect">
            <a:avLst/>
          </a:prstGeom>
        </p:spPr>
      </p:pic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6D5CF212-9278-465C-86B4-E46537CF5499}"/>
              </a:ext>
            </a:extLst>
          </p:cNvPr>
          <p:cNvSpPr txBox="1">
            <a:spLocks/>
          </p:cNvSpPr>
          <p:nvPr/>
        </p:nvSpPr>
        <p:spPr>
          <a:xfrm>
            <a:off x="211270" y="137042"/>
            <a:ext cx="2521172" cy="12026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chemeClr val="bg1"/>
                </a:solidFill>
                <a:latin typeface="+mn-lt"/>
              </a:rPr>
              <a:t>Cliccate sull'immagine per guardare il video qui sotto su come creare video con facilità utilizzando </a:t>
            </a:r>
            <a:r>
              <a:rPr lang="it-IT" sz="1600" dirty="0" err="1">
                <a:solidFill>
                  <a:schemeClr val="bg1"/>
                </a:solidFill>
                <a:latin typeface="+mn-lt"/>
              </a:rPr>
              <a:t>Canva</a:t>
            </a:r>
            <a:endParaRPr lang="it-IT" sz="1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439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CDFDCBDC-EC9E-D644-BBA5-1F1A6201E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>
          <a:xfrm>
            <a:off x="-3" y="-18145"/>
            <a:ext cx="12192003" cy="685800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9AC934-1EEE-6647-AF2D-C583BC6B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17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31692-230C-A04F-9920-3FE953F1CB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72119" y="4431275"/>
            <a:ext cx="7251203" cy="631527"/>
          </a:xfrm>
        </p:spPr>
        <p:txBody>
          <a:bodyPr/>
          <a:lstStyle/>
          <a:p>
            <a:r>
              <a:rPr lang="en-GB" sz="4800" dirty="0" err="1">
                <a:latin typeface="+mn-lt"/>
              </a:rPr>
              <a:t>Mancanza</a:t>
            </a:r>
            <a:r>
              <a:rPr lang="en-GB" sz="4800" dirty="0">
                <a:latin typeface="+mn-lt"/>
              </a:rPr>
              <a:t> di fiducia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365DC4-AFFB-B947-8485-4E23BCFE37FD}"/>
              </a:ext>
            </a:extLst>
          </p:cNvPr>
          <p:cNvSpPr/>
          <p:nvPr/>
        </p:nvSpPr>
        <p:spPr bwMode="auto">
          <a:xfrm>
            <a:off x="0" y="-1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D63D344-99E5-EC4F-B215-806AD5E17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5" y="375593"/>
            <a:ext cx="2916440" cy="2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7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3AF0502D-822A-4B15-BB73-9AC873DAA2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87" t="10823" r="9307" b="5574"/>
          <a:stretch/>
        </p:blipFill>
        <p:spPr>
          <a:xfrm>
            <a:off x="6136128" y="1139435"/>
            <a:ext cx="6171872" cy="3761556"/>
          </a:xfrm>
          <a:prstGeom prst="rect">
            <a:avLst/>
          </a:prstGeom>
        </p:spPr>
      </p:pic>
      <p:sp>
        <p:nvSpPr>
          <p:cNvPr id="5" name="Rectangle 4" hidden="1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7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2ED5BC-81E6-4281-AF87-8ACFD0ED57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18</a:t>
            </a:fld>
            <a:endParaRPr lang="fr-C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DC70FB2-8AB6-6C4C-9B68-D4FF274F600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5666" y="256924"/>
            <a:ext cx="11260668" cy="592930"/>
          </a:xfrm>
        </p:spPr>
        <p:txBody>
          <a:bodyPr>
            <a:noAutofit/>
          </a:bodyPr>
          <a:lstStyle/>
          <a:p>
            <a:r>
              <a:rPr lang="en-GB" dirty="0" err="1">
                <a:solidFill>
                  <a:schemeClr val="bg1"/>
                </a:solidFill>
                <a:latin typeface="+mn-lt"/>
              </a:rPr>
              <a:t>Mancanza</a:t>
            </a:r>
            <a:r>
              <a:rPr lang="en-GB" dirty="0">
                <a:solidFill>
                  <a:schemeClr val="bg1"/>
                </a:solidFill>
                <a:latin typeface="+mn-lt"/>
              </a:rPr>
              <a:t> di fiducia</a:t>
            </a:r>
          </a:p>
          <a:p>
            <a:r>
              <a:rPr lang="en-GB" dirty="0">
                <a:solidFill>
                  <a:schemeClr val="bg1"/>
                </a:solidFill>
              </a:rPr>
              <a:t>with the technology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F84AC2-230C-6B43-8D54-A9435E185C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3963" y="1137286"/>
            <a:ext cx="6064364" cy="5538296"/>
          </a:xfrm>
        </p:spPr>
        <p:txBody>
          <a:bodyPr/>
          <a:lstStyle/>
          <a:p>
            <a:r>
              <a:rPr lang="it-IT" dirty="0">
                <a:latin typeface="+mn-lt"/>
              </a:rPr>
              <a:t>Le persone hanno generalmente paura dei nuovi approcci e prodotti innovativi, soprattutto delle nuove tecnologie. </a:t>
            </a:r>
          </a:p>
          <a:p>
            <a:endParaRPr lang="it-IT" dirty="0">
              <a:latin typeface="+mn-lt"/>
            </a:endParaRPr>
          </a:p>
          <a:p>
            <a:r>
              <a:rPr lang="it-IT" dirty="0">
                <a:latin typeface="+mn-lt"/>
              </a:rPr>
              <a:t>Molti dei dipendenti delle organizzazioni culturali non sono cresciuti con i livelli di tecnologia che invece abbiamo oggi in ogni aspetto della nostra vita. La loro mancanza di fiducia nella tecnologia moderna è comprensibile. </a:t>
            </a:r>
          </a:p>
          <a:p>
            <a:endParaRPr lang="it-IT" dirty="0">
              <a:latin typeface="+mn-lt"/>
            </a:endParaRPr>
          </a:p>
          <a:p>
            <a:r>
              <a:rPr lang="it-IT" dirty="0">
                <a:latin typeface="+mn-lt"/>
              </a:rPr>
              <a:t>Ma quando la tecnologia diventa accessibile, offre opportunità e tecniche a persone di tutte le età. Permette loro di imparare, di provare cose nuove e di acquisire fiducia in se stessi.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C85A3A1-4C8A-324D-86FB-8445FDDF50C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1" b="11891"/>
          <a:stretch/>
        </p:blipFill>
        <p:spPr>
          <a:xfrm>
            <a:off x="7021179" y="1455486"/>
            <a:ext cx="4423285" cy="2796989"/>
          </a:xfr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46B8AD4-783C-49A2-BA63-664F9BDD3940}"/>
              </a:ext>
            </a:extLst>
          </p:cNvPr>
          <p:cNvSpPr txBox="1"/>
          <p:nvPr/>
        </p:nvSpPr>
        <p:spPr>
          <a:xfrm>
            <a:off x="6424427" y="4367258"/>
            <a:ext cx="578747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venir" panose="02000503020000020003" pitchFamily="2" charset="0"/>
              <a:ea typeface="+mn-ea"/>
              <a:cs typeface="Poppins" pitchFamily="2" charset="77"/>
            </a:endParaRPr>
          </a:p>
          <a:p>
            <a:pPr lvl="0" defTabSz="914400">
              <a:defRPr/>
            </a:pPr>
            <a:r>
              <a:rPr lang="it-IT" sz="2400" b="1" dirty="0">
                <a:solidFill>
                  <a:srgbClr val="E43794"/>
                </a:solidFill>
                <a:cs typeface="Poppins" pitchFamily="2" charset="77"/>
              </a:rPr>
              <a:t>“Non abbiate paura! All'inizio non avevo idea di quello che stavo facendo, ma grazie all'aiuto di Emma ho imparato molto e alla fine ho realizzato un memoriale permanente per il lockdown". </a:t>
            </a:r>
            <a:r>
              <a:rPr lang="it-IT" sz="2400" b="1" dirty="0" err="1">
                <a:solidFill>
                  <a:srgbClr val="E43794"/>
                </a:solidFill>
                <a:cs typeface="Poppins" pitchFamily="2" charset="77"/>
              </a:rPr>
              <a:t>Oonagh</a:t>
            </a:r>
            <a:r>
              <a:rPr lang="it-IT" sz="2400" b="1" dirty="0">
                <a:solidFill>
                  <a:srgbClr val="E43794"/>
                </a:solidFill>
                <a:cs typeface="Poppins" pitchFamily="2" charset="77"/>
              </a:rPr>
              <a:t>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ea typeface="+mn-ea"/>
                <a:cs typeface="Poppins" pitchFamily="2" charset="77"/>
              </a:rPr>
              <a:t>Gay</a:t>
            </a:r>
          </a:p>
        </p:txBody>
      </p:sp>
    </p:spTree>
    <p:extLst>
      <p:ext uri="{BB962C8B-B14F-4D97-AF65-F5344CB8AC3E}">
        <p14:creationId xmlns:p14="http://schemas.microsoft.com/office/powerpoint/2010/main" val="411526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976180-11E9-4540-90B5-6E9B481DB3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1122" y="134939"/>
            <a:ext cx="5614878" cy="631527"/>
          </a:xfrm>
        </p:spPr>
        <p:txBody>
          <a:bodyPr/>
          <a:lstStyle/>
          <a:p>
            <a:r>
              <a:rPr lang="it-IT" dirty="0">
                <a:latin typeface="+mn-lt"/>
              </a:rPr>
              <a:t>Mancanza di fiducia nella tecnologia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D08311-91DC-A447-AED5-C1D09EB3949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122" y="1282279"/>
            <a:ext cx="6120642" cy="5312160"/>
          </a:xfrm>
        </p:spPr>
        <p:txBody>
          <a:bodyPr/>
          <a:lstStyle/>
          <a:p>
            <a:pPr lvl="0"/>
            <a:r>
              <a:rPr lang="it-IT" dirty="0">
                <a:latin typeface="+mn-lt"/>
              </a:rPr>
              <a:t>Vedere </a:t>
            </a:r>
            <a:r>
              <a:rPr lang="it-IT" b="1" dirty="0">
                <a:latin typeface="+mn-lt"/>
              </a:rPr>
              <a:t>esempi di buone pratiche </a:t>
            </a:r>
            <a:r>
              <a:rPr lang="it-IT" dirty="0">
                <a:latin typeface="+mn-lt"/>
              </a:rPr>
              <a:t>dal campo è un modo eccellente per rimuovere le barriere.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dirty="0">
              <a:latin typeface="+mn-lt"/>
            </a:endParaRPr>
          </a:p>
          <a:p>
            <a:pPr lvl="0"/>
            <a:r>
              <a:rPr lang="it-IT" dirty="0">
                <a:latin typeface="+mn-lt"/>
              </a:rPr>
              <a:t>Nel caso di progetti che coinvolgono esperti di beni culturali con un background non tecnologico, è importante fare uno sforzo supplementare per spiegare e coinvolgere questi esperti nel processo di digitalizzazione, mostrando il valore aggiunto per gli utenti e per arricchire la loro offerta di beni culturali.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dirty="0">
              <a:latin typeface="+mn-lt"/>
            </a:endParaRPr>
          </a:p>
          <a:p>
            <a:pPr lvl="0"/>
            <a:r>
              <a:rPr lang="it-IT" dirty="0">
                <a:latin typeface="+mn-lt"/>
              </a:rPr>
              <a:t>È importante anche il supporto di una consulenza continua per la formazione e la gestione dei nuovi asset digitalizzati.</a:t>
            </a:r>
          </a:p>
        </p:txBody>
      </p:sp>
      <p:pic>
        <p:nvPicPr>
          <p:cNvPr id="8" name="Picture Placeholder 7" descr="A picture containing text, indoor, wall, person&#10;&#10;Description automatically generated">
            <a:extLst>
              <a:ext uri="{FF2B5EF4-FFF2-40B4-BE49-F238E27FC236}">
                <a16:creationId xmlns:a16="http://schemas.microsoft.com/office/drawing/2014/main" id="{7DC3044D-274E-4982-8E70-9D230516750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4" t="3154" r="364" b="13888"/>
          <a:stretch/>
        </p:blipFill>
        <p:spPr>
          <a:xfrm>
            <a:off x="7020057" y="3028280"/>
            <a:ext cx="3691822" cy="3829719"/>
          </a:xfrm>
        </p:spPr>
      </p:pic>
    </p:spTree>
    <p:extLst>
      <p:ext uri="{BB962C8B-B14F-4D97-AF65-F5344CB8AC3E}">
        <p14:creationId xmlns:p14="http://schemas.microsoft.com/office/powerpoint/2010/main" val="37892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C372AF-59B9-2A47-B3E3-20461B5B1B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600" y="257402"/>
            <a:ext cx="6811615" cy="425329"/>
          </a:xfrm>
        </p:spPr>
        <p:txBody>
          <a:bodyPr/>
          <a:lstStyle/>
          <a:p>
            <a:r>
              <a:rPr lang="en-US" sz="3600" dirty="0">
                <a:latin typeface="+mn-lt"/>
              </a:rPr>
              <a:t>INDICE DEI CONTENUTI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D679D7-F6DA-554B-8BFD-511D371A0D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6792" y="1053974"/>
            <a:ext cx="558216" cy="673765"/>
          </a:xfrm>
        </p:spPr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58882-620D-D442-AE64-1A3E8E8564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35983" y="1026684"/>
            <a:ext cx="6108436" cy="673765"/>
          </a:xfrm>
        </p:spPr>
        <p:txBody>
          <a:bodyPr/>
          <a:lstStyle/>
          <a:p>
            <a:r>
              <a:rPr lang="it-IT" dirty="0">
                <a:latin typeface="+mn-lt"/>
              </a:rPr>
              <a:t>Superare gli ostacoli per la digitalizzazione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B6A32D-CB83-5048-A576-E872EBE78B9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8F8DFE-120B-5247-A06F-B08968F6DAA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28624" y="1888318"/>
            <a:ext cx="558216" cy="673765"/>
          </a:xfrm>
        </p:spPr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FDC231-972B-A844-888F-A8BAA701879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435985" y="1854578"/>
            <a:ext cx="5885809" cy="673765"/>
          </a:xfrm>
        </p:spPr>
        <p:txBody>
          <a:bodyPr/>
          <a:lstStyle/>
          <a:p>
            <a:r>
              <a:rPr lang="it-IT" dirty="0">
                <a:latin typeface="+mn-lt"/>
              </a:rPr>
              <a:t>Mancanza di ispirazione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858D67-DB24-3741-8BC0-A8816DD3D5B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58604" y="2708555"/>
            <a:ext cx="558216" cy="673765"/>
          </a:xfrm>
        </p:spPr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049F23-644A-0D49-B3D1-6D1FE06819D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454429" y="2735697"/>
            <a:ext cx="5885809" cy="673765"/>
          </a:xfrm>
        </p:spPr>
        <p:txBody>
          <a:bodyPr/>
          <a:lstStyle/>
          <a:p>
            <a:r>
              <a:rPr lang="it-IT" dirty="0">
                <a:latin typeface="+mn-lt"/>
              </a:rPr>
              <a:t>Mancanza di visione e strategia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5A912EF-084F-A74F-AEB6-D49C9824D11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76792" y="3641509"/>
            <a:ext cx="558216" cy="673765"/>
          </a:xfrm>
        </p:spPr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1C077DA-25C9-CF49-BD83-A3DC8BACCD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435984" y="3594205"/>
            <a:ext cx="5885809" cy="673765"/>
          </a:xfrm>
        </p:spPr>
        <p:txBody>
          <a:bodyPr/>
          <a:lstStyle/>
          <a:p>
            <a:r>
              <a:rPr lang="it-IT" dirty="0">
                <a:latin typeface="+mn-lt"/>
              </a:rPr>
              <a:t>Mancanza di fiducia nella tecnologia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6692BF0-9D2E-D34D-9AD1-3AB3D3D793C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76792" y="4501260"/>
            <a:ext cx="558216" cy="673765"/>
          </a:xfrm>
        </p:spPr>
        <p:txBody>
          <a:bodyPr/>
          <a:lstStyle/>
          <a:p>
            <a:r>
              <a:rPr lang="en-US" dirty="0"/>
              <a:t>05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699E47A-A23D-5E48-9930-E65A0AE0B4D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454429" y="4471280"/>
            <a:ext cx="5885809" cy="673765"/>
          </a:xfrm>
        </p:spPr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400" dirty="0">
                <a:latin typeface="+mn-lt"/>
              </a:rPr>
              <a:t>Mancanz</a:t>
            </a:r>
            <a:r>
              <a:rPr lang="it-IT" dirty="0">
                <a:latin typeface="+mn-lt"/>
              </a:rPr>
              <a:t>a di competenze</a:t>
            </a:r>
            <a:endParaRPr lang="it-IT" sz="2400" dirty="0">
              <a:latin typeface="+mn-lt"/>
            </a:endParaRP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59087664-BC66-4A34-8E8D-970C012A9398}"/>
              </a:ext>
            </a:extLst>
          </p:cNvPr>
          <p:cNvSpPr txBox="1">
            <a:spLocks/>
          </p:cNvSpPr>
          <p:nvPr/>
        </p:nvSpPr>
        <p:spPr>
          <a:xfrm>
            <a:off x="1454429" y="5333834"/>
            <a:ext cx="5885809" cy="673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defRPr>
            </a:lvl1pPr>
            <a:lvl2pPr marL="24244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848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2733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697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dirty="0">
                <a:latin typeface="+mn-lt"/>
              </a:rPr>
              <a:t>Mancanza di risorse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93AA3A0-4073-4341-93B8-2A97AF0A8113}"/>
              </a:ext>
            </a:extLst>
          </p:cNvPr>
          <p:cNvSpPr txBox="1">
            <a:spLocks/>
          </p:cNvSpPr>
          <p:nvPr/>
        </p:nvSpPr>
        <p:spPr>
          <a:xfrm>
            <a:off x="1454429" y="6142509"/>
            <a:ext cx="5885809" cy="673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defRPr>
            </a:lvl1pPr>
            <a:lvl2pPr marL="24244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848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2733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697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dirty="0">
                <a:latin typeface="+mn-lt"/>
              </a:rPr>
              <a:t>Casi studio e strumenti utili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5936C7-CB51-47AC-812C-D57EC439D052}"/>
              </a:ext>
            </a:extLst>
          </p:cNvPr>
          <p:cNvCxnSpPr/>
          <p:nvPr/>
        </p:nvCxnSpPr>
        <p:spPr>
          <a:xfrm>
            <a:off x="450600" y="1727739"/>
            <a:ext cx="7093819" cy="0"/>
          </a:xfrm>
          <a:prstGeom prst="line">
            <a:avLst/>
          </a:prstGeom>
          <a:ln w="19050">
            <a:solidFill>
              <a:srgbClr val="FBE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5803D7A-9DD9-46C3-A131-98654123C8A3}"/>
              </a:ext>
            </a:extLst>
          </p:cNvPr>
          <p:cNvCxnSpPr/>
          <p:nvPr/>
        </p:nvCxnSpPr>
        <p:spPr>
          <a:xfrm>
            <a:off x="528624" y="6132185"/>
            <a:ext cx="7093819" cy="0"/>
          </a:xfrm>
          <a:prstGeom prst="line">
            <a:avLst/>
          </a:prstGeom>
          <a:ln w="19050">
            <a:solidFill>
              <a:srgbClr val="FBE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BB1A7FB2-1332-400B-9242-58DEDFE68038}"/>
              </a:ext>
            </a:extLst>
          </p:cNvPr>
          <p:cNvSpPr txBox="1">
            <a:spLocks/>
          </p:cNvSpPr>
          <p:nvPr/>
        </p:nvSpPr>
        <p:spPr>
          <a:xfrm>
            <a:off x="576792" y="5361011"/>
            <a:ext cx="558216" cy="673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24244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848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2733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697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06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DF65A1C5-D204-459C-B9F7-376D553E6108}"/>
              </a:ext>
            </a:extLst>
          </p:cNvPr>
          <p:cNvSpPr txBox="1">
            <a:spLocks/>
          </p:cNvSpPr>
          <p:nvPr/>
        </p:nvSpPr>
        <p:spPr>
          <a:xfrm>
            <a:off x="576792" y="6206011"/>
            <a:ext cx="558216" cy="673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24244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848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2733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697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191532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1D0EA6DC-2F19-438E-9ACC-0CD97B5FED9D}"/>
              </a:ext>
            </a:extLst>
          </p:cNvPr>
          <p:cNvSpPr/>
          <p:nvPr/>
        </p:nvSpPr>
        <p:spPr>
          <a:xfrm>
            <a:off x="6577123" y="0"/>
            <a:ext cx="5614877" cy="6858000"/>
          </a:xfrm>
          <a:custGeom>
            <a:avLst/>
            <a:gdLst>
              <a:gd name="connsiteX0" fmla="*/ 2183119 w 3580946"/>
              <a:gd name="connsiteY0" fmla="*/ 2 h 10907713"/>
              <a:gd name="connsiteX1" fmla="*/ 3580946 w 3580946"/>
              <a:gd name="connsiteY1" fmla="*/ 2 h 10907713"/>
              <a:gd name="connsiteX2" fmla="*/ 3580946 w 3580946"/>
              <a:gd name="connsiteY2" fmla="*/ 8315732 h 10907713"/>
              <a:gd name="connsiteX3" fmla="*/ 929801 w 3580946"/>
              <a:gd name="connsiteY3" fmla="*/ 2 h 10907713"/>
              <a:gd name="connsiteX4" fmla="*/ 2087698 w 3580946"/>
              <a:gd name="connsiteY4" fmla="*/ 2 h 10907713"/>
              <a:gd name="connsiteX5" fmla="*/ 3580946 w 3580946"/>
              <a:gd name="connsiteY5" fmla="*/ 8883391 h 10907713"/>
              <a:gd name="connsiteX6" fmla="*/ 3580946 w 3580946"/>
              <a:gd name="connsiteY6" fmla="*/ 10907713 h 10907713"/>
              <a:gd name="connsiteX7" fmla="*/ 2763325 w 3580946"/>
              <a:gd name="connsiteY7" fmla="*/ 10907711 h 10907713"/>
              <a:gd name="connsiteX8" fmla="*/ 0 w 3580946"/>
              <a:gd name="connsiteY8" fmla="*/ 0 h 10907713"/>
              <a:gd name="connsiteX9" fmla="*/ 834379 w 3580946"/>
              <a:gd name="connsiteY9" fmla="*/ 2 h 10907713"/>
              <a:gd name="connsiteX10" fmla="*/ 2667904 w 3580946"/>
              <a:gd name="connsiteY10" fmla="*/ 10907711 h 10907713"/>
              <a:gd name="connsiteX11" fmla="*/ 1833524 w 3580946"/>
              <a:gd name="connsiteY11" fmla="*/ 10907713 h 109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80946" h="10907713">
                <a:moveTo>
                  <a:pt x="2183119" y="2"/>
                </a:moveTo>
                <a:lnTo>
                  <a:pt x="3580946" y="2"/>
                </a:lnTo>
                <a:lnTo>
                  <a:pt x="3580946" y="8315732"/>
                </a:lnTo>
                <a:close/>
                <a:moveTo>
                  <a:pt x="929801" y="2"/>
                </a:moveTo>
                <a:lnTo>
                  <a:pt x="2087698" y="2"/>
                </a:lnTo>
                <a:lnTo>
                  <a:pt x="3580946" y="8883391"/>
                </a:lnTo>
                <a:lnTo>
                  <a:pt x="3580946" y="10907713"/>
                </a:lnTo>
                <a:lnTo>
                  <a:pt x="2763325" y="10907711"/>
                </a:lnTo>
                <a:close/>
                <a:moveTo>
                  <a:pt x="0" y="0"/>
                </a:moveTo>
                <a:lnTo>
                  <a:pt x="834379" y="2"/>
                </a:lnTo>
                <a:lnTo>
                  <a:pt x="2667904" y="10907711"/>
                </a:lnTo>
                <a:lnTo>
                  <a:pt x="1833524" y="10907713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D58604-F38F-4177-A656-FFC21F5D59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20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DCAB7-8AC3-4064-804C-C154EF8AF5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5309" y="158709"/>
            <a:ext cx="6566492" cy="631527"/>
          </a:xfrm>
        </p:spPr>
        <p:txBody>
          <a:bodyPr/>
          <a:lstStyle/>
          <a:p>
            <a:r>
              <a:rPr lang="it-IT" dirty="0">
                <a:latin typeface="+mn-lt"/>
              </a:rPr>
              <a:t>Come i musei usano TikTok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8894BD-AE32-4A27-8299-7515F10285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87" t="10823" r="9307" b="5574"/>
          <a:stretch/>
        </p:blipFill>
        <p:spPr>
          <a:xfrm>
            <a:off x="5614878" y="1253008"/>
            <a:ext cx="6652994" cy="4054784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006B4A5-3FEF-46FD-97EC-917559ED9BAE}"/>
              </a:ext>
            </a:extLst>
          </p:cNvPr>
          <p:cNvSpPr txBox="1">
            <a:spLocks/>
          </p:cNvSpPr>
          <p:nvPr/>
        </p:nvSpPr>
        <p:spPr>
          <a:xfrm>
            <a:off x="185309" y="858804"/>
            <a:ext cx="6216328" cy="59315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dirty="0">
                <a:latin typeface="+mn-lt"/>
              </a:rPr>
              <a:t>TikTok ha chiesto l'aiuto di centinaia di esperti e istituzioni per produrre contenuti educativi per la piattaforma.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it-IT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dirty="0">
                <a:latin typeface="+mn-lt"/>
              </a:rPr>
              <a:t>TikTok ha annunciato il lancio dell'iniziativa #</a:t>
            </a:r>
            <a:r>
              <a:rPr lang="it-IT" dirty="0" err="1">
                <a:latin typeface="+mn-lt"/>
              </a:rPr>
              <a:t>LearnOnTikTok</a:t>
            </a:r>
            <a:r>
              <a:rPr lang="it-IT" dirty="0">
                <a:latin typeface="+mn-lt"/>
              </a:rPr>
              <a:t>, che fa parte di un investimento di 11,5 milioni di sterline da condividere in tutta Europa.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it-IT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dirty="0">
                <a:latin typeface="+mn-lt"/>
              </a:rPr>
              <a:t>Scoprite come i musei inglesi utilizzano TikTok per raggiungere un pubblico più vasto! Questo potrebbe essere un piccolo passo per aumentare la vostra sicurezza digitale... immaginate di padroneggiare uno degli strumenti digitali/social media di maggior tendenza al mondo!</a:t>
            </a:r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E82A96B9-3312-4512-9704-BC7F35B2F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315" y="1611711"/>
            <a:ext cx="4784651" cy="297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0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F959E8C-EEDF-4E9D-A8F2-1A76BBF33002}"/>
              </a:ext>
            </a:extLst>
          </p:cNvPr>
          <p:cNvSpPr/>
          <p:nvPr/>
        </p:nvSpPr>
        <p:spPr>
          <a:xfrm>
            <a:off x="0" y="96607"/>
            <a:ext cx="2196606" cy="631527"/>
          </a:xfrm>
          <a:prstGeom prst="rect">
            <a:avLst/>
          </a:prstGeom>
          <a:solidFill>
            <a:srgbClr val="E43794"/>
          </a:solidFill>
          <a:ln>
            <a:solidFill>
              <a:srgbClr val="E4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DF40FD-6110-4802-BED2-CDF3C4D396E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21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E7B1A-AA19-4190-B5AB-40899ADA8E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96606" y="96607"/>
            <a:ext cx="8786827" cy="853796"/>
          </a:xfrm>
        </p:spPr>
        <p:txBody>
          <a:bodyPr/>
          <a:lstStyle/>
          <a:p>
            <a:r>
              <a:rPr lang="it-IT" sz="2800" dirty="0">
                <a:latin typeface="+mn-lt"/>
              </a:rPr>
              <a:t>Sfida... Create un account TikTok e un video per il vostro patrimonio culturale!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618D5-6B5D-49DA-8FC5-91114E3648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3136" y="1329070"/>
            <a:ext cx="11345727" cy="4797642"/>
          </a:xfrm>
          <a:solidFill>
            <a:srgbClr val="E43794"/>
          </a:solidFill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8FD2D2E-468F-402D-A8A2-1E337F339E7F}"/>
              </a:ext>
            </a:extLst>
          </p:cNvPr>
          <p:cNvSpPr txBox="1">
            <a:spLocks/>
          </p:cNvSpPr>
          <p:nvPr/>
        </p:nvSpPr>
        <p:spPr>
          <a:xfrm>
            <a:off x="112625" y="227097"/>
            <a:ext cx="11260668" cy="631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solidFill>
                  <a:schemeClr val="bg1"/>
                </a:solidFill>
              </a:rPr>
              <a:t>ESERCIZIO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AC7A49-ED9F-4E51-B7E7-7D92CCC278BC}"/>
              </a:ext>
            </a:extLst>
          </p:cNvPr>
          <p:cNvSpPr txBox="1"/>
          <p:nvPr/>
        </p:nvSpPr>
        <p:spPr>
          <a:xfrm>
            <a:off x="548561" y="1493444"/>
            <a:ext cx="45505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Per creare un account :</a:t>
            </a:r>
          </a:p>
          <a:p>
            <a:r>
              <a:rPr lang="it-IT" sz="2400" dirty="0">
                <a:solidFill>
                  <a:schemeClr val="bg1"/>
                </a:solidFill>
              </a:rPr>
              <a:t>1. Scarica TikTok dal Google Play Store o dall’App Store.</a:t>
            </a:r>
          </a:p>
          <a:p>
            <a:r>
              <a:rPr lang="it-IT" sz="2400" dirty="0">
                <a:solidFill>
                  <a:schemeClr val="bg1"/>
                </a:solidFill>
              </a:rPr>
              <a:t>2. Apri l’app.</a:t>
            </a:r>
          </a:p>
          <a:p>
            <a:r>
              <a:rPr lang="it-IT" sz="2400" dirty="0">
                <a:solidFill>
                  <a:schemeClr val="bg1"/>
                </a:solidFill>
              </a:rPr>
              <a:t>3. Tocca “Profilo” in basso a destra.</a:t>
            </a:r>
          </a:p>
          <a:p>
            <a:r>
              <a:rPr lang="it-IT" sz="2400" dirty="0">
                <a:solidFill>
                  <a:schemeClr val="bg1"/>
                </a:solidFill>
              </a:rPr>
              <a:t>4. Scegli un metodo per registrarti – ti servirà una mail o un numero di telefono per registrarti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AEF4DD-B5B2-4902-AEE6-86C1AD750BE6}"/>
              </a:ext>
            </a:extLst>
          </p:cNvPr>
          <p:cNvSpPr txBox="1"/>
          <p:nvPr/>
        </p:nvSpPr>
        <p:spPr>
          <a:xfrm>
            <a:off x="5742959" y="1493444"/>
            <a:ext cx="62753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Per creare un video:</a:t>
            </a:r>
          </a:p>
          <a:p>
            <a:r>
              <a:rPr lang="it-IT" sz="2400" dirty="0">
                <a:solidFill>
                  <a:schemeClr val="bg1"/>
                </a:solidFill>
              </a:rPr>
              <a:t>1. Tocca + in basso.</a:t>
            </a:r>
          </a:p>
          <a:p>
            <a:r>
              <a:rPr lang="it-IT" sz="2400" dirty="0">
                <a:solidFill>
                  <a:schemeClr val="bg1"/>
                </a:solidFill>
              </a:rPr>
              <a:t>2. Carica contenuti dalla galleria del tuo smartphone o utilizza la camera di TikTok.</a:t>
            </a:r>
          </a:p>
          <a:p>
            <a:r>
              <a:rPr lang="it-IT" sz="2400" dirty="0">
                <a:solidFill>
                  <a:schemeClr val="bg1"/>
                </a:solidFill>
              </a:rPr>
              <a:t>3. Aggiungi suoni, effetti, filtri o altro.</a:t>
            </a:r>
          </a:p>
          <a:p>
            <a:r>
              <a:rPr lang="it-IT" sz="2400" dirty="0">
                <a:solidFill>
                  <a:schemeClr val="bg1"/>
                </a:solidFill>
              </a:rPr>
              <a:t>4. Inizia il tuo video toccando il pulsante di registrazione. </a:t>
            </a:r>
          </a:p>
          <a:p>
            <a:r>
              <a:rPr lang="it-IT" sz="2400" dirty="0">
                <a:solidFill>
                  <a:schemeClr val="bg1"/>
                </a:solidFill>
              </a:rPr>
              <a:t>5. Registra il tuo contenuto.</a:t>
            </a:r>
          </a:p>
          <a:p>
            <a:r>
              <a:rPr lang="it-IT" sz="2400" dirty="0">
                <a:solidFill>
                  <a:schemeClr val="bg1"/>
                </a:solidFill>
              </a:rPr>
              <a:t>6. Tocca la spunta di controllo.</a:t>
            </a:r>
          </a:p>
          <a:p>
            <a:r>
              <a:rPr lang="it-IT" sz="2400" dirty="0">
                <a:solidFill>
                  <a:schemeClr val="bg1"/>
                </a:solidFill>
              </a:rPr>
              <a:t>7. Fai le ultime modifiche nella pagina prima della pubblicazione. </a:t>
            </a:r>
          </a:p>
          <a:p>
            <a:r>
              <a:rPr lang="it-IT" sz="2400" dirty="0">
                <a:solidFill>
                  <a:schemeClr val="bg1"/>
                </a:solidFill>
              </a:rPr>
              <a:t>8. Pubblica il tuo video!</a:t>
            </a:r>
          </a:p>
        </p:txBody>
      </p:sp>
    </p:spTree>
    <p:extLst>
      <p:ext uri="{BB962C8B-B14F-4D97-AF65-F5344CB8AC3E}">
        <p14:creationId xmlns:p14="http://schemas.microsoft.com/office/powerpoint/2010/main" val="329724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CDFDCBDC-EC9E-D644-BBA5-1F1A6201E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>
          <a:xfrm>
            <a:off x="-3" y="-18145"/>
            <a:ext cx="12192003" cy="685800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9AC934-1EEE-6647-AF2D-C583BC6B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22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31692-230C-A04F-9920-3FE953F1CB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72119" y="4431275"/>
            <a:ext cx="7251203" cy="631527"/>
          </a:xfrm>
        </p:spPr>
        <p:txBody>
          <a:bodyPr/>
          <a:lstStyle/>
          <a:p>
            <a:r>
              <a:rPr lang="it-IT" sz="4800" dirty="0">
                <a:latin typeface="+mn-lt"/>
              </a:rPr>
              <a:t>Mancanza di competenze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365DC4-AFFB-B947-8485-4E23BCFE37FD}"/>
              </a:ext>
            </a:extLst>
          </p:cNvPr>
          <p:cNvSpPr/>
          <p:nvPr/>
        </p:nvSpPr>
        <p:spPr bwMode="auto">
          <a:xfrm>
            <a:off x="0" y="-1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D63D344-99E5-EC4F-B215-806AD5E17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5" y="375593"/>
            <a:ext cx="2916440" cy="2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9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61B3B2-780E-436F-881C-C984B752A289}"/>
              </a:ext>
            </a:extLst>
          </p:cNvPr>
          <p:cNvSpPr/>
          <p:nvPr/>
        </p:nvSpPr>
        <p:spPr>
          <a:xfrm>
            <a:off x="1" y="0"/>
            <a:ext cx="12192000" cy="746470"/>
          </a:xfrm>
          <a:prstGeom prst="rect">
            <a:avLst/>
          </a:prstGeom>
          <a:solidFill>
            <a:srgbClr val="FB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ECA0379-0801-964E-A127-498347FEB4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162890" y="151011"/>
            <a:ext cx="12192002" cy="631527"/>
          </a:xfrm>
        </p:spPr>
        <p:txBody>
          <a:bodyPr>
            <a:normAutofit/>
          </a:bodyPr>
          <a:lstStyle/>
          <a:p>
            <a:r>
              <a:rPr lang="it-IT" b="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Lacune nelle competenze chiave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CD6DE4F-0B97-2143-8293-B5A682467E4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0455" y="700751"/>
            <a:ext cx="11472958" cy="4571196"/>
          </a:xfrm>
        </p:spPr>
        <p:txBody>
          <a:bodyPr/>
          <a:lstStyle/>
          <a:p>
            <a:pPr algn="just"/>
            <a:r>
              <a:rPr lang="it-IT" dirty="0">
                <a:latin typeface="+mn-lt"/>
              </a:rPr>
              <a:t>La maggior parte delle organizzazioni culturali non dispone di personale dedicato o in generale di personale esperto in tecnologia e gestione di progetti digitali.  Questo è uno dei maggiori ostacoli alla crescita. </a:t>
            </a:r>
          </a:p>
          <a:p>
            <a:pPr algn="just"/>
            <a:r>
              <a:rPr lang="it-IT" dirty="0">
                <a:latin typeface="+mn-lt"/>
              </a:rPr>
              <a:t>Avranno bisogno di competenze nella curatela digitale e nella creazione di contenuti per i loro utenti. Le persone competenti e talentuose in ambito digitale sono oggi una risorsa essenziale per la vostra organizzazione e le loro conoscenze sono importanti per il vostro successo tanto quanto le competenze sul patrimonio culturale.</a:t>
            </a:r>
          </a:p>
          <a:p>
            <a:pPr algn="just"/>
            <a:endParaRPr lang="it-IT" dirty="0">
              <a:latin typeface="+mn-lt"/>
            </a:endParaRPr>
          </a:p>
          <a:p>
            <a:pPr algn="just"/>
            <a:r>
              <a:rPr lang="it-IT" dirty="0">
                <a:latin typeface="+mn-lt"/>
              </a:rPr>
              <a:t>Le tre principali </a:t>
            </a:r>
            <a:r>
              <a:rPr lang="it-IT" b="1" u="sng" dirty="0">
                <a:ln w="3175"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lacune nelle competenze</a:t>
            </a:r>
            <a:r>
              <a:rPr lang="it-IT" dirty="0">
                <a:latin typeface="+mn-lt"/>
              </a:rPr>
              <a:t> sono 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dirty="0">
                <a:latin typeface="+mn-lt"/>
              </a:rPr>
              <a:t>Experience Design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dirty="0">
                <a:latin typeface="+mn-lt"/>
              </a:rPr>
              <a:t>Project Management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dirty="0">
                <a:latin typeface="+mn-lt"/>
              </a:rPr>
              <a:t>Applicazione della tecnologia digitale </a:t>
            </a:r>
          </a:p>
          <a:p>
            <a:pPr algn="just"/>
            <a:endParaRPr lang="en-GB" sz="1600" dirty="0">
              <a:latin typeface="+mn-lt"/>
            </a:endParaRPr>
          </a:p>
          <a:p>
            <a:endParaRPr lang="en-GB" sz="2000" dirty="0"/>
          </a:p>
        </p:txBody>
      </p:sp>
      <p:pic>
        <p:nvPicPr>
          <p:cNvPr id="32" name="Picture Placeholder 31" descr="A person's hands on a computer&#10;&#10;Description automatically generated with medium confidence">
            <a:extLst>
              <a:ext uri="{FF2B5EF4-FFF2-40B4-BE49-F238E27FC236}">
                <a16:creationId xmlns:a16="http://schemas.microsoft.com/office/drawing/2014/main" id="{E35AF989-6AF4-4C46-8A39-F3DAD41257A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" r="1802"/>
          <a:stretch>
            <a:fillRect/>
          </a:stretch>
        </p:blipFill>
        <p:spPr>
          <a:xfrm>
            <a:off x="2474259" y="5271947"/>
            <a:ext cx="2527699" cy="1586052"/>
          </a:xfrm>
        </p:spPr>
      </p:pic>
      <p:pic>
        <p:nvPicPr>
          <p:cNvPr id="23" name="Picture Placeholder 22" descr="A picture containing outdoor, sunset, standing, clouds&#10;&#10;Description automatically generated">
            <a:extLst>
              <a:ext uri="{FF2B5EF4-FFF2-40B4-BE49-F238E27FC236}">
                <a16:creationId xmlns:a16="http://schemas.microsoft.com/office/drawing/2014/main" id="{807C9A52-0B83-434B-9E3A-0EEEA59746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51" t="5490" r="8651" b="29412"/>
          <a:stretch/>
        </p:blipFill>
        <p:spPr>
          <a:xfrm>
            <a:off x="9717740" y="5031287"/>
            <a:ext cx="2474259" cy="1826712"/>
          </a:xfrm>
        </p:spPr>
      </p:pic>
      <p:pic>
        <p:nvPicPr>
          <p:cNvPr id="29" name="Picture Placeholder 28" descr="A picture containing text&#10;&#10;Description automatically generated">
            <a:extLst>
              <a:ext uri="{FF2B5EF4-FFF2-40B4-BE49-F238E27FC236}">
                <a16:creationId xmlns:a16="http://schemas.microsoft.com/office/drawing/2014/main" id="{BFFFFF2B-179B-413F-9950-D3C8CCA818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2" b="21031"/>
          <a:stretch/>
        </p:blipFill>
        <p:spPr>
          <a:xfrm>
            <a:off x="0" y="5029199"/>
            <a:ext cx="2474259" cy="1828799"/>
          </a:xfrm>
        </p:spPr>
      </p:pic>
      <p:pic>
        <p:nvPicPr>
          <p:cNvPr id="35" name="Picture Placeholder 31">
            <a:extLst>
              <a:ext uri="{FF2B5EF4-FFF2-40B4-BE49-F238E27FC236}">
                <a16:creationId xmlns:a16="http://schemas.microsoft.com/office/drawing/2014/main" id="{3729AF29-0D12-4491-920D-6B241647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" r="1776"/>
          <a:stretch/>
        </p:blipFill>
        <p:spPr>
          <a:xfrm>
            <a:off x="7408598" y="5271947"/>
            <a:ext cx="2527697" cy="1586052"/>
          </a:xfrm>
          <a:custGeom>
            <a:avLst/>
            <a:gdLst>
              <a:gd name="connsiteX0" fmla="*/ 3886200 w 3886200"/>
              <a:gd name="connsiteY0" fmla="*/ 0 h 2687902"/>
              <a:gd name="connsiteX1" fmla="*/ 3886200 w 3886200"/>
              <a:gd name="connsiteY1" fmla="*/ 2687902 h 2687902"/>
              <a:gd name="connsiteX2" fmla="*/ 0 w 3886200"/>
              <a:gd name="connsiteY2" fmla="*/ 2687902 h 2687902"/>
              <a:gd name="connsiteX3" fmla="*/ 0 w 3886200"/>
              <a:gd name="connsiteY3" fmla="*/ 2911 h 2687902"/>
              <a:gd name="connsiteX4" fmla="*/ 1930400 w 3886200"/>
              <a:gd name="connsiteY4" fmla="*/ 224102 h 268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2687902">
                <a:moveTo>
                  <a:pt x="3886200" y="0"/>
                </a:moveTo>
                <a:lnTo>
                  <a:pt x="3886200" y="2687902"/>
                </a:lnTo>
                <a:lnTo>
                  <a:pt x="0" y="2687902"/>
                </a:lnTo>
                <a:lnTo>
                  <a:pt x="0" y="2911"/>
                </a:lnTo>
                <a:lnTo>
                  <a:pt x="1930400" y="224102"/>
                </a:lnTo>
                <a:close/>
              </a:path>
            </a:pathLst>
          </a:custGeom>
        </p:spPr>
      </p:pic>
      <p:pic>
        <p:nvPicPr>
          <p:cNvPr id="36" name="Picture Placeholder 31">
            <a:extLst>
              <a:ext uri="{FF2B5EF4-FFF2-40B4-BE49-F238E27FC236}">
                <a16:creationId xmlns:a16="http://schemas.microsoft.com/office/drawing/2014/main" id="{451D7630-AED0-4F33-A087-84D7DFDDA2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" r="1789"/>
          <a:stretch/>
        </p:blipFill>
        <p:spPr>
          <a:xfrm>
            <a:off x="4948519" y="5271944"/>
            <a:ext cx="2527698" cy="1586053"/>
          </a:xfrm>
          <a:custGeom>
            <a:avLst/>
            <a:gdLst>
              <a:gd name="connsiteX0" fmla="*/ 3886200 w 3886200"/>
              <a:gd name="connsiteY0" fmla="*/ 0 h 2687902"/>
              <a:gd name="connsiteX1" fmla="*/ 3886200 w 3886200"/>
              <a:gd name="connsiteY1" fmla="*/ 2687902 h 2687902"/>
              <a:gd name="connsiteX2" fmla="*/ 0 w 3886200"/>
              <a:gd name="connsiteY2" fmla="*/ 2687902 h 2687902"/>
              <a:gd name="connsiteX3" fmla="*/ 0 w 3886200"/>
              <a:gd name="connsiteY3" fmla="*/ 2911 h 2687902"/>
              <a:gd name="connsiteX4" fmla="*/ 1930400 w 3886200"/>
              <a:gd name="connsiteY4" fmla="*/ 224102 h 268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2687902">
                <a:moveTo>
                  <a:pt x="3886200" y="0"/>
                </a:moveTo>
                <a:lnTo>
                  <a:pt x="3886200" y="2687902"/>
                </a:lnTo>
                <a:lnTo>
                  <a:pt x="0" y="2687902"/>
                </a:lnTo>
                <a:lnTo>
                  <a:pt x="0" y="2911"/>
                </a:lnTo>
                <a:lnTo>
                  <a:pt x="1930400" y="22410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7186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2A06F3-CE9D-40A0-8423-B65EED3962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dirty="0" smtClean="0"/>
              <a:pPr/>
              <a:t>24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10B6A5-F02A-471A-A556-8DC831C118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424823">
            <a:off x="0" y="2138605"/>
            <a:ext cx="3885557" cy="558212"/>
          </a:xfrm>
        </p:spPr>
        <p:txBody>
          <a:bodyPr/>
          <a:lstStyle/>
          <a:p>
            <a:r>
              <a:rPr lang="en-GB" sz="2800" b="1" dirty="0" err="1"/>
              <a:t>Esperienza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7067CA-607E-44CF-B6F5-CCBA9AC0FE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517846">
            <a:off x="19588" y="4167486"/>
            <a:ext cx="3885557" cy="558212"/>
          </a:xfrm>
        </p:spPr>
        <p:txBody>
          <a:bodyPr/>
          <a:lstStyle/>
          <a:p>
            <a:r>
              <a:rPr lang="en-GB" dirty="0"/>
              <a:t>Design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2E32EB5-0DB0-47C7-8C1B-A59DD55F3A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07219" y="631675"/>
            <a:ext cx="8488017" cy="6158690"/>
          </a:xfrm>
        </p:spPr>
        <p:txBody>
          <a:bodyPr/>
          <a:lstStyle/>
          <a:p>
            <a:pPr algn="just"/>
            <a:r>
              <a:rPr lang="it-IT" b="0" dirty="0">
                <a:latin typeface="+mn-lt"/>
              </a:rPr>
              <a:t>Ogni istituzione culturale ha una propria cultura interna. Spesso questa non è in linea con l'offerta turistica esistente nella comunità locale. </a:t>
            </a:r>
          </a:p>
          <a:p>
            <a:pPr algn="just"/>
            <a:endParaRPr lang="it-IT" b="0" dirty="0">
              <a:latin typeface="+mn-lt"/>
            </a:endParaRPr>
          </a:p>
          <a:p>
            <a:pPr algn="just"/>
            <a:r>
              <a:rPr lang="it-IT" b="0" dirty="0">
                <a:latin typeface="+mn-lt"/>
              </a:rPr>
              <a:t>L'obiettivo generale di ogni prodotto turistico di successo è quello di offrire un'esperienza di alto valore al visitatore, e questo include i visitatori del patrimonio culturale. </a:t>
            </a:r>
          </a:p>
          <a:p>
            <a:pPr algn="just"/>
            <a:endParaRPr lang="it-IT" sz="2400" b="0" dirty="0">
              <a:latin typeface="+mn-lt"/>
            </a:endParaRPr>
          </a:p>
          <a:p>
            <a:pPr algn="just"/>
            <a:r>
              <a:rPr lang="it-IT" b="0" dirty="0">
                <a:latin typeface="+mn-lt"/>
              </a:rPr>
              <a:t>I visitatori di oggi si sentono a proprio agio nell'utilizzo delle moderne tecnologie (</a:t>
            </a:r>
            <a:r>
              <a:rPr lang="it-IT" sz="2400" b="0" dirty="0">
                <a:latin typeface="+mn-lt"/>
              </a:rPr>
              <a:t>e</a:t>
            </a:r>
            <a:r>
              <a:rPr lang="it-IT" b="0" dirty="0">
                <a:latin typeface="+mn-lt"/>
              </a:rPr>
              <a:t>s.</a:t>
            </a:r>
            <a:r>
              <a:rPr lang="it-IT" sz="2400" b="0" dirty="0">
                <a:latin typeface="+mn-lt"/>
              </a:rPr>
              <a:t> visori VR, app) e vogliono esperienze memorabili. </a:t>
            </a:r>
            <a:r>
              <a:rPr lang="it-IT" dirty="0" err="1">
                <a:solidFill>
                  <a:srgbClr val="E43794"/>
                </a:solidFill>
                <a:latin typeface="+mn-lt"/>
              </a:rPr>
              <a:t>L'experience</a:t>
            </a:r>
            <a:r>
              <a:rPr lang="it-IT" dirty="0">
                <a:solidFill>
                  <a:srgbClr val="E43794"/>
                </a:solidFill>
                <a:latin typeface="+mn-lt"/>
              </a:rPr>
              <a:t> design è un nuovo approccio che fornisce prodotti e servizi incentrati sulla qualità dell'esperienza dell'utente. </a:t>
            </a:r>
            <a:endParaRPr lang="it-IT" sz="2400" dirty="0">
              <a:solidFill>
                <a:srgbClr val="E43794"/>
              </a:solidFill>
              <a:latin typeface="+mn-lt"/>
            </a:endParaRPr>
          </a:p>
          <a:p>
            <a:pPr algn="just"/>
            <a:endParaRPr lang="it-IT" sz="2400" b="0" dirty="0">
              <a:latin typeface="+mn-lt"/>
            </a:endParaRPr>
          </a:p>
          <a:p>
            <a:pPr algn="just"/>
            <a:r>
              <a:rPr lang="it-IT" b="0" dirty="0">
                <a:latin typeface="+mn-lt"/>
              </a:rPr>
              <a:t>Gli attori principali di una località/destinazione devono connettersi e collaborare al processo di progettazione. Riunire competenze e talenti diversi. </a:t>
            </a:r>
          </a:p>
        </p:txBody>
      </p:sp>
    </p:spTree>
    <p:extLst>
      <p:ext uri="{BB962C8B-B14F-4D97-AF65-F5344CB8AC3E}">
        <p14:creationId xmlns:p14="http://schemas.microsoft.com/office/powerpoint/2010/main" val="34608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2CD5CA-ED8C-47E4-81F1-BF3AAA3706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dirty="0" smtClean="0"/>
              <a:pPr/>
              <a:t>25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B33DF-C95D-4521-98C9-DF70F5C442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5666" y="184774"/>
            <a:ext cx="11260668" cy="595155"/>
          </a:xfrm>
        </p:spPr>
        <p:txBody>
          <a:bodyPr/>
          <a:lstStyle/>
          <a:p>
            <a:pPr algn="ctr"/>
            <a:r>
              <a:rPr lang="en-GB" dirty="0"/>
              <a:t>Project Management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E03B8F-EBC2-4A27-A004-AD38F536B1E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339" y="947175"/>
            <a:ext cx="12023322" cy="5843190"/>
          </a:xfrm>
        </p:spPr>
        <p:txBody>
          <a:bodyPr/>
          <a:lstStyle/>
          <a:p>
            <a:pPr algn="just"/>
            <a:r>
              <a:rPr lang="it-IT" dirty="0">
                <a:latin typeface="+mn-lt"/>
              </a:rPr>
              <a:t>La maggior parte delle risorse finanziarie per le attività di R&amp;S sono fornite da finanziamenti di progetti nazionali e dell'UE. Ciò rende la </a:t>
            </a:r>
            <a:r>
              <a:rPr lang="it-IT" b="1" dirty="0">
                <a:solidFill>
                  <a:srgbClr val="E43794"/>
                </a:solidFill>
                <a:latin typeface="+mn-lt"/>
              </a:rPr>
              <a:t>gestione professionale dei progetti digitali </a:t>
            </a:r>
            <a:r>
              <a:rPr lang="it-IT" dirty="0">
                <a:latin typeface="+mn-lt"/>
              </a:rPr>
              <a:t>uno dei </a:t>
            </a:r>
            <a:r>
              <a:rPr lang="it-IT" b="1" dirty="0">
                <a:solidFill>
                  <a:srgbClr val="E43794"/>
                </a:solidFill>
                <a:latin typeface="+mn-lt"/>
              </a:rPr>
              <a:t>requisiti fondamentali</a:t>
            </a:r>
            <a:r>
              <a:rPr lang="it-IT" dirty="0">
                <a:latin typeface="+mn-lt"/>
              </a:rPr>
              <a:t> che ogni istituzione culturale dovrebbe avere.</a:t>
            </a:r>
            <a:endParaRPr lang="it-IT" b="0" dirty="0">
              <a:latin typeface="+mn-lt"/>
            </a:endParaRPr>
          </a:p>
          <a:p>
            <a:pPr algn="just"/>
            <a:endParaRPr lang="it-IT" dirty="0">
              <a:latin typeface="+mn-lt"/>
            </a:endParaRPr>
          </a:p>
          <a:p>
            <a:pPr algn="just"/>
            <a:r>
              <a:rPr lang="it-IT" dirty="0">
                <a:latin typeface="+mn-lt"/>
              </a:rPr>
              <a:t>Il project manager esperto e qualificato supervisionerà ogni fase del processo di digitalizzazione, tra cui: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70A8AF"/>
                </a:solidFill>
                <a:latin typeface="+mn-lt"/>
              </a:rPr>
              <a:t>potenziamento delle risorse umane interne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70A8AF"/>
                </a:solidFill>
                <a:latin typeface="+mn-lt"/>
              </a:rPr>
              <a:t>gestione degli esperti esterni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70A8AF"/>
                </a:solidFill>
                <a:latin typeface="+mn-lt"/>
              </a:rPr>
              <a:t>monitoraggio della spesa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70A8AF"/>
                </a:solidFill>
                <a:latin typeface="+mn-lt"/>
              </a:rPr>
              <a:t>acquisto e l'integrazione di nuove attrezzature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70A8AF"/>
                </a:solidFill>
                <a:latin typeface="+mn-lt"/>
              </a:rPr>
              <a:t>creazione di un percorso verso la sostenibilità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it-IT" sz="2000" b="0" dirty="0">
              <a:latin typeface="+mn-lt"/>
            </a:endParaRPr>
          </a:p>
          <a:p>
            <a:r>
              <a:rPr lang="it-IT" dirty="0">
                <a:latin typeface="+mn-lt"/>
              </a:rPr>
              <a:t>Ci sono </a:t>
            </a:r>
            <a:r>
              <a:rPr lang="it-IT" b="1" dirty="0">
                <a:solidFill>
                  <a:srgbClr val="E43794"/>
                </a:solidFill>
                <a:latin typeface="+mn-lt"/>
              </a:rPr>
              <a:t>due modi </a:t>
            </a:r>
            <a:r>
              <a:rPr lang="it-IT" b="0" dirty="0">
                <a:latin typeface="+mn-lt"/>
              </a:rPr>
              <a:t>per migliorare le </a:t>
            </a:r>
            <a:r>
              <a:rPr lang="it-IT" b="0" dirty="0" err="1">
                <a:latin typeface="+mn-lt"/>
              </a:rPr>
              <a:t>competende</a:t>
            </a:r>
            <a:r>
              <a:rPr lang="it-IT" b="0" dirty="0">
                <a:latin typeface="+mn-lt"/>
              </a:rPr>
              <a:t> di project management: </a:t>
            </a:r>
            <a:r>
              <a:rPr lang="it-IT" b="1" dirty="0">
                <a:solidFill>
                  <a:srgbClr val="E43794"/>
                </a:solidFill>
                <a:latin typeface="+mn-lt"/>
              </a:rPr>
              <a:t>fornire una formazione aggiuntiva al personale o assumere un project manager esperto.</a:t>
            </a:r>
            <a:r>
              <a:rPr lang="it-IT" b="1" dirty="0">
                <a:latin typeface="+mn-lt"/>
              </a:rPr>
              <a:t> </a:t>
            </a:r>
            <a:r>
              <a:rPr lang="it-IT" dirty="0">
                <a:latin typeface="+mn-lt"/>
              </a:rPr>
              <a:t>Queste opzioni hanno vantaggi e svantaggi che devono essere presi in considerazione nel processo di pianificazione.</a:t>
            </a:r>
          </a:p>
        </p:txBody>
      </p:sp>
    </p:spTree>
    <p:extLst>
      <p:ext uri="{BB962C8B-B14F-4D97-AF65-F5344CB8AC3E}">
        <p14:creationId xmlns:p14="http://schemas.microsoft.com/office/powerpoint/2010/main" val="175658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hidden="1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7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2ED5BC-81E6-4281-AF87-8ACFD0ED57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C527BFA-2C0E-4CEC-B6A5-913A56FEF4B4}" type="slidenum">
              <a:rPr lang="fr-CA" dirty="0" smtClean="0"/>
              <a:pPr/>
              <a:t>26</a:t>
            </a:fld>
            <a:endParaRPr lang="fr-CA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F84AC2-230C-6B43-8D54-A9435E185C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5609" y="2670278"/>
            <a:ext cx="11144923" cy="3852492"/>
          </a:xfrm>
        </p:spPr>
        <p:txBody>
          <a:bodyPr numCol="1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dirty="0">
                <a:latin typeface="+mn-lt"/>
              </a:rPr>
              <a:t>La pandemia ha confermato che i modi di lavorare tradizionali sono superati e che la trasformazione digitale </a:t>
            </a:r>
            <a:r>
              <a:rPr lang="it-IT" sz="2200" b="1" dirty="0">
                <a:solidFill>
                  <a:srgbClr val="70A8AF"/>
                </a:solidFill>
                <a:latin typeface="+mn-lt"/>
              </a:rPr>
              <a:t>accelera e diffonde la crescita </a:t>
            </a:r>
            <a:r>
              <a:rPr lang="it-IT" sz="2200" dirty="0">
                <a:latin typeface="+mn-lt"/>
              </a:rPr>
              <a:t>dell'organizzazione.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dirty="0">
                <a:latin typeface="+mn-lt"/>
              </a:rPr>
              <a:t>Poiché le competenze tecnologiche sono scarse nella maggior parte delle organizzazioni culturali, sarà necessario </a:t>
            </a:r>
            <a:r>
              <a:rPr lang="it-IT" sz="2200" b="1" dirty="0">
                <a:solidFill>
                  <a:srgbClr val="70A8AF"/>
                </a:solidFill>
                <a:latin typeface="+mn-lt"/>
              </a:rPr>
              <a:t>aprirsi e connettersi </a:t>
            </a:r>
            <a:r>
              <a:rPr lang="it-IT" sz="2200" dirty="0">
                <a:latin typeface="+mn-lt"/>
              </a:rPr>
              <a:t>con esperti informatici con conoscenze ed esperienze che possono sviluppare al meglio l'offerta del visitatore.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dirty="0">
                <a:latin typeface="+mn-lt"/>
              </a:rPr>
              <a:t>La tecnologia si </a:t>
            </a:r>
            <a:r>
              <a:rPr lang="it-IT" sz="2200" b="1" dirty="0">
                <a:solidFill>
                  <a:srgbClr val="70A8AF"/>
                </a:solidFill>
                <a:latin typeface="+mn-lt"/>
              </a:rPr>
              <a:t>adatta costantemente </a:t>
            </a:r>
            <a:r>
              <a:rPr lang="it-IT" sz="2200" dirty="0">
                <a:latin typeface="+mn-lt"/>
              </a:rPr>
              <a:t>per diventare più accessibile ai non esperti e le conoscenze degli esperti possono essere facilmente trasferite al personale dei beni culturali con una limitata esperienza pregressa.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200" dirty="0">
                <a:latin typeface="+mn-lt"/>
              </a:rPr>
              <a:t>La tecnologia è solo all'inizio del suo percorso di trasformazione della società e di cambiamento del modo in cui viviamo, pensiamo e sperimentiamo le cose. </a:t>
            </a:r>
            <a:r>
              <a:rPr lang="it-IT" sz="2200" b="1" dirty="0">
                <a:solidFill>
                  <a:srgbClr val="70A8AF"/>
                </a:solidFill>
                <a:latin typeface="+mn-lt"/>
              </a:rPr>
              <a:t>Con un po' di fiducia e di entusiasmo nell'imparare chiunque può partecipare al cambiamento!</a:t>
            </a:r>
          </a:p>
          <a:p>
            <a:endParaRPr lang="en-US" sz="2200" dirty="0"/>
          </a:p>
        </p:txBody>
      </p:sp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4503ADD6-DBF1-428A-9E39-2C67107F8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38" b="31738"/>
          <a:stretch/>
        </p:blipFill>
        <p:spPr>
          <a:xfrm>
            <a:off x="0" y="-36571"/>
            <a:ext cx="12192000" cy="209648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DC70FB2-8AB6-6C4C-9B68-D4FF274F60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54579" y="2177455"/>
            <a:ext cx="7482841" cy="572336"/>
          </a:xfrm>
        </p:spPr>
        <p:txBody>
          <a:bodyPr>
            <a:normAutofit lnSpcReduction="10000"/>
          </a:bodyPr>
          <a:lstStyle/>
          <a:p>
            <a:pPr algn="l"/>
            <a:r>
              <a:rPr lang="it-IT" dirty="0">
                <a:solidFill>
                  <a:srgbClr val="FBE000"/>
                </a:solidFill>
                <a:latin typeface="+mn-lt"/>
              </a:rPr>
              <a:t>Applicazione della tecnologia digitale</a:t>
            </a:r>
          </a:p>
        </p:txBody>
      </p:sp>
    </p:spTree>
    <p:extLst>
      <p:ext uri="{BB962C8B-B14F-4D97-AF65-F5344CB8AC3E}">
        <p14:creationId xmlns:p14="http://schemas.microsoft.com/office/powerpoint/2010/main" val="208878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906AC54-996D-43C7-9B42-479C6DD89674}"/>
              </a:ext>
            </a:extLst>
          </p:cNvPr>
          <p:cNvSpPr/>
          <p:nvPr/>
        </p:nvSpPr>
        <p:spPr>
          <a:xfrm>
            <a:off x="-1" y="158971"/>
            <a:ext cx="12192001" cy="1298040"/>
          </a:xfrm>
          <a:prstGeom prst="rect">
            <a:avLst/>
          </a:prstGeom>
          <a:solidFill>
            <a:srgbClr val="FBE000"/>
          </a:solidFill>
          <a:ln>
            <a:solidFill>
              <a:srgbClr val="FBE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51E74C-5637-4AEA-9CCA-7927644FDE1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dirty="0" smtClean="0"/>
              <a:pPr/>
              <a:t>27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6A9996-0573-4B1F-86D7-30C27AA1DE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5230" y="297199"/>
            <a:ext cx="9118970" cy="1065738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La narrazione digitale </a:t>
            </a:r>
            <a:br>
              <a:rPr lang="it-IT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it-IT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nel settore dei beni culturali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8895FF-6795-4ACF-BE88-15F4399EBD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5230" y="2483182"/>
            <a:ext cx="8679317" cy="40208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latin typeface="+mn-lt"/>
              </a:rPr>
              <a:t>Il pubblico vuole essere informato dalle storie digitali, ma anche incuriosito, immerso, ispirato e connesso.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latin typeface="+mn-lt"/>
              </a:rPr>
              <a:t>È questo che distingue la narrazione da altri tipi di contenuti; ed è questo che conferisce allo storytelling un ruolo così importante nel coinvolgimento e nella costruzione della comunità.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latin typeface="+mn-lt"/>
              </a:rPr>
              <a:t>Per suggerimenti sulla narrazione digitale nel settore dei beni culturali, scaricate l'infografica «Digital Storytelling </a:t>
            </a:r>
            <a:r>
              <a:rPr lang="it-IT" dirty="0" err="1">
                <a:latin typeface="+mn-lt"/>
              </a:rPr>
              <a:t>Tips</a:t>
            </a:r>
            <a:r>
              <a:rPr lang="it-IT" dirty="0">
                <a:latin typeface="+mn-lt"/>
              </a:rPr>
              <a:t>» o visitate il sito </a:t>
            </a:r>
            <a:r>
              <a:rPr lang="it-IT" dirty="0">
                <a:latin typeface="+mn-lt"/>
                <a:hlinkClick r:id="rId3"/>
              </a:rPr>
              <a:t>Europeana Pro’s blog</a:t>
            </a:r>
            <a:r>
              <a:rPr lang="it-IT" dirty="0"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-IT" dirty="0">
                <a:latin typeface="+mn-lt"/>
              </a:rPr>
              <a:t>per una lettura più approfondita sull'argomento</a:t>
            </a:r>
            <a:r>
              <a:rPr lang="en-GB" dirty="0"/>
              <a:t>!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91E2433-8F79-463D-80FC-64D57C8A890B}"/>
              </a:ext>
            </a:extLst>
          </p:cNvPr>
          <p:cNvSpPr txBox="1">
            <a:spLocks/>
          </p:cNvSpPr>
          <p:nvPr/>
        </p:nvSpPr>
        <p:spPr>
          <a:xfrm>
            <a:off x="375231" y="1535145"/>
            <a:ext cx="8829061" cy="8600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b="0" dirty="0">
                <a:latin typeface="+mn-lt"/>
              </a:rPr>
              <a:t>Potrebbe essere un modo per testare ed acquisire un po' di fiducia nelle proprie capacità digitali!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9388A5-1E81-43A3-83C0-909B07191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527" y="354017"/>
            <a:ext cx="2459986" cy="61499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652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CDFDCBDC-EC9E-D644-BBA5-1F1A6201E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>
          <a:xfrm>
            <a:off x="-3" y="-18145"/>
            <a:ext cx="12192003" cy="685800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9AC934-1EEE-6647-AF2D-C583BC6B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dirty="0" smtClean="0"/>
              <a:pPr/>
              <a:t>28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31692-230C-A04F-9920-3FE953F1CB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72119" y="4431275"/>
            <a:ext cx="7251203" cy="631527"/>
          </a:xfrm>
        </p:spPr>
        <p:txBody>
          <a:bodyPr/>
          <a:lstStyle/>
          <a:p>
            <a:r>
              <a:rPr lang="it-IT" sz="4800" dirty="0">
                <a:latin typeface="+mn-lt"/>
              </a:rPr>
              <a:t>Mancanza di risorse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365DC4-AFFB-B947-8485-4E23BCFE37FD}"/>
              </a:ext>
            </a:extLst>
          </p:cNvPr>
          <p:cNvSpPr/>
          <p:nvPr/>
        </p:nvSpPr>
        <p:spPr bwMode="auto">
          <a:xfrm>
            <a:off x="0" y="-1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D63D344-99E5-EC4F-B215-806AD5E17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5" y="375593"/>
            <a:ext cx="2916440" cy="2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0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A2E600-0D79-6347-A80D-68BC37F34F8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dirty="0" smtClean="0"/>
              <a:pPr/>
              <a:t>29</a:t>
            </a:fld>
            <a:endParaRPr lang="fr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C5AA87-FC19-6743-86D6-4E61042A7F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480129">
            <a:off x="-163443" y="2138702"/>
            <a:ext cx="3885557" cy="558212"/>
          </a:xfrm>
        </p:spPr>
        <p:txBody>
          <a:bodyPr/>
          <a:lstStyle/>
          <a:p>
            <a:r>
              <a:rPr lang="en-US" dirty="0" err="1">
                <a:latin typeface="+mn-lt"/>
              </a:rPr>
              <a:t>Mancanza</a:t>
            </a:r>
            <a:endParaRPr lang="en-US" dirty="0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FCD914B-0C92-394A-9C1B-6008003D7B6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-163442" y="3149894"/>
            <a:ext cx="3885557" cy="558212"/>
          </a:xfrm>
        </p:spPr>
        <p:txBody>
          <a:bodyPr/>
          <a:lstStyle/>
          <a:p>
            <a:r>
              <a:rPr lang="en-US" dirty="0">
                <a:latin typeface="+mn-lt"/>
              </a:rPr>
              <a:t>di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E43FEB-A3DD-3F42-9253-A9A5CECE134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 rot="504410">
            <a:off x="-76850" y="4161086"/>
            <a:ext cx="3885557" cy="558212"/>
          </a:xfrm>
        </p:spPr>
        <p:txBody>
          <a:bodyPr/>
          <a:lstStyle/>
          <a:p>
            <a:r>
              <a:rPr lang="en-US" dirty="0" err="1">
                <a:latin typeface="+mn-lt"/>
              </a:rPr>
              <a:t>Risorse</a:t>
            </a:r>
            <a:endParaRPr lang="en-US" dirty="0">
              <a:latin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E78462-F12D-C94C-9770-450DAD347A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22114" y="748039"/>
            <a:ext cx="8592469" cy="6042326"/>
          </a:xfrm>
        </p:spPr>
        <p:txBody>
          <a:bodyPr/>
          <a:lstStyle/>
          <a:p>
            <a:r>
              <a:rPr lang="it-IT" dirty="0">
                <a:solidFill>
                  <a:srgbClr val="70A8AF"/>
                </a:solidFill>
                <a:latin typeface="+mn-lt"/>
              </a:rPr>
              <a:t>Due sono le mancanze di risorse più comuni che impediscono lo sviluppo di esperienze digitali.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0" dirty="0">
                <a:latin typeface="+mn-lt"/>
              </a:rPr>
              <a:t>Mancanza di risorse finanziarie;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0" dirty="0">
                <a:latin typeface="+mn-lt"/>
              </a:rPr>
              <a:t>Mancanza di risorse umane.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0" dirty="0">
              <a:latin typeface="+mn-lt"/>
            </a:endParaRPr>
          </a:p>
          <a:p>
            <a:r>
              <a:rPr lang="it-IT" b="0" dirty="0">
                <a:latin typeface="+mn-lt"/>
              </a:rPr>
              <a:t>Alcune organizzazioni del patrimonio hanno avuto entrate da biglietti, merchandising o affitto di eventi. </a:t>
            </a:r>
            <a:r>
              <a:rPr lang="it-IT" dirty="0">
                <a:solidFill>
                  <a:srgbClr val="70A8AF"/>
                </a:solidFill>
                <a:latin typeface="+mn-lt"/>
              </a:rPr>
              <a:t>Post Covid</a:t>
            </a:r>
            <a:r>
              <a:rPr lang="it-IT" b="0" dirty="0">
                <a:latin typeface="+mn-lt"/>
              </a:rPr>
              <a:t>, anche coloro che sono abbastanza fortunati da generare un reddito sostanziale hanno </a:t>
            </a:r>
            <a:r>
              <a:rPr lang="it-IT" dirty="0">
                <a:solidFill>
                  <a:srgbClr val="70A8AF"/>
                </a:solidFill>
                <a:latin typeface="+mn-lt"/>
              </a:rPr>
              <a:t>gravi sfide finanziarie </a:t>
            </a:r>
            <a:r>
              <a:rPr lang="it-IT" b="0" dirty="0">
                <a:latin typeface="+mn-lt"/>
              </a:rPr>
              <a:t>e molti altri semplicemente </a:t>
            </a:r>
            <a:r>
              <a:rPr lang="it-IT" dirty="0">
                <a:solidFill>
                  <a:srgbClr val="70A8AF"/>
                </a:solidFill>
                <a:latin typeface="+mn-lt"/>
              </a:rPr>
              <a:t>non hanno avuto i fondi </a:t>
            </a:r>
            <a:r>
              <a:rPr lang="it-IT" b="0" dirty="0">
                <a:latin typeface="+mn-lt"/>
              </a:rPr>
              <a:t>che gli permettessero di svolgere attività di ricerca e sviluppo al di fuori dei loro ruoli di conservazione e tutela. </a:t>
            </a:r>
          </a:p>
          <a:p>
            <a:endParaRPr lang="it-IT" b="0" dirty="0">
              <a:latin typeface="+mn-lt"/>
            </a:endParaRPr>
          </a:p>
          <a:p>
            <a:r>
              <a:rPr lang="it-IT" b="0" dirty="0">
                <a:latin typeface="+mn-lt"/>
              </a:rPr>
              <a:t>Molte organizzazioni fanno affidamento solo su </a:t>
            </a:r>
            <a:r>
              <a:rPr lang="it-IT" dirty="0">
                <a:solidFill>
                  <a:srgbClr val="70A8AF"/>
                </a:solidFill>
                <a:latin typeface="+mn-lt"/>
              </a:rPr>
              <a:t>fondi pubblici limitati </a:t>
            </a:r>
            <a:r>
              <a:rPr lang="it-IT" b="0" dirty="0">
                <a:latin typeface="+mn-lt"/>
              </a:rPr>
              <a:t>ed hanno anche </a:t>
            </a:r>
            <a:r>
              <a:rPr lang="it-IT" dirty="0">
                <a:solidFill>
                  <a:srgbClr val="70A8AF"/>
                </a:solidFill>
                <a:latin typeface="+mn-lt"/>
              </a:rPr>
              <a:t>risorse umane limitate </a:t>
            </a:r>
            <a:r>
              <a:rPr lang="it-IT" b="0" dirty="0">
                <a:latin typeface="+mn-lt"/>
              </a:rPr>
              <a:t>che si concentrano sulle conoscenze e competenze specialistiche del patrimonio di cui la loro istituzione ha bisogno...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72087E-CE9B-BF49-AD95-F46CBBADE4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04880" y="67634"/>
            <a:ext cx="4571737" cy="558211"/>
          </a:xfrm>
        </p:spPr>
        <p:txBody>
          <a:bodyPr/>
          <a:lstStyle/>
          <a:p>
            <a:r>
              <a:rPr lang="en-US" sz="3200" b="1" dirty="0" err="1">
                <a:solidFill>
                  <a:schemeClr val="bg1"/>
                </a:solidFill>
                <a:latin typeface="+mn-lt"/>
              </a:rPr>
              <a:t>Tecnologia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423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Placeholder 29" descr="A picture containing building material, dark, stone&#10;&#10;Description automatically generated">
            <a:extLst>
              <a:ext uri="{FF2B5EF4-FFF2-40B4-BE49-F238E27FC236}">
                <a16:creationId xmlns:a16="http://schemas.microsoft.com/office/drawing/2014/main" id="{287B40B0-6BAF-2841-955A-1F9F40C793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163" b="30163"/>
          <a:stretch/>
        </p:blipFill>
        <p:spPr>
          <a:solidFill>
            <a:srgbClr val="FBE000"/>
          </a:solidFill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C260C7-418C-1945-A888-933972FB67E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3</a:t>
            </a:fld>
            <a:endParaRPr lang="fr-CA" dirty="0"/>
          </a:p>
        </p:txBody>
      </p:sp>
      <p:sp>
        <p:nvSpPr>
          <p:cNvPr id="7" name="Google Shape;433;p39">
            <a:extLst>
              <a:ext uri="{FF2B5EF4-FFF2-40B4-BE49-F238E27FC236}">
                <a16:creationId xmlns:a16="http://schemas.microsoft.com/office/drawing/2014/main" id="{7B527342-36A8-404A-816F-C55D85B43971}"/>
              </a:ext>
            </a:extLst>
          </p:cNvPr>
          <p:cNvSpPr txBox="1"/>
          <p:nvPr/>
        </p:nvSpPr>
        <p:spPr>
          <a:xfrm>
            <a:off x="4888543" y="438141"/>
            <a:ext cx="5666953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US" sz="2400" b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“</a:t>
            </a:r>
            <a:r>
              <a:rPr lang="it-IT" sz="2400" b="1" dirty="0">
                <a:solidFill>
                  <a:srgbClr val="E43794"/>
                </a:solidFill>
                <a:latin typeface="Avenir"/>
              </a:rPr>
              <a:t>L’ispirazione viene da dentro se stessi. Bisogna essere positivi. Quando sei positivo, succedono cose belle</a:t>
            </a:r>
            <a:r>
              <a:rPr lang="en-US" sz="2400" b="1" dirty="0">
                <a:solidFill>
                  <a:srgbClr val="E43794"/>
                </a:solidFill>
                <a:latin typeface="Avenir"/>
                <a:sym typeface="Avenir"/>
              </a:rPr>
              <a:t>.“</a:t>
            </a:r>
            <a:endParaRPr sz="2400" b="1" dirty="0">
              <a:solidFill>
                <a:srgbClr val="E43794"/>
              </a:solidFill>
              <a:latin typeface="Avenir"/>
              <a:sym typeface="Avenir"/>
            </a:endParaRPr>
          </a:p>
        </p:txBody>
      </p:sp>
      <p:sp>
        <p:nvSpPr>
          <p:cNvPr id="11" name="Google Shape;432;p39">
            <a:extLst>
              <a:ext uri="{FF2B5EF4-FFF2-40B4-BE49-F238E27FC236}">
                <a16:creationId xmlns:a16="http://schemas.microsoft.com/office/drawing/2014/main" id="{882DB137-D822-4293-92B0-DAF6AA72C339}"/>
              </a:ext>
            </a:extLst>
          </p:cNvPr>
          <p:cNvSpPr txBox="1"/>
          <p:nvPr/>
        </p:nvSpPr>
        <p:spPr>
          <a:xfrm>
            <a:off x="7567931" y="1605218"/>
            <a:ext cx="28791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r" rtl="0"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1700"/>
              <a:buFont typeface="Avenir"/>
              <a:buChar char="-"/>
            </a:pPr>
            <a:r>
              <a:rPr lang="en-US" sz="2400" i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Deep Roy</a:t>
            </a:r>
            <a:endParaRPr sz="2400" i="1" dirty="0">
              <a:solidFill>
                <a:srgbClr val="E4379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84806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A2E600-0D79-6347-A80D-68BC37F34F8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dirty="0" smtClean="0"/>
              <a:pPr/>
              <a:t>30</a:t>
            </a:fld>
            <a:endParaRPr lang="fr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E78462-F12D-C94C-9770-450DAD347A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44874" y="1198878"/>
            <a:ext cx="7929849" cy="5361922"/>
          </a:xfrm>
        </p:spPr>
        <p:txBody>
          <a:bodyPr/>
          <a:lstStyle/>
          <a:p>
            <a:r>
              <a:rPr lang="it-IT" b="0" dirty="0">
                <a:latin typeface="+mn-lt"/>
              </a:rPr>
              <a:t>Risorse aggiuntive per la digitalizzazione possono provenire da diversi bandi nazionali e comunitari, come il CINEA, che richiede un'idea progettuale eccellente e una collaborazione attiva con organizzazioni partner internazionali. </a:t>
            </a:r>
          </a:p>
          <a:p>
            <a:endParaRPr lang="it-IT" b="0" dirty="0">
              <a:latin typeface="+mn-lt"/>
            </a:endParaRPr>
          </a:p>
          <a:p>
            <a:r>
              <a:rPr lang="it-IT" b="0" dirty="0">
                <a:latin typeface="+mn-lt"/>
              </a:rPr>
              <a:t>Questo creando uno scenario da «uovo e gallina» in cui occorrono competenze e investimenti per ottenere competenze e investimenti.</a:t>
            </a:r>
          </a:p>
          <a:p>
            <a:endParaRPr lang="it-IT" b="0" dirty="0">
              <a:latin typeface="+mn-lt"/>
            </a:endParaRPr>
          </a:p>
          <a:p>
            <a:r>
              <a:rPr lang="it-IT" b="0" dirty="0">
                <a:latin typeface="+mn-lt"/>
              </a:rPr>
              <a:t>Investire un po' di tempo per valutare e apprendere le competenze di digitalizzazione può interrompere questo ciclo. </a:t>
            </a:r>
          </a:p>
          <a:p>
            <a:r>
              <a:rPr lang="it-IT" b="0" dirty="0">
                <a:latin typeface="+mn-lt"/>
              </a:rPr>
              <a:t>I moduli INSITES possono aiutarvi a iniziare il vostro viaggio nella digitalizzazione.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3E772B8-BEDC-4F13-8CB4-7BEE1A95D89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04880" y="67634"/>
            <a:ext cx="4571737" cy="558211"/>
          </a:xfrm>
        </p:spPr>
        <p:txBody>
          <a:bodyPr/>
          <a:lstStyle/>
          <a:p>
            <a:r>
              <a:rPr lang="en-US" sz="3200" b="1" dirty="0" err="1">
                <a:solidFill>
                  <a:schemeClr val="bg1"/>
                </a:solidFill>
                <a:latin typeface="+mn-lt"/>
              </a:rPr>
              <a:t>Tecnologia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E1F2A34-E7E9-9E95-2878-550D7646B2B7}"/>
              </a:ext>
            </a:extLst>
          </p:cNvPr>
          <p:cNvSpPr txBox="1">
            <a:spLocks/>
          </p:cNvSpPr>
          <p:nvPr/>
        </p:nvSpPr>
        <p:spPr>
          <a:xfrm rot="480129">
            <a:off x="-163443" y="2138702"/>
            <a:ext cx="3885557" cy="5582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bg1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37796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755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113390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151186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+mn-lt"/>
              </a:rPr>
              <a:t>Mancanza</a:t>
            </a:r>
            <a:endParaRPr lang="en-US" dirty="0">
              <a:latin typeface="+mn-lt"/>
            </a:endParaRP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D9C4F8E-8815-A02D-53C8-58F0CA4C3A98}"/>
              </a:ext>
            </a:extLst>
          </p:cNvPr>
          <p:cNvSpPr txBox="1">
            <a:spLocks/>
          </p:cNvSpPr>
          <p:nvPr/>
        </p:nvSpPr>
        <p:spPr>
          <a:xfrm>
            <a:off x="-163442" y="3149894"/>
            <a:ext cx="3885557" cy="5582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bg1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37796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755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113390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151186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+mn-lt"/>
              </a:rPr>
              <a:t>di </a:t>
            </a:r>
            <a:endParaRPr lang="en-US" dirty="0">
              <a:latin typeface="+mn-lt"/>
            </a:endParaRP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855F146-F296-C47D-7144-0F271C65E0EF}"/>
              </a:ext>
            </a:extLst>
          </p:cNvPr>
          <p:cNvSpPr txBox="1">
            <a:spLocks/>
          </p:cNvSpPr>
          <p:nvPr/>
        </p:nvSpPr>
        <p:spPr>
          <a:xfrm rot="504410">
            <a:off x="-76850" y="4161086"/>
            <a:ext cx="3885557" cy="5582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bg1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37796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755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113390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151186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+mn-lt"/>
              </a:rPr>
              <a:t>Risorse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066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1D0EA6DC-2F19-438E-9ACC-0CD97B5FED9D}"/>
              </a:ext>
            </a:extLst>
          </p:cNvPr>
          <p:cNvSpPr/>
          <p:nvPr/>
        </p:nvSpPr>
        <p:spPr>
          <a:xfrm>
            <a:off x="6577123" y="0"/>
            <a:ext cx="5614877" cy="6858000"/>
          </a:xfrm>
          <a:custGeom>
            <a:avLst/>
            <a:gdLst>
              <a:gd name="connsiteX0" fmla="*/ 2183119 w 3580946"/>
              <a:gd name="connsiteY0" fmla="*/ 2 h 10907713"/>
              <a:gd name="connsiteX1" fmla="*/ 3580946 w 3580946"/>
              <a:gd name="connsiteY1" fmla="*/ 2 h 10907713"/>
              <a:gd name="connsiteX2" fmla="*/ 3580946 w 3580946"/>
              <a:gd name="connsiteY2" fmla="*/ 8315732 h 10907713"/>
              <a:gd name="connsiteX3" fmla="*/ 929801 w 3580946"/>
              <a:gd name="connsiteY3" fmla="*/ 2 h 10907713"/>
              <a:gd name="connsiteX4" fmla="*/ 2087698 w 3580946"/>
              <a:gd name="connsiteY4" fmla="*/ 2 h 10907713"/>
              <a:gd name="connsiteX5" fmla="*/ 3580946 w 3580946"/>
              <a:gd name="connsiteY5" fmla="*/ 8883391 h 10907713"/>
              <a:gd name="connsiteX6" fmla="*/ 3580946 w 3580946"/>
              <a:gd name="connsiteY6" fmla="*/ 10907713 h 10907713"/>
              <a:gd name="connsiteX7" fmla="*/ 2763325 w 3580946"/>
              <a:gd name="connsiteY7" fmla="*/ 10907711 h 10907713"/>
              <a:gd name="connsiteX8" fmla="*/ 0 w 3580946"/>
              <a:gd name="connsiteY8" fmla="*/ 0 h 10907713"/>
              <a:gd name="connsiteX9" fmla="*/ 834379 w 3580946"/>
              <a:gd name="connsiteY9" fmla="*/ 2 h 10907713"/>
              <a:gd name="connsiteX10" fmla="*/ 2667904 w 3580946"/>
              <a:gd name="connsiteY10" fmla="*/ 10907711 h 10907713"/>
              <a:gd name="connsiteX11" fmla="*/ 1833524 w 3580946"/>
              <a:gd name="connsiteY11" fmla="*/ 10907713 h 109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80946" h="10907713">
                <a:moveTo>
                  <a:pt x="2183119" y="2"/>
                </a:moveTo>
                <a:lnTo>
                  <a:pt x="3580946" y="2"/>
                </a:lnTo>
                <a:lnTo>
                  <a:pt x="3580946" y="8315732"/>
                </a:lnTo>
                <a:close/>
                <a:moveTo>
                  <a:pt x="929801" y="2"/>
                </a:moveTo>
                <a:lnTo>
                  <a:pt x="2087698" y="2"/>
                </a:lnTo>
                <a:lnTo>
                  <a:pt x="3580946" y="8883391"/>
                </a:lnTo>
                <a:lnTo>
                  <a:pt x="3580946" y="10907713"/>
                </a:lnTo>
                <a:lnTo>
                  <a:pt x="2763325" y="10907711"/>
                </a:lnTo>
                <a:close/>
                <a:moveTo>
                  <a:pt x="0" y="0"/>
                </a:moveTo>
                <a:lnTo>
                  <a:pt x="834379" y="2"/>
                </a:lnTo>
                <a:lnTo>
                  <a:pt x="2667904" y="10907711"/>
                </a:lnTo>
                <a:lnTo>
                  <a:pt x="1833524" y="10907713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D58604-F38F-4177-A656-FFC21F5D59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dirty="0" smtClean="0"/>
              <a:pPr/>
              <a:t>31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DCAB7-8AC3-4064-804C-C154EF8AF5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46789" y="-2278697"/>
            <a:ext cx="11687352" cy="307569"/>
          </a:xfrm>
        </p:spPr>
        <p:txBody>
          <a:bodyPr/>
          <a:lstStyle/>
          <a:p>
            <a:r>
              <a:rPr lang="en-GB" sz="2400" dirty="0"/>
              <a:t>Introduction to DESIGN THINKING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8894BD-AE32-4A27-8299-7515F10285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87" t="10823" r="9307" b="5574"/>
          <a:stretch/>
        </p:blipFill>
        <p:spPr>
          <a:xfrm>
            <a:off x="5774452" y="1512220"/>
            <a:ext cx="5926593" cy="361206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006B4A5-3FEF-46FD-97EC-917559ED9BAE}"/>
              </a:ext>
            </a:extLst>
          </p:cNvPr>
          <p:cNvSpPr txBox="1">
            <a:spLocks/>
          </p:cNvSpPr>
          <p:nvPr/>
        </p:nvSpPr>
        <p:spPr>
          <a:xfrm>
            <a:off x="169407" y="692747"/>
            <a:ext cx="6407716" cy="60195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latin typeface="+mn-lt"/>
              </a:rPr>
              <a:t>Se avete poco tempo e risorse e finanze limitate, il design thinking potrebbe essere l'opzione che fa per voi!</a:t>
            </a:r>
          </a:p>
          <a:p>
            <a:endParaRPr lang="it-IT" dirty="0">
              <a:latin typeface="+mn-lt"/>
            </a:endParaRPr>
          </a:p>
          <a:p>
            <a:r>
              <a:rPr lang="it-IT" dirty="0">
                <a:latin typeface="+mn-lt"/>
              </a:rPr>
              <a:t>Per qualsiasi imprenditore è fondamentale sviluppare competenze di user </a:t>
            </a:r>
            <a:r>
              <a:rPr lang="it-IT" dirty="0" err="1">
                <a:latin typeface="+mn-lt"/>
              </a:rPr>
              <a:t>experience</a:t>
            </a:r>
            <a:r>
              <a:rPr lang="it-IT" dirty="0">
                <a:latin typeface="+mn-lt"/>
              </a:rPr>
              <a:t> design. I costi e i rischi legati allo sviluppo di un nuovo prodotto sono elevati per tutti. L'applicazione del design thinking può aiutare a risparmiare, perché indirizza l'attenzione verso le soluzioni specifiche di cui le persone hanno bisogno. (1)</a:t>
            </a:r>
          </a:p>
          <a:p>
            <a:endParaRPr lang="it-IT" i="1" dirty="0">
              <a:latin typeface="+mn-lt"/>
            </a:endParaRPr>
          </a:p>
          <a:p>
            <a:r>
              <a:rPr lang="it-IT" dirty="0">
                <a:latin typeface="+mn-lt"/>
              </a:rPr>
              <a:t>Può essere un modo per affrontare problemi non ben definiti, perché possono essere riformulati incentrandoli sull'uomo e concentrandosi su ciò che è importante per gli utenti.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595940-FD3B-462C-94BF-1FAA00005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302" y="1786072"/>
            <a:ext cx="4255084" cy="264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B81C09-71CB-407C-BB52-F5907D4D9C03}"/>
              </a:ext>
            </a:extLst>
          </p:cNvPr>
          <p:cNvSpPr txBox="1"/>
          <p:nvPr/>
        </p:nvSpPr>
        <p:spPr>
          <a:xfrm>
            <a:off x="5531617" y="6354665"/>
            <a:ext cx="70690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(1) https://www.toptal.com/designers/product-design/design-thinking-business-value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298CEE6-C4F6-43A6-A679-9D71982D0021}"/>
              </a:ext>
            </a:extLst>
          </p:cNvPr>
          <p:cNvSpPr txBox="1">
            <a:spLocks/>
          </p:cNvSpPr>
          <p:nvPr/>
        </p:nvSpPr>
        <p:spPr>
          <a:xfrm>
            <a:off x="0" y="151881"/>
            <a:ext cx="7251203" cy="13599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latin typeface="+mn-lt"/>
              </a:rPr>
              <a:t>Introduzione al Design Thinking</a:t>
            </a:r>
          </a:p>
        </p:txBody>
      </p:sp>
    </p:spTree>
    <p:extLst>
      <p:ext uri="{BB962C8B-B14F-4D97-AF65-F5344CB8AC3E}">
        <p14:creationId xmlns:p14="http://schemas.microsoft.com/office/powerpoint/2010/main" val="16474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B6CC50-0996-4508-92D8-169256B8CD8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dirty="0" smtClean="0"/>
              <a:pPr/>
              <a:t>32</a:t>
            </a:fld>
            <a:endParaRPr lang="fr-CA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EDEF144-82BB-46B6-A4A9-F2645DB77015}"/>
              </a:ext>
            </a:extLst>
          </p:cNvPr>
          <p:cNvSpPr txBox="1">
            <a:spLocks/>
          </p:cNvSpPr>
          <p:nvPr/>
        </p:nvSpPr>
        <p:spPr>
          <a:xfrm>
            <a:off x="480988" y="4637739"/>
            <a:ext cx="4483492" cy="12337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rgbClr val="E43794"/>
                </a:solidFill>
                <a:latin typeface="+mn-lt"/>
              </a:rPr>
              <a:t>(Ci vorranno meno di 10 minuti per completare ogni argomento... un approccio snello). </a:t>
            </a:r>
          </a:p>
          <a:p>
            <a:endParaRPr lang="en-GB" dirty="0"/>
          </a:p>
          <a:p>
            <a:endParaRPr lang="en-GB" sz="140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945F815-4F38-4BEA-AAFD-155BBC51338D}"/>
              </a:ext>
            </a:extLst>
          </p:cNvPr>
          <p:cNvSpPr txBox="1">
            <a:spLocks/>
          </p:cNvSpPr>
          <p:nvPr/>
        </p:nvSpPr>
        <p:spPr>
          <a:xfrm>
            <a:off x="60647" y="225156"/>
            <a:ext cx="8820463" cy="5968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bg1"/>
                </a:solidFill>
                <a:latin typeface="+mn-lt"/>
              </a:rPr>
              <a:t>Modulo di formazione sul Design Thinking!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7E9082-B2F3-4B1D-8143-0F1DE0009249}"/>
              </a:ext>
            </a:extLst>
          </p:cNvPr>
          <p:cNvSpPr txBox="1"/>
          <p:nvPr/>
        </p:nvSpPr>
        <p:spPr>
          <a:xfrm>
            <a:off x="5456724" y="1047201"/>
            <a:ext cx="615077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1" u="sng" dirty="0">
                <a:solidFill>
                  <a:srgbClr val="FBE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Cosa imparerai:</a:t>
            </a:r>
          </a:p>
          <a:p>
            <a:r>
              <a:rPr lang="it-IT" sz="2400" dirty="0">
                <a:solidFill>
                  <a:srgbClr val="7F7F7F"/>
                </a:solidFill>
              </a:rPr>
              <a:t>• Definire cos'è il design thinking e comprendere le principali competenze associate ad esso;</a:t>
            </a:r>
          </a:p>
          <a:p>
            <a:r>
              <a:rPr lang="it-IT" sz="2400" dirty="0">
                <a:solidFill>
                  <a:srgbClr val="7F7F7F"/>
                </a:solidFill>
              </a:rPr>
              <a:t>• Conoscere l'importanza del design thinking in relazione al proprio sviluppo aziendale;</a:t>
            </a:r>
          </a:p>
          <a:p>
            <a:r>
              <a:rPr lang="it-IT" sz="2400" dirty="0">
                <a:solidFill>
                  <a:srgbClr val="7F7F7F"/>
                </a:solidFill>
              </a:rPr>
              <a:t>• Approfondire il modo in cui aziende come </a:t>
            </a:r>
            <a:r>
              <a:rPr lang="it-IT" sz="2400" dirty="0" err="1">
                <a:solidFill>
                  <a:srgbClr val="7F7F7F"/>
                </a:solidFill>
              </a:rPr>
              <a:t>AirBnB</a:t>
            </a:r>
            <a:r>
              <a:rPr lang="it-IT" sz="2400" dirty="0">
                <a:solidFill>
                  <a:srgbClr val="7F7F7F"/>
                </a:solidFill>
              </a:rPr>
              <a:t> e Uber hanno utilizzato il design thinking per favorire la crescita del loro business;</a:t>
            </a:r>
          </a:p>
          <a:p>
            <a:r>
              <a:rPr lang="it-IT" sz="2400" dirty="0">
                <a:solidFill>
                  <a:srgbClr val="7F7F7F"/>
                </a:solidFill>
              </a:rPr>
              <a:t>• Avere una chiara comprensione degli elementi chiave e dello scopo del design thinking dopo aver visto il breve video di YouTube;</a:t>
            </a:r>
          </a:p>
          <a:p>
            <a:r>
              <a:rPr lang="it-IT" sz="2400" dirty="0">
                <a:solidFill>
                  <a:srgbClr val="7F7F7F"/>
                </a:solidFill>
              </a:rPr>
              <a:t>• Elencare le diverse fasi che compongono il design thinking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6108E7-B9FE-4EAE-893F-541C3A20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87" t="10823" r="9307" b="5574"/>
          <a:stretch/>
        </p:blipFill>
        <p:spPr>
          <a:xfrm>
            <a:off x="0" y="1318903"/>
            <a:ext cx="5445469" cy="3318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4005C5-D358-494E-868D-6C37CE446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402" y="1601350"/>
            <a:ext cx="3878664" cy="2485240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5D3CDF8-ECA1-41BB-99DC-6B0669A1E045}"/>
              </a:ext>
            </a:extLst>
          </p:cNvPr>
          <p:cNvSpPr txBox="1">
            <a:spLocks/>
          </p:cNvSpPr>
          <p:nvPr/>
        </p:nvSpPr>
        <p:spPr>
          <a:xfrm>
            <a:off x="480988" y="5940848"/>
            <a:ext cx="4721964" cy="6919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rgbClr val="E43794"/>
                </a:solidFill>
                <a:latin typeface="+mj-lt"/>
              </a:rPr>
              <a:t>Questo modulo è stato realizzato dai partner EUEI e BDEL nell'ambito del progetto E+ Lean Innovation!</a:t>
            </a:r>
          </a:p>
        </p:txBody>
      </p:sp>
    </p:spTree>
    <p:extLst>
      <p:ext uri="{BB962C8B-B14F-4D97-AF65-F5344CB8AC3E}">
        <p14:creationId xmlns:p14="http://schemas.microsoft.com/office/powerpoint/2010/main" val="263579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CDFDCBDC-EC9E-D644-BBA5-1F1A6201E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>
          <a:xfrm>
            <a:off x="-3" y="-18145"/>
            <a:ext cx="12192003" cy="685800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9AC934-1EEE-6647-AF2D-C583BC6B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dirty="0" smtClean="0"/>
              <a:pPr/>
              <a:t>33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31692-230C-A04F-9920-3FE953F1CB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72119" y="4431275"/>
            <a:ext cx="7251203" cy="1359925"/>
          </a:xfrm>
        </p:spPr>
        <p:txBody>
          <a:bodyPr/>
          <a:lstStyle/>
          <a:p>
            <a:r>
              <a:rPr lang="it-IT" sz="4800" dirty="0">
                <a:latin typeface="+mn-lt"/>
              </a:rPr>
              <a:t>Casi studio e strumenti utili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365DC4-AFFB-B947-8485-4E23BCFE37FD}"/>
              </a:ext>
            </a:extLst>
          </p:cNvPr>
          <p:cNvSpPr/>
          <p:nvPr/>
        </p:nvSpPr>
        <p:spPr bwMode="auto">
          <a:xfrm>
            <a:off x="0" y="-1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D63D344-99E5-EC4F-B215-806AD5E17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5" y="375593"/>
            <a:ext cx="2916440" cy="2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5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08220-C24C-453D-98CC-245C1BD6BC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9092" y="23579"/>
            <a:ext cx="3829722" cy="708318"/>
          </a:xfrm>
        </p:spPr>
        <p:txBody>
          <a:bodyPr/>
          <a:lstStyle/>
          <a:p>
            <a:pPr algn="l"/>
            <a:r>
              <a:rPr lang="it-IT" dirty="0">
                <a:latin typeface="+mn-lt"/>
              </a:rPr>
              <a:t>Lasciati ispirare…</a:t>
            </a:r>
          </a:p>
        </p:txBody>
      </p:sp>
      <p:pic>
        <p:nvPicPr>
          <p:cNvPr id="5" name="Picture Placeholder 16">
            <a:extLst>
              <a:ext uri="{FF2B5EF4-FFF2-40B4-BE49-F238E27FC236}">
                <a16:creationId xmlns:a16="http://schemas.microsoft.com/office/drawing/2014/main" id="{CE6E8E6F-4287-45F6-B494-DB0123BE70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5" b="27465"/>
          <a:stretch/>
        </p:blipFill>
        <p:spPr>
          <a:xfrm>
            <a:off x="2" y="5036791"/>
            <a:ext cx="12191998" cy="1821208"/>
          </a:xfrm>
          <a:solidFill>
            <a:srgbClr val="E43794"/>
          </a:solidFill>
        </p:spPr>
      </p:pic>
      <p:sp>
        <p:nvSpPr>
          <p:cNvPr id="6" name="Google Shape;537;p49">
            <a:extLst>
              <a:ext uri="{FF2B5EF4-FFF2-40B4-BE49-F238E27FC236}">
                <a16:creationId xmlns:a16="http://schemas.microsoft.com/office/drawing/2014/main" id="{0D855443-8ED3-4757-9873-0815C8A8096F}"/>
              </a:ext>
            </a:extLst>
          </p:cNvPr>
          <p:cNvSpPr txBox="1"/>
          <p:nvPr/>
        </p:nvSpPr>
        <p:spPr>
          <a:xfrm>
            <a:off x="438159" y="611662"/>
            <a:ext cx="669345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it-IT" sz="2400" b="1" dirty="0">
                <a:solidFill>
                  <a:srgbClr val="E43794"/>
                </a:solidFill>
                <a:ea typeface="Avenir"/>
                <a:cs typeface="Avenir"/>
                <a:sym typeface="Avenir"/>
              </a:rPr>
              <a:t>Digitalizzazione del patrimonio culturale sloveno</a:t>
            </a:r>
          </a:p>
        </p:txBody>
      </p:sp>
      <p:sp>
        <p:nvSpPr>
          <p:cNvPr id="7" name="Google Shape;535;p49">
            <a:extLst>
              <a:ext uri="{FF2B5EF4-FFF2-40B4-BE49-F238E27FC236}">
                <a16:creationId xmlns:a16="http://schemas.microsoft.com/office/drawing/2014/main" id="{A525E5C8-4F24-45C4-BB44-512D0A6D0096}"/>
              </a:ext>
            </a:extLst>
          </p:cNvPr>
          <p:cNvSpPr txBox="1">
            <a:spLocks noGrp="1"/>
          </p:cNvSpPr>
          <p:nvPr>
            <p:ph type="body" sz="quarter" idx="18"/>
          </p:nvPr>
        </p:nvSpPr>
        <p:spPr>
          <a:xfrm>
            <a:off x="438159" y="1025171"/>
            <a:ext cx="11315682" cy="452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buClr>
                <a:schemeClr val="hlink"/>
              </a:buClr>
              <a:buSzPts val="1200"/>
            </a:pPr>
            <a:r>
              <a:rPr lang="it-IT" sz="2400" dirty="0">
                <a:solidFill>
                  <a:srgbClr val="888888"/>
                </a:solidFill>
                <a:latin typeface="+mn-lt"/>
                <a:ea typeface="Avenir"/>
                <a:cs typeface="Avenir"/>
                <a:sym typeface="Avenir"/>
              </a:rPr>
              <a:t>La Slovenia è famosa per i suoi castelli. Molti di essi sono andati in rovina nel corso del tempo. Ma molti sono stati completamente ristrutturati. Il Ministero sloveno dello Sviluppo Economico e della Tecnologia ha intravisto un potenziale nella digitalizzazione di alcuni di essi e ha pubblicato un bando aperto per le destinazioni turistiche. </a:t>
            </a:r>
          </a:p>
          <a:p>
            <a:pPr lvl="0" algn="just">
              <a:buClr>
                <a:schemeClr val="hlink"/>
              </a:buClr>
              <a:buSzPts val="1200"/>
            </a:pPr>
            <a:endParaRPr lang="it-IT" sz="2400" dirty="0">
              <a:solidFill>
                <a:srgbClr val="888888"/>
              </a:solidFill>
              <a:latin typeface="+mn-lt"/>
              <a:ea typeface="Avenir"/>
              <a:cs typeface="Avenir"/>
              <a:sym typeface="Avenir"/>
            </a:endParaRPr>
          </a:p>
          <a:p>
            <a:pPr lvl="0" algn="just">
              <a:buClr>
                <a:schemeClr val="hlink"/>
              </a:buClr>
              <a:buSzPts val="1200"/>
            </a:pPr>
            <a:r>
              <a:rPr lang="it-IT" sz="2400" dirty="0">
                <a:solidFill>
                  <a:srgbClr val="888888"/>
                </a:solidFill>
                <a:latin typeface="+mn-lt"/>
                <a:ea typeface="Avenir"/>
                <a:cs typeface="Avenir"/>
                <a:sym typeface="Avenir"/>
              </a:rPr>
              <a:t>Essendo un progetto pilota, c'era un ostacolo da superare nel coinvolgere le principali parti interessate in un progetto dai risultati poco conosciuti. È stato necessario stabilire una cooperazione tra il personale del museo e gli esperti tecnici. Le sfide sono state risolte costruendo fiducia attraverso numerosi incontri, semplici spiegazioni e dimostrazioni per coinvolgere il personale nel processo. Dopo le prime 10 digitalizzazioni, la cooperazione è diventata più facile, poiché tutti hanno potuto comprendere il valore dei risultati.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C3267AF3-A168-4B67-BFD7-532F5511FD90}"/>
              </a:ext>
            </a:extLst>
          </p:cNvPr>
          <p:cNvCxnSpPr>
            <a:cxnSpLocks/>
          </p:cNvCxnSpPr>
          <p:nvPr/>
        </p:nvCxnSpPr>
        <p:spPr>
          <a:xfrm rot="10800000" flipH="1">
            <a:off x="438159" y="563253"/>
            <a:ext cx="5760000" cy="1821206"/>
          </a:xfrm>
          <a:prstGeom prst="bentConnector3">
            <a:avLst>
              <a:gd name="adj1" fmla="val -3969"/>
            </a:avLst>
          </a:prstGeom>
          <a:ln w="38100">
            <a:solidFill>
              <a:srgbClr val="E4379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33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16">
            <a:extLst>
              <a:ext uri="{FF2B5EF4-FFF2-40B4-BE49-F238E27FC236}">
                <a16:creationId xmlns:a16="http://schemas.microsoft.com/office/drawing/2014/main" id="{CE6E8E6F-4287-45F6-B494-DB0123BE70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7" b="27477"/>
          <a:stretch/>
        </p:blipFill>
        <p:spPr>
          <a:xfrm>
            <a:off x="2" y="4310742"/>
            <a:ext cx="12191998" cy="2547257"/>
          </a:xfrm>
          <a:solidFill>
            <a:srgbClr val="E43794"/>
          </a:solidFill>
        </p:spPr>
      </p:pic>
      <p:sp>
        <p:nvSpPr>
          <p:cNvPr id="6" name="Google Shape;537;p49">
            <a:extLst>
              <a:ext uri="{FF2B5EF4-FFF2-40B4-BE49-F238E27FC236}">
                <a16:creationId xmlns:a16="http://schemas.microsoft.com/office/drawing/2014/main" id="{0D855443-8ED3-4757-9873-0815C8A8096F}"/>
              </a:ext>
            </a:extLst>
          </p:cNvPr>
          <p:cNvSpPr txBox="1"/>
          <p:nvPr/>
        </p:nvSpPr>
        <p:spPr>
          <a:xfrm>
            <a:off x="478687" y="635348"/>
            <a:ext cx="576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dirty="0">
                <a:solidFill>
                  <a:srgbClr val="E43794"/>
                </a:solidFill>
                <a:ea typeface="Avenir"/>
                <a:cs typeface="Avenir"/>
                <a:sym typeface="Avenir"/>
              </a:rPr>
              <a:t>Acropoli di Atene, Grecia</a:t>
            </a:r>
          </a:p>
        </p:txBody>
      </p:sp>
      <p:sp>
        <p:nvSpPr>
          <p:cNvPr id="7" name="Google Shape;535;p49">
            <a:extLst>
              <a:ext uri="{FF2B5EF4-FFF2-40B4-BE49-F238E27FC236}">
                <a16:creationId xmlns:a16="http://schemas.microsoft.com/office/drawing/2014/main" id="{A525E5C8-4F24-45C4-BB44-512D0A6D0096}"/>
              </a:ext>
            </a:extLst>
          </p:cNvPr>
          <p:cNvSpPr txBox="1">
            <a:spLocks noGrp="1"/>
          </p:cNvSpPr>
          <p:nvPr>
            <p:ph type="body" sz="quarter" idx="18"/>
          </p:nvPr>
        </p:nvSpPr>
        <p:spPr>
          <a:xfrm>
            <a:off x="478687" y="1037827"/>
            <a:ext cx="10774680" cy="3799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buClr>
                <a:schemeClr val="hlink"/>
              </a:buClr>
              <a:buSzPts val="1200"/>
            </a:pPr>
            <a:r>
              <a:rPr lang="it-IT" sz="2400" dirty="0">
                <a:solidFill>
                  <a:srgbClr val="888888"/>
                </a:solidFill>
                <a:latin typeface="+mn-lt"/>
                <a:ea typeface="Avenir"/>
                <a:cs typeface="Avenir"/>
                <a:sym typeface="Avenir"/>
              </a:rPr>
              <a:t>Un esempio interessante dell'uso efficace di un organo consultivo multidisciplinare, del supporto allo sviluppo delle competenze attraverso programmi di formazione ed educazione specializzati e del coinvolgimento di gruppi di interesse come gli “Amici dell'Acropoli”.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rial"/>
              <a:buNone/>
            </a:pPr>
            <a:endParaRPr lang="it-IT" sz="2400" dirty="0">
              <a:solidFill>
                <a:srgbClr val="888888"/>
              </a:solidFill>
              <a:latin typeface="+mn-lt"/>
              <a:ea typeface="Avenir"/>
              <a:cs typeface="Avenir"/>
              <a:sym typeface="Avenir"/>
            </a:endParaRPr>
          </a:p>
          <a:p>
            <a:pPr lvl="0" algn="just">
              <a:buClr>
                <a:schemeClr val="hlink"/>
              </a:buClr>
              <a:buSzPts val="1200"/>
            </a:pPr>
            <a:r>
              <a:rPr lang="it-IT" sz="2400" dirty="0">
                <a:solidFill>
                  <a:srgbClr val="888888"/>
                </a:solidFill>
                <a:latin typeface="+mn-lt"/>
                <a:ea typeface="Avenir"/>
                <a:cs typeface="Avenir"/>
                <a:sym typeface="Avenir"/>
              </a:rPr>
              <a:t>Hanno istituito l'YSMA, hanno effettuato una revisione radicale e hanno permesso l'assunzione di personale tecnico e scientifico altamente qualificato. Hanno condotto un vasto programma di ricerca sulla conservazione e il restauro del sito. </a:t>
            </a:r>
          </a:p>
          <a:p>
            <a:pPr lvl="0" algn="just">
              <a:buClr>
                <a:schemeClr val="hlink"/>
              </a:buClr>
              <a:buSzPts val="1200"/>
            </a:pPr>
            <a:r>
              <a:rPr lang="it-IT" sz="2400" dirty="0">
                <a:solidFill>
                  <a:srgbClr val="888888"/>
                </a:solidFill>
                <a:latin typeface="+mn-lt"/>
                <a:ea typeface="Avenir"/>
                <a:cs typeface="Avenir"/>
                <a:sym typeface="Avenir"/>
              </a:rPr>
              <a:t>Questa ricerca ha arricchito le conoscenze sul patrimonio del sito e ha contribuito a prendere le decisioni appropriate.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C3267AF3-A168-4B67-BFD7-532F5511FD90}"/>
              </a:ext>
            </a:extLst>
          </p:cNvPr>
          <p:cNvCxnSpPr>
            <a:cxnSpLocks/>
          </p:cNvCxnSpPr>
          <p:nvPr/>
        </p:nvCxnSpPr>
        <p:spPr>
          <a:xfrm rot="10800000" flipH="1">
            <a:off x="478687" y="606024"/>
            <a:ext cx="5760000" cy="1821206"/>
          </a:xfrm>
          <a:prstGeom prst="bentConnector3">
            <a:avLst>
              <a:gd name="adj1" fmla="val -3969"/>
            </a:avLst>
          </a:prstGeom>
          <a:ln w="38100">
            <a:solidFill>
              <a:srgbClr val="E4379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BFE804E-41A9-8E28-3DEA-40B918D305BE}"/>
              </a:ext>
            </a:extLst>
          </p:cNvPr>
          <p:cNvSpPr txBox="1">
            <a:spLocks/>
          </p:cNvSpPr>
          <p:nvPr/>
        </p:nvSpPr>
        <p:spPr>
          <a:xfrm>
            <a:off x="129092" y="23579"/>
            <a:ext cx="3829722" cy="7083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37796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755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113390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151186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>
                <a:latin typeface="+mn-lt"/>
              </a:rPr>
              <a:t>Lasciati ispirare…</a:t>
            </a:r>
          </a:p>
        </p:txBody>
      </p:sp>
    </p:spTree>
    <p:extLst>
      <p:ext uri="{BB962C8B-B14F-4D97-AF65-F5344CB8AC3E}">
        <p14:creationId xmlns:p14="http://schemas.microsoft.com/office/powerpoint/2010/main" val="25175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16">
            <a:extLst>
              <a:ext uri="{FF2B5EF4-FFF2-40B4-BE49-F238E27FC236}">
                <a16:creationId xmlns:a16="http://schemas.microsoft.com/office/drawing/2014/main" id="{CE6E8E6F-4287-45F6-B494-DB0123BE70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1" b="27541"/>
          <a:stretch/>
        </p:blipFill>
        <p:spPr>
          <a:xfrm>
            <a:off x="2" y="3939078"/>
            <a:ext cx="12191998" cy="2918921"/>
          </a:xfrm>
          <a:solidFill>
            <a:srgbClr val="E43794"/>
          </a:solidFill>
        </p:spPr>
      </p:pic>
      <p:sp>
        <p:nvSpPr>
          <p:cNvPr id="6" name="Google Shape;537;p49">
            <a:extLst>
              <a:ext uri="{FF2B5EF4-FFF2-40B4-BE49-F238E27FC236}">
                <a16:creationId xmlns:a16="http://schemas.microsoft.com/office/drawing/2014/main" id="{0D855443-8ED3-4757-9873-0815C8A8096F}"/>
              </a:ext>
            </a:extLst>
          </p:cNvPr>
          <p:cNvSpPr txBox="1"/>
          <p:nvPr/>
        </p:nvSpPr>
        <p:spPr>
          <a:xfrm>
            <a:off x="450970" y="651905"/>
            <a:ext cx="576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E43794"/>
                </a:solidFill>
                <a:ea typeface="Avenir"/>
                <a:cs typeface="Avenir"/>
                <a:sym typeface="Avenir"/>
              </a:rPr>
              <a:t>Le </a:t>
            </a:r>
            <a:r>
              <a:rPr lang="en-US" sz="2400" b="1" dirty="0" err="1">
                <a:solidFill>
                  <a:srgbClr val="E43794"/>
                </a:solidFill>
                <a:ea typeface="Avenir"/>
                <a:cs typeface="Avenir"/>
                <a:sym typeface="Avenir"/>
              </a:rPr>
              <a:t>Grotte</a:t>
            </a:r>
            <a:r>
              <a:rPr lang="en-US" sz="2400" b="1" dirty="0">
                <a:solidFill>
                  <a:srgbClr val="E43794"/>
                </a:solidFill>
                <a:ea typeface="Avenir"/>
                <a:cs typeface="Avenir"/>
                <a:sym typeface="Avenir"/>
              </a:rPr>
              <a:t> di </a:t>
            </a:r>
            <a:r>
              <a:rPr lang="en-US" sz="2400" b="1" dirty="0" err="1">
                <a:solidFill>
                  <a:srgbClr val="E43794"/>
                </a:solidFill>
                <a:ea typeface="Avenir"/>
                <a:cs typeface="Avenir"/>
                <a:sym typeface="Avenir"/>
              </a:rPr>
              <a:t>Škocjan</a:t>
            </a:r>
            <a:r>
              <a:rPr lang="en-US" sz="2400" b="1" dirty="0">
                <a:solidFill>
                  <a:srgbClr val="E43794"/>
                </a:solidFill>
                <a:ea typeface="Avenir"/>
                <a:cs typeface="Avenir"/>
                <a:sym typeface="Avenir"/>
              </a:rPr>
              <a:t>, Slovenia</a:t>
            </a:r>
          </a:p>
        </p:txBody>
      </p:sp>
      <p:sp>
        <p:nvSpPr>
          <p:cNvPr id="7" name="Google Shape;535;p49">
            <a:extLst>
              <a:ext uri="{FF2B5EF4-FFF2-40B4-BE49-F238E27FC236}">
                <a16:creationId xmlns:a16="http://schemas.microsoft.com/office/drawing/2014/main" id="{A525E5C8-4F24-45C4-BB44-512D0A6D0096}"/>
              </a:ext>
            </a:extLst>
          </p:cNvPr>
          <p:cNvSpPr txBox="1">
            <a:spLocks noGrp="1"/>
          </p:cNvSpPr>
          <p:nvPr>
            <p:ph type="body" sz="quarter" idx="18"/>
          </p:nvPr>
        </p:nvSpPr>
        <p:spPr>
          <a:xfrm>
            <a:off x="450970" y="1017004"/>
            <a:ext cx="11111300" cy="3866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buClr>
                <a:schemeClr val="hlink"/>
              </a:buClr>
              <a:buSzPts val="1200"/>
            </a:pPr>
            <a:r>
              <a:rPr lang="it-IT" sz="2400" dirty="0">
                <a:latin typeface="+mn-lt"/>
                <a:ea typeface="Avenir"/>
                <a:cs typeface="Avenir"/>
                <a:sym typeface="Avenir"/>
              </a:rPr>
              <a:t>Le Grotte di </a:t>
            </a:r>
            <a:r>
              <a:rPr lang="it-IT" sz="2400" dirty="0" err="1">
                <a:latin typeface="+mn-lt"/>
                <a:ea typeface="Avenir"/>
                <a:cs typeface="Avenir"/>
                <a:sym typeface="Avenir"/>
              </a:rPr>
              <a:t>Škocjan</a:t>
            </a:r>
            <a:r>
              <a:rPr lang="it-IT" sz="2400" dirty="0">
                <a:latin typeface="+mn-lt"/>
                <a:ea typeface="Avenir"/>
                <a:cs typeface="Avenir"/>
                <a:sym typeface="Avenir"/>
              </a:rPr>
              <a:t> sono interessanti per il loro approccio olistico, la rappresentanza della comunità locale, la sensibilizzazione del pubblico, la cooperazione internazionale e la rete scolastica.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Arial"/>
              <a:buNone/>
            </a:pPr>
            <a:endParaRPr lang="it-IT" sz="2400" dirty="0">
              <a:latin typeface="+mn-lt"/>
              <a:ea typeface="Avenir"/>
              <a:cs typeface="Avenir"/>
              <a:sym typeface="Avenir"/>
            </a:endParaRPr>
          </a:p>
          <a:p>
            <a:pPr lvl="0" algn="just">
              <a:buClr>
                <a:schemeClr val="hlink"/>
              </a:buClr>
              <a:buSzPts val="1200"/>
            </a:pPr>
            <a:r>
              <a:rPr lang="it-IT" sz="2400" dirty="0">
                <a:latin typeface="+mn-lt"/>
                <a:ea typeface="Avenir"/>
                <a:cs typeface="Avenir"/>
                <a:sym typeface="Avenir"/>
              </a:rPr>
              <a:t>Per scambiare il know-how, le Grotte hanno unito la rete scolastica, i giovani, le comunità locali e la popolazione nella gestione dell'area protetta). Quindici anni di presenza dell'area protetta in questa zona hanno contribuito in modo significativo allo sviluppo locale e il parco è ancora considerato la principale attrazione turistica che garantisce lo sviluppo sostenibile dell'area.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C3267AF3-A168-4B67-BFD7-532F5511FD90}"/>
              </a:ext>
            </a:extLst>
          </p:cNvPr>
          <p:cNvCxnSpPr>
            <a:cxnSpLocks/>
          </p:cNvCxnSpPr>
          <p:nvPr/>
        </p:nvCxnSpPr>
        <p:spPr>
          <a:xfrm rot="10800000" flipH="1">
            <a:off x="450970" y="588056"/>
            <a:ext cx="5760000" cy="1821206"/>
          </a:xfrm>
          <a:prstGeom prst="bentConnector3">
            <a:avLst>
              <a:gd name="adj1" fmla="val -3969"/>
            </a:avLst>
          </a:prstGeom>
          <a:ln w="38100">
            <a:solidFill>
              <a:srgbClr val="E4379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F9A0AC6-26CD-1A49-5718-1A01A1B645E0}"/>
              </a:ext>
            </a:extLst>
          </p:cNvPr>
          <p:cNvSpPr txBox="1">
            <a:spLocks/>
          </p:cNvSpPr>
          <p:nvPr/>
        </p:nvSpPr>
        <p:spPr>
          <a:xfrm>
            <a:off x="129092" y="23579"/>
            <a:ext cx="3829722" cy="7083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37796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755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113390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151186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>
                <a:latin typeface="+mn-lt"/>
              </a:rPr>
              <a:t>Lasciati ispirare…</a:t>
            </a:r>
          </a:p>
        </p:txBody>
      </p:sp>
    </p:spTree>
    <p:extLst>
      <p:ext uri="{BB962C8B-B14F-4D97-AF65-F5344CB8AC3E}">
        <p14:creationId xmlns:p14="http://schemas.microsoft.com/office/powerpoint/2010/main" val="84012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32">
            <a:extLst>
              <a:ext uri="{FF2B5EF4-FFF2-40B4-BE49-F238E27FC236}">
                <a16:creationId xmlns:a16="http://schemas.microsoft.com/office/drawing/2014/main" id="{EB3F03FC-26DA-487D-B099-B6B3F5F6C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3" b="5413"/>
          <a:stretch/>
        </p:blipFill>
        <p:spPr>
          <a:xfrm rot="5400000">
            <a:off x="6693160" y="1359161"/>
            <a:ext cx="6857997" cy="4139682"/>
          </a:xfrm>
          <a:custGeom>
            <a:avLst/>
            <a:gdLst>
              <a:gd name="connsiteX0" fmla="*/ 7775576 w 7775576"/>
              <a:gd name="connsiteY0" fmla="*/ 345781 h 5453857"/>
              <a:gd name="connsiteX1" fmla="*/ 7775576 w 7775576"/>
              <a:gd name="connsiteY1" fmla="*/ 5453857 h 5453857"/>
              <a:gd name="connsiteX2" fmla="*/ 851414 w 7775576"/>
              <a:gd name="connsiteY2" fmla="*/ 4143873 h 5453857"/>
              <a:gd name="connsiteX3" fmla="*/ 0 w 7775576"/>
              <a:gd name="connsiteY3" fmla="*/ 0 h 5453857"/>
              <a:gd name="connsiteX4" fmla="*/ 7775575 w 7775576"/>
              <a:gd name="connsiteY4" fmla="*/ 0 h 5453857"/>
              <a:gd name="connsiteX5" fmla="*/ 0 w 7775576"/>
              <a:gd name="connsiteY5" fmla="*/ 4269853 h 545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5576" h="5453857">
                <a:moveTo>
                  <a:pt x="7775576" y="345781"/>
                </a:moveTo>
                <a:lnTo>
                  <a:pt x="7775576" y="5453857"/>
                </a:lnTo>
                <a:lnTo>
                  <a:pt x="851414" y="4143873"/>
                </a:lnTo>
                <a:close/>
                <a:moveTo>
                  <a:pt x="0" y="0"/>
                </a:moveTo>
                <a:lnTo>
                  <a:pt x="7775575" y="0"/>
                </a:lnTo>
                <a:lnTo>
                  <a:pt x="0" y="4269853"/>
                </a:lnTo>
                <a:close/>
              </a:path>
            </a:pathLst>
          </a:custGeom>
        </p:spPr>
      </p:pic>
      <p:sp>
        <p:nvSpPr>
          <p:cNvPr id="6" name="Action Button: Sound 5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35B6312B-8C02-44DC-AE55-1DC578F32E00}"/>
              </a:ext>
            </a:extLst>
          </p:cNvPr>
          <p:cNvSpPr/>
          <p:nvPr/>
        </p:nvSpPr>
        <p:spPr>
          <a:xfrm>
            <a:off x="247261" y="257524"/>
            <a:ext cx="933061" cy="890140"/>
          </a:xfrm>
          <a:prstGeom prst="actionButtonSound">
            <a:avLst/>
          </a:prstGeom>
          <a:solidFill>
            <a:srgbClr val="FBE000"/>
          </a:solidFill>
          <a:ln>
            <a:solidFill>
              <a:srgbClr val="E4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57B541D-3FF0-4AB9-BBCC-BCBCA1DF84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76950" y="458889"/>
            <a:ext cx="3925942" cy="631527"/>
          </a:xfrm>
        </p:spPr>
        <p:txBody>
          <a:bodyPr>
            <a:normAutofit lnSpcReduction="10000"/>
          </a:bodyPr>
          <a:lstStyle/>
          <a:p>
            <a:r>
              <a:rPr lang="it-IT" dirty="0">
                <a:latin typeface="+mn-lt"/>
              </a:rPr>
              <a:t>Entra in azione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B51F82-31C3-4343-8218-922378EC24AF}"/>
              </a:ext>
            </a:extLst>
          </p:cNvPr>
          <p:cNvSpPr txBox="1">
            <a:spLocks/>
          </p:cNvSpPr>
          <p:nvPr/>
        </p:nvSpPr>
        <p:spPr>
          <a:xfrm>
            <a:off x="5485083" y="469702"/>
            <a:ext cx="3052861" cy="631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b="0" dirty="0">
                <a:latin typeface="+mn-lt"/>
              </a:rPr>
              <a:t>Primi passi…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C2ED7C-B6F7-4AF5-8B9C-9EB1E7F0E5B1}"/>
              </a:ext>
            </a:extLst>
          </p:cNvPr>
          <p:cNvSpPr txBox="1"/>
          <p:nvPr/>
        </p:nvSpPr>
        <p:spPr>
          <a:xfrm>
            <a:off x="247261" y="1282948"/>
            <a:ext cx="7907035" cy="5575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it-IT" sz="2400" dirty="0">
                <a:solidFill>
                  <a:srgbClr val="7F7F7F"/>
                </a:solidFill>
              </a:rPr>
              <a:t>I primi passi che potreste fare per superare le barriere alla digitalizzazione della cultura sono: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it-IT" sz="2400" b="0" dirty="0">
              <a:solidFill>
                <a:srgbClr val="7F7F7F"/>
              </a:solidFill>
            </a:endParaRPr>
          </a:p>
          <a:p>
            <a:pPr marL="457200" lvl="0" indent="-304800">
              <a:lnSpc>
                <a:spcPct val="150000"/>
              </a:lnSpc>
              <a:buClr>
                <a:schemeClr val="bg2">
                  <a:lumMod val="50000"/>
                </a:schemeClr>
              </a:buClr>
              <a:buSzPts val="1200"/>
              <a:buChar char="●"/>
            </a:pPr>
            <a:r>
              <a:rPr lang="it-IT" sz="2400" dirty="0">
                <a:solidFill>
                  <a:srgbClr val="7F7F7F"/>
                </a:solidFill>
              </a:rPr>
              <a:t>impegnarsi con gli esperti esterni, i coach;</a:t>
            </a:r>
          </a:p>
          <a:p>
            <a:pPr marL="457200" lvl="0" indent="-304800">
              <a:lnSpc>
                <a:spcPct val="150000"/>
              </a:lnSpc>
              <a:buClr>
                <a:schemeClr val="bg2">
                  <a:lumMod val="50000"/>
                </a:schemeClr>
              </a:buClr>
              <a:buSzPts val="1200"/>
              <a:buChar char="●"/>
            </a:pPr>
            <a:r>
              <a:rPr lang="it-IT" sz="2400" dirty="0">
                <a:solidFill>
                  <a:srgbClr val="7F7F7F"/>
                </a:solidFill>
              </a:rPr>
              <a:t>aderire a reti nazionali/internazionali;</a:t>
            </a:r>
          </a:p>
          <a:p>
            <a:pPr marL="457200" lvl="0" indent="-304800">
              <a:lnSpc>
                <a:spcPct val="150000"/>
              </a:lnSpc>
              <a:buClr>
                <a:schemeClr val="bg2">
                  <a:lumMod val="50000"/>
                </a:schemeClr>
              </a:buClr>
              <a:buSzPts val="1200"/>
              <a:buChar char="●"/>
            </a:pPr>
            <a:r>
              <a:rPr lang="it-IT" sz="2400" dirty="0">
                <a:solidFill>
                  <a:srgbClr val="7F7F7F"/>
                </a:solidFill>
              </a:rPr>
              <a:t>partecipare alle visite di studio; </a:t>
            </a:r>
          </a:p>
          <a:p>
            <a:pPr marL="457200" lvl="0" indent="-304800">
              <a:lnSpc>
                <a:spcPct val="150000"/>
              </a:lnSpc>
              <a:buClr>
                <a:schemeClr val="bg2">
                  <a:lumMod val="50000"/>
                </a:schemeClr>
              </a:buClr>
              <a:buSzPts val="1200"/>
              <a:buChar char="●"/>
            </a:pPr>
            <a:r>
              <a:rPr lang="it-IT" sz="2400" dirty="0">
                <a:solidFill>
                  <a:srgbClr val="7F7F7F"/>
                </a:solidFill>
              </a:rPr>
              <a:t>trovare nuove fonti finanziarie/bandi aperti;</a:t>
            </a:r>
          </a:p>
          <a:p>
            <a:pPr marL="457200" lvl="0" indent="-304800">
              <a:lnSpc>
                <a:spcPct val="150000"/>
              </a:lnSpc>
              <a:buClr>
                <a:schemeClr val="bg2">
                  <a:lumMod val="50000"/>
                </a:schemeClr>
              </a:buClr>
              <a:buSzPts val="1200"/>
              <a:buChar char="●"/>
            </a:pPr>
            <a:r>
              <a:rPr lang="it-IT" sz="2400" dirty="0">
                <a:solidFill>
                  <a:srgbClr val="7F7F7F"/>
                </a:solidFill>
              </a:rPr>
              <a:t>riflettere sulle proprio competenze e creare un piano di formazione digitale del personale, in particolare per l'Experience Design, la tecnologia, il Project Management e la comunicazione digitale.</a:t>
            </a:r>
          </a:p>
        </p:txBody>
      </p:sp>
      <p:sp>
        <p:nvSpPr>
          <p:cNvPr id="10" name="Right Bracket 9">
            <a:extLst>
              <a:ext uri="{FF2B5EF4-FFF2-40B4-BE49-F238E27FC236}">
                <a16:creationId xmlns:a16="http://schemas.microsoft.com/office/drawing/2014/main" id="{6F059F33-AA3B-4860-ABBD-038C05387569}"/>
              </a:ext>
            </a:extLst>
          </p:cNvPr>
          <p:cNvSpPr/>
          <p:nvPr/>
        </p:nvSpPr>
        <p:spPr>
          <a:xfrm>
            <a:off x="4935894" y="314773"/>
            <a:ext cx="398970" cy="775643"/>
          </a:xfrm>
          <a:prstGeom prst="rightBracket">
            <a:avLst/>
          </a:prstGeom>
          <a:ln w="38100">
            <a:solidFill>
              <a:srgbClr val="E43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Bracket 10">
            <a:extLst>
              <a:ext uri="{FF2B5EF4-FFF2-40B4-BE49-F238E27FC236}">
                <a16:creationId xmlns:a16="http://schemas.microsoft.com/office/drawing/2014/main" id="{D21E73B0-D9BB-448B-A43C-F9303C279095}"/>
              </a:ext>
            </a:extLst>
          </p:cNvPr>
          <p:cNvSpPr/>
          <p:nvPr/>
        </p:nvSpPr>
        <p:spPr>
          <a:xfrm rot="10800000">
            <a:off x="1615494" y="314773"/>
            <a:ext cx="398970" cy="775643"/>
          </a:xfrm>
          <a:prstGeom prst="rightBracket">
            <a:avLst/>
          </a:prstGeom>
          <a:ln w="38100">
            <a:solidFill>
              <a:srgbClr val="E43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82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32">
            <a:extLst>
              <a:ext uri="{FF2B5EF4-FFF2-40B4-BE49-F238E27FC236}">
                <a16:creationId xmlns:a16="http://schemas.microsoft.com/office/drawing/2014/main" id="{EB3F03FC-26DA-487D-B099-B6B3F5F6C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 r="357"/>
          <a:stretch/>
        </p:blipFill>
        <p:spPr>
          <a:xfrm rot="5400000">
            <a:off x="6693160" y="1359161"/>
            <a:ext cx="6857997" cy="4139682"/>
          </a:xfrm>
          <a:custGeom>
            <a:avLst/>
            <a:gdLst>
              <a:gd name="connsiteX0" fmla="*/ 7775576 w 7775576"/>
              <a:gd name="connsiteY0" fmla="*/ 345781 h 5453857"/>
              <a:gd name="connsiteX1" fmla="*/ 7775576 w 7775576"/>
              <a:gd name="connsiteY1" fmla="*/ 5453857 h 5453857"/>
              <a:gd name="connsiteX2" fmla="*/ 851414 w 7775576"/>
              <a:gd name="connsiteY2" fmla="*/ 4143873 h 5453857"/>
              <a:gd name="connsiteX3" fmla="*/ 0 w 7775576"/>
              <a:gd name="connsiteY3" fmla="*/ 0 h 5453857"/>
              <a:gd name="connsiteX4" fmla="*/ 7775575 w 7775576"/>
              <a:gd name="connsiteY4" fmla="*/ 0 h 5453857"/>
              <a:gd name="connsiteX5" fmla="*/ 0 w 7775576"/>
              <a:gd name="connsiteY5" fmla="*/ 4269853 h 545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5576" h="5453857">
                <a:moveTo>
                  <a:pt x="7775576" y="345781"/>
                </a:moveTo>
                <a:lnTo>
                  <a:pt x="7775576" y="5453857"/>
                </a:lnTo>
                <a:lnTo>
                  <a:pt x="851414" y="4143873"/>
                </a:lnTo>
                <a:close/>
                <a:moveTo>
                  <a:pt x="0" y="0"/>
                </a:moveTo>
                <a:lnTo>
                  <a:pt x="7775575" y="0"/>
                </a:lnTo>
                <a:lnTo>
                  <a:pt x="0" y="4269853"/>
                </a:lnTo>
                <a:close/>
              </a:path>
            </a:pathLst>
          </a:custGeom>
        </p:spPr>
      </p:pic>
      <p:sp>
        <p:nvSpPr>
          <p:cNvPr id="6" name="Action Button: Sound 5">
            <a:hlinkClick r:id="" action="ppaction://noaction" highlightClick="1">
              <a:snd r:embed="rId3" name="applause.wav"/>
            </a:hlinkClick>
            <a:extLst>
              <a:ext uri="{FF2B5EF4-FFF2-40B4-BE49-F238E27FC236}">
                <a16:creationId xmlns:a16="http://schemas.microsoft.com/office/drawing/2014/main" id="{35B6312B-8C02-44DC-AE55-1DC578F32E00}"/>
              </a:ext>
            </a:extLst>
          </p:cNvPr>
          <p:cNvSpPr/>
          <p:nvPr/>
        </p:nvSpPr>
        <p:spPr>
          <a:xfrm>
            <a:off x="247261" y="257524"/>
            <a:ext cx="933061" cy="890140"/>
          </a:xfrm>
          <a:prstGeom prst="actionButtonSound">
            <a:avLst/>
          </a:prstGeom>
          <a:solidFill>
            <a:srgbClr val="FBE000"/>
          </a:solidFill>
          <a:ln>
            <a:solidFill>
              <a:srgbClr val="E4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57B541D-3FF0-4AB9-BBCC-BCBCA1DF84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80230" y="404725"/>
            <a:ext cx="3925942" cy="631527"/>
          </a:xfrm>
        </p:spPr>
        <p:txBody>
          <a:bodyPr>
            <a:normAutofit lnSpcReduction="10000"/>
          </a:bodyPr>
          <a:lstStyle/>
          <a:p>
            <a:r>
              <a:rPr lang="it-IT" dirty="0">
                <a:latin typeface="+mn-lt"/>
              </a:rPr>
              <a:t>Entra in azione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B51F82-31C3-4343-8218-922378EC24AF}"/>
              </a:ext>
            </a:extLst>
          </p:cNvPr>
          <p:cNvSpPr txBox="1">
            <a:spLocks/>
          </p:cNvSpPr>
          <p:nvPr/>
        </p:nvSpPr>
        <p:spPr>
          <a:xfrm>
            <a:off x="5568305" y="404726"/>
            <a:ext cx="4377978" cy="631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b="0" dirty="0">
                <a:latin typeface="+mn-lt"/>
              </a:rPr>
              <a:t>Link utili…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C2ED7C-B6F7-4AF5-8B9C-9EB1E7F0E5B1}"/>
              </a:ext>
            </a:extLst>
          </p:cNvPr>
          <p:cNvSpPr txBox="1"/>
          <p:nvPr/>
        </p:nvSpPr>
        <p:spPr>
          <a:xfrm>
            <a:off x="227874" y="1398672"/>
            <a:ext cx="762453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95300" lvl="0" indent="-342900">
              <a:buClr>
                <a:schemeClr val="bg2">
                  <a:lumMod val="50000"/>
                </a:schemeClr>
              </a:buClr>
              <a:buSzPct val="75000"/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7F7F7F"/>
                </a:solidFill>
                <a:ea typeface="Avenir"/>
                <a:cs typeface="Avenir"/>
                <a:sym typeface="Avenir"/>
              </a:rPr>
              <a:t>MOOC Patrimonio culturale - Corsi gratuiti </a:t>
            </a:r>
            <a:r>
              <a:rPr lang="it-IT" sz="2400" u="sng" dirty="0">
                <a:solidFill>
                  <a:srgbClr val="7F7F7F"/>
                </a:solidFill>
                <a:ea typeface="Avenir"/>
                <a:cs typeface="Avenir"/>
                <a:sym typeface="Aveni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https://www.mooc-list.com/tags/cultural-heritage</a:t>
            </a:r>
            <a:r>
              <a:rPr lang="it-IT" sz="2400" u="sng" dirty="0">
                <a:solidFill>
                  <a:srgbClr val="7F7F7F"/>
                </a:solidFill>
                <a:ea typeface="Avenir"/>
                <a:cs typeface="Avenir"/>
                <a:sym typeface="Avenir"/>
              </a:rPr>
              <a:t> </a:t>
            </a:r>
          </a:p>
          <a:p>
            <a:pPr marL="4953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5000"/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7F7F7F"/>
              </a:solidFill>
              <a:ea typeface="Avenir"/>
              <a:cs typeface="Avenir"/>
              <a:sym typeface="Avenir"/>
            </a:endParaRPr>
          </a:p>
          <a:p>
            <a:pPr marL="495300" lvl="0" indent="-342900">
              <a:buClr>
                <a:schemeClr val="bg2">
                  <a:lumMod val="50000"/>
                </a:schemeClr>
              </a:buClr>
              <a:buSzPct val="75000"/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7F7F7F"/>
                </a:solidFill>
                <a:ea typeface="Avenir"/>
                <a:cs typeface="Avenir"/>
                <a:sym typeface="Avenir"/>
              </a:rPr>
              <a:t>Progetti di ricerca sul patrimonio culturale</a:t>
            </a:r>
            <a:br>
              <a:rPr lang="it-IT" sz="2400" dirty="0">
                <a:solidFill>
                  <a:srgbClr val="7F7F7F"/>
                </a:solidFill>
                <a:ea typeface="Avenir"/>
                <a:cs typeface="Avenir"/>
                <a:sym typeface="Avenir"/>
              </a:rPr>
            </a:br>
            <a:r>
              <a:rPr lang="it-IT" sz="2400" dirty="0">
                <a:solidFill>
                  <a:srgbClr val="7F7F7F"/>
                </a:solidFill>
                <a:ea typeface="Avenir"/>
                <a:cs typeface="Avenir"/>
                <a:sym typeface="Avenir"/>
              </a:rPr>
              <a:t>Trova progetti in Europa e in tutto il mondo!</a:t>
            </a:r>
          </a:p>
          <a:p>
            <a:pPr marL="457200" lvl="0" algn="l" rtl="0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5000"/>
            </a:pPr>
            <a:r>
              <a:rPr lang="it-IT" sz="2400" u="sng" dirty="0">
                <a:solidFill>
                  <a:srgbClr val="7F7F7F"/>
                </a:solidFill>
                <a:ea typeface="Avenir"/>
                <a:cs typeface="Avenir"/>
                <a:sym typeface="Aveni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https://www.heritageresearch-hub.eu/homepage/heritage-projects/</a:t>
            </a:r>
            <a:endParaRPr lang="it-IT" sz="2400" u="sng" dirty="0">
              <a:solidFill>
                <a:srgbClr val="7F7F7F"/>
              </a:solidFill>
              <a:ea typeface="Avenir"/>
              <a:cs typeface="Avenir"/>
              <a:sym typeface="Avenir"/>
            </a:endParaRPr>
          </a:p>
          <a:p>
            <a:pPr marL="8001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5000"/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7F7F7F"/>
              </a:solidFill>
              <a:ea typeface="Avenir"/>
              <a:cs typeface="Avenir"/>
              <a:sym typeface="Avenir"/>
            </a:endParaRPr>
          </a:p>
          <a:p>
            <a:pPr marL="495300" lvl="0" indent="-342900">
              <a:buClr>
                <a:schemeClr val="bg2">
                  <a:lumMod val="50000"/>
                </a:schemeClr>
              </a:buClr>
              <a:buSzPct val="75000"/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7F7F7F"/>
                </a:solidFill>
                <a:ea typeface="Avenir"/>
                <a:cs typeface="Avenir"/>
                <a:sym typeface="Avenir"/>
              </a:rPr>
              <a:t>Partnership per il turismo 4.0 - strumenti e servizi digitali innovativi, progetti, ecc. </a:t>
            </a:r>
            <a:r>
              <a:rPr lang="it-IT" sz="2400" u="sng" dirty="0">
                <a:solidFill>
                  <a:srgbClr val="7F7F7F"/>
                </a:solidFill>
                <a:sym typeface="Avenir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https://tourism4-0.org/</a:t>
            </a:r>
            <a:endParaRPr lang="it-IT" sz="2400" u="sng" dirty="0">
              <a:solidFill>
                <a:srgbClr val="7F7F7F"/>
              </a:solidFill>
              <a:sym typeface="Avenir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5000"/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7F7F7F"/>
              </a:solidFill>
              <a:ea typeface="Avenir"/>
              <a:cs typeface="Avenir"/>
              <a:sym typeface="Avenir"/>
            </a:endParaRPr>
          </a:p>
          <a:p>
            <a:pPr marL="495300" lvl="0" indent="-342900">
              <a:buClr>
                <a:schemeClr val="bg2">
                  <a:lumMod val="50000"/>
                </a:schemeClr>
              </a:buClr>
              <a:buSzPct val="75000"/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7F7F7F"/>
                </a:solidFill>
                <a:ea typeface="Avenir"/>
                <a:cs typeface="Avenir"/>
                <a:sym typeface="Avenir"/>
              </a:rPr>
              <a:t>Game of </a:t>
            </a:r>
            <a:r>
              <a:rPr lang="it-IT" sz="2400" dirty="0" err="1">
                <a:solidFill>
                  <a:srgbClr val="7F7F7F"/>
                </a:solidFill>
                <a:ea typeface="Avenir"/>
                <a:cs typeface="Avenir"/>
                <a:sym typeface="Avenir"/>
              </a:rPr>
              <a:t>TraCEs</a:t>
            </a:r>
            <a:r>
              <a:rPr lang="it-IT" sz="2400" dirty="0">
                <a:solidFill>
                  <a:srgbClr val="7F7F7F"/>
                </a:solidFill>
                <a:ea typeface="Avenir"/>
                <a:cs typeface="Avenir"/>
                <a:sym typeface="Avenir"/>
              </a:rPr>
              <a:t> - </a:t>
            </a:r>
            <a:r>
              <a:rPr lang="it-IT" sz="2400" dirty="0" err="1">
                <a:solidFill>
                  <a:srgbClr val="7F7F7F"/>
                </a:solidFill>
                <a:ea typeface="Avenir"/>
                <a:cs typeface="Avenir"/>
                <a:sym typeface="Avenir"/>
              </a:rPr>
              <a:t>gamification</a:t>
            </a:r>
            <a:r>
              <a:rPr lang="it-IT" sz="2400" dirty="0">
                <a:solidFill>
                  <a:srgbClr val="7F7F7F"/>
                </a:solidFill>
                <a:ea typeface="Avenir"/>
                <a:cs typeface="Avenir"/>
                <a:sym typeface="Avenir"/>
              </a:rPr>
              <a:t> per esperienze di turismo culturale </a:t>
            </a:r>
            <a:r>
              <a:rPr lang="it-IT" sz="2400" u="sng" dirty="0">
                <a:solidFill>
                  <a:srgbClr val="7F7F7F"/>
                </a:solidFill>
                <a:ea typeface="Avenir"/>
                <a:cs typeface="Avenir"/>
                <a:sym typeface="Avenir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https://www.gameoftraces.com/</a:t>
            </a:r>
            <a:r>
              <a:rPr lang="it-IT" sz="2400" dirty="0">
                <a:solidFill>
                  <a:srgbClr val="7F7F7F"/>
                </a:solidFill>
                <a:ea typeface="Avenir"/>
                <a:cs typeface="Avenir"/>
                <a:sym typeface="Avenir"/>
              </a:rPr>
              <a:t>  </a:t>
            </a:r>
          </a:p>
        </p:txBody>
      </p:sp>
      <p:sp>
        <p:nvSpPr>
          <p:cNvPr id="10" name="Right Bracket 9">
            <a:extLst>
              <a:ext uri="{FF2B5EF4-FFF2-40B4-BE49-F238E27FC236}">
                <a16:creationId xmlns:a16="http://schemas.microsoft.com/office/drawing/2014/main" id="{6F059F33-AA3B-4860-ABBD-038C05387569}"/>
              </a:ext>
            </a:extLst>
          </p:cNvPr>
          <p:cNvSpPr/>
          <p:nvPr/>
        </p:nvSpPr>
        <p:spPr>
          <a:xfrm>
            <a:off x="4734163" y="317363"/>
            <a:ext cx="398970" cy="775643"/>
          </a:xfrm>
          <a:prstGeom prst="rightBracket">
            <a:avLst/>
          </a:prstGeom>
          <a:ln w="38100">
            <a:solidFill>
              <a:srgbClr val="E43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Bracket 10">
            <a:extLst>
              <a:ext uri="{FF2B5EF4-FFF2-40B4-BE49-F238E27FC236}">
                <a16:creationId xmlns:a16="http://schemas.microsoft.com/office/drawing/2014/main" id="{D21E73B0-D9BB-448B-A43C-F9303C279095}"/>
              </a:ext>
            </a:extLst>
          </p:cNvPr>
          <p:cNvSpPr/>
          <p:nvPr/>
        </p:nvSpPr>
        <p:spPr>
          <a:xfrm rot="10800000">
            <a:off x="1615494" y="314773"/>
            <a:ext cx="398970" cy="775643"/>
          </a:xfrm>
          <a:prstGeom prst="rightBracket">
            <a:avLst/>
          </a:prstGeom>
          <a:ln w="38100">
            <a:solidFill>
              <a:srgbClr val="E43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54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4612ABF-EB47-4863-AF33-73EA745E59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7" b="18713"/>
          <a:stretch/>
        </p:blipFill>
        <p:spPr>
          <a:xfrm>
            <a:off x="0" y="1"/>
            <a:ext cx="12192000" cy="318230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E70514-4B7B-4549-A9F1-DAC13454B17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dirty="0" smtClean="0"/>
              <a:pPr/>
              <a:t>39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72D17-C9C3-424F-8556-7B47CFB3EB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0306" y="2410198"/>
            <a:ext cx="2819401" cy="631527"/>
          </a:xfrm>
        </p:spPr>
        <p:txBody>
          <a:bodyPr/>
          <a:lstStyle/>
          <a:p>
            <a:pPr algn="l"/>
            <a:r>
              <a:rPr lang="en-US" dirty="0">
                <a:latin typeface="+mn-lt"/>
              </a:rPr>
              <a:t>Fonti</a:t>
            </a:r>
          </a:p>
          <a:p>
            <a:endParaRPr lang="el-GR" dirty="0"/>
          </a:p>
        </p:txBody>
      </p:sp>
      <p:sp>
        <p:nvSpPr>
          <p:cNvPr id="8" name="Google Shape;665;p58">
            <a:extLst>
              <a:ext uri="{FF2B5EF4-FFF2-40B4-BE49-F238E27FC236}">
                <a16:creationId xmlns:a16="http://schemas.microsoft.com/office/drawing/2014/main" id="{8CE1B496-B0B2-4779-B1F3-EA5BD317466A}"/>
              </a:ext>
            </a:extLst>
          </p:cNvPr>
          <p:cNvSpPr txBox="1">
            <a:spLocks/>
          </p:cNvSpPr>
          <p:nvPr/>
        </p:nvSpPr>
        <p:spPr>
          <a:xfrm>
            <a:off x="0" y="2891790"/>
            <a:ext cx="12117560" cy="3608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8150" indent="-285750">
              <a:lnSpc>
                <a:spcPct val="114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ts val="1200"/>
            </a:pPr>
            <a:r>
              <a:rPr lang="en-US" sz="1800" dirty="0">
                <a:solidFill>
                  <a:srgbClr val="7F7F7F"/>
                </a:solidFill>
              </a:rPr>
              <a:t>Cultural Hive: </a:t>
            </a:r>
            <a:r>
              <a:rPr lang="en-US" sz="1800" dirty="0">
                <a:solidFill>
                  <a:srgbClr val="7F7F7F"/>
                </a:solidFill>
                <a:hlinkClick r:id="rId3"/>
              </a:rPr>
              <a:t>https://www.culturehive.co.uk/</a:t>
            </a:r>
            <a:r>
              <a:rPr lang="en-US" sz="1800" dirty="0">
                <a:solidFill>
                  <a:srgbClr val="7F7F7F"/>
                </a:solidFill>
              </a:rPr>
              <a:t> </a:t>
            </a:r>
          </a:p>
          <a:p>
            <a:pPr marL="438150" indent="-285750">
              <a:lnSpc>
                <a:spcPct val="114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ts val="1200"/>
            </a:pPr>
            <a:r>
              <a:rPr lang="en-US" sz="1800" dirty="0" err="1">
                <a:solidFill>
                  <a:srgbClr val="7F7F7F"/>
                </a:solidFill>
              </a:rPr>
              <a:t>Crhub</a:t>
            </a:r>
            <a:r>
              <a:rPr lang="en-US" sz="1800" dirty="0">
                <a:solidFill>
                  <a:srgbClr val="7F7F7F"/>
                </a:solidFill>
              </a:rPr>
              <a:t> - digital cultural heritage accessible to everyone: </a:t>
            </a:r>
            <a:r>
              <a:rPr lang="en-US" sz="1800" dirty="0">
                <a:solidFill>
                  <a:srgbClr val="7F7F7F"/>
                </a:solidFill>
                <a:hlinkClick r:id="rId4"/>
              </a:rPr>
              <a:t>https://www.youtube.com/watch?v=UOD9NsUVJX0</a:t>
            </a:r>
            <a:r>
              <a:rPr lang="en-US" sz="1800" dirty="0">
                <a:solidFill>
                  <a:srgbClr val="7F7F7F"/>
                </a:solidFill>
              </a:rPr>
              <a:t> </a:t>
            </a:r>
          </a:p>
          <a:p>
            <a:pPr marL="438150" indent="-285750">
              <a:lnSpc>
                <a:spcPct val="114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ts val="1200"/>
            </a:pPr>
            <a:r>
              <a:rPr lang="en-US" sz="1800" dirty="0">
                <a:solidFill>
                  <a:srgbClr val="7F7F7F"/>
                </a:solidFill>
              </a:rPr>
              <a:t>MCN2014 - Ignite by Maxwell Anderson: </a:t>
            </a:r>
            <a:r>
              <a:rPr lang="en-US" sz="1800" dirty="0">
                <a:solidFill>
                  <a:srgbClr val="7F7F7F"/>
                </a:solidFill>
                <a:hlinkClick r:id="rId5"/>
              </a:rPr>
              <a:t>https://www.youtube.com/watch?v=xoEXeNnusFE</a:t>
            </a:r>
            <a:endParaRPr lang="en-US" sz="1800" dirty="0">
              <a:solidFill>
                <a:srgbClr val="7F7F7F"/>
              </a:solidFill>
            </a:endParaRPr>
          </a:p>
          <a:p>
            <a:pPr marL="438150" indent="-285750">
              <a:lnSpc>
                <a:spcPct val="114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ts val="1200"/>
            </a:pPr>
            <a:r>
              <a:rPr lang="en-US" sz="1800" dirty="0" err="1">
                <a:solidFill>
                  <a:srgbClr val="7F7F7F"/>
                </a:solidFill>
              </a:rPr>
              <a:t>Larnaka</a:t>
            </a:r>
            <a:r>
              <a:rPr lang="en-US" sz="1800" dirty="0">
                <a:solidFill>
                  <a:srgbClr val="7F7F7F"/>
                </a:solidFill>
              </a:rPr>
              <a:t> Virtual Museums: </a:t>
            </a:r>
            <a:r>
              <a:rPr lang="en-US" sz="1800" dirty="0">
                <a:solidFill>
                  <a:srgbClr val="7F7F7F"/>
                </a:solidFill>
                <a:hlinkClick r:id="rId6"/>
              </a:rPr>
              <a:t>https://www.youtube.com/watch?v=BcZmlh_hTN0</a:t>
            </a:r>
            <a:endParaRPr lang="en-US" sz="1800" dirty="0">
              <a:solidFill>
                <a:srgbClr val="7F7F7F"/>
              </a:solidFill>
            </a:endParaRPr>
          </a:p>
          <a:p>
            <a:pPr marL="438150" indent="-285750">
              <a:lnSpc>
                <a:spcPct val="114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ts val="1200"/>
            </a:pPr>
            <a:r>
              <a:rPr lang="en-US" sz="1800" dirty="0" err="1">
                <a:solidFill>
                  <a:srgbClr val="7F7F7F"/>
                </a:solidFill>
              </a:rPr>
              <a:t>Cogapp</a:t>
            </a:r>
            <a:r>
              <a:rPr lang="en-US" sz="1800" dirty="0">
                <a:solidFill>
                  <a:srgbClr val="7F7F7F"/>
                </a:solidFill>
              </a:rPr>
              <a:t>, Digital Strategy for Museum Guide: </a:t>
            </a:r>
            <a:r>
              <a:rPr lang="en-US" sz="1800" dirty="0">
                <a:solidFill>
                  <a:srgbClr val="7F7F7F"/>
                </a:solidFill>
                <a:hlinkClick r:id="rId7"/>
              </a:rPr>
              <a:t>https://www.cogapp.com/digital-strategy</a:t>
            </a:r>
            <a:r>
              <a:rPr lang="en-US" sz="1800" dirty="0">
                <a:solidFill>
                  <a:srgbClr val="7F7F7F"/>
                </a:solidFill>
              </a:rPr>
              <a:t> </a:t>
            </a:r>
          </a:p>
          <a:p>
            <a:pPr marL="438150" indent="-285750">
              <a:lnSpc>
                <a:spcPct val="114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ts val="1200"/>
            </a:pPr>
            <a:r>
              <a:rPr lang="en-US" sz="1800" dirty="0">
                <a:solidFill>
                  <a:srgbClr val="7F7F7F"/>
                </a:solidFill>
              </a:rPr>
              <a:t>How To Create Videos Using Canva: </a:t>
            </a:r>
            <a:r>
              <a:rPr lang="en-US" sz="1800" dirty="0">
                <a:solidFill>
                  <a:srgbClr val="7F7F7F"/>
                </a:solidFill>
                <a:hlinkClick r:id="rId8"/>
              </a:rPr>
              <a:t>https://www.youtube.com/watch?v=9mMidy_oC5o</a:t>
            </a:r>
            <a:endParaRPr lang="en-US" sz="1800" dirty="0">
              <a:solidFill>
                <a:srgbClr val="7F7F7F"/>
              </a:solidFill>
            </a:endParaRPr>
          </a:p>
          <a:p>
            <a:pPr marL="438150" indent="-285750">
              <a:lnSpc>
                <a:spcPct val="114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ts val="1200"/>
            </a:pPr>
            <a:r>
              <a:rPr lang="en-US" sz="1800" dirty="0">
                <a:solidFill>
                  <a:srgbClr val="7F7F7F"/>
                </a:solidFill>
              </a:rPr>
              <a:t>The </a:t>
            </a:r>
            <a:r>
              <a:rPr lang="en-US" sz="1800" dirty="0" err="1">
                <a:solidFill>
                  <a:srgbClr val="7F7F7F"/>
                </a:solidFill>
              </a:rPr>
              <a:t>Indipendent</a:t>
            </a:r>
            <a:r>
              <a:rPr lang="en-US" sz="1800" dirty="0">
                <a:solidFill>
                  <a:srgbClr val="7F7F7F"/>
                </a:solidFill>
              </a:rPr>
              <a:t> (2020) </a:t>
            </a:r>
            <a:r>
              <a:rPr lang="en-US" sz="1800" dirty="0" err="1">
                <a:solidFill>
                  <a:srgbClr val="7F7F7F"/>
                </a:solidFill>
              </a:rPr>
              <a:t>Tiktok</a:t>
            </a:r>
            <a:r>
              <a:rPr lang="en-US" sz="1800" dirty="0">
                <a:solidFill>
                  <a:srgbClr val="7F7F7F"/>
                </a:solidFill>
              </a:rPr>
              <a:t> joins forces with </a:t>
            </a:r>
            <a:r>
              <a:rPr lang="en-US" sz="1800" dirty="0" err="1">
                <a:solidFill>
                  <a:srgbClr val="7F7F7F"/>
                </a:solidFill>
              </a:rPr>
              <a:t>rachel</a:t>
            </a:r>
            <a:r>
              <a:rPr lang="en-US" sz="1800" dirty="0">
                <a:solidFill>
                  <a:srgbClr val="7F7F7F"/>
                </a:solidFill>
              </a:rPr>
              <a:t> riley: </a:t>
            </a:r>
            <a:r>
              <a:rPr lang="en-US" sz="1800" dirty="0">
                <a:solidFill>
                  <a:srgbClr val="7F7F7F"/>
                </a:solidFill>
                <a:hlinkClick r:id="rId9"/>
              </a:rPr>
              <a:t>https://www.independent.co.uk/life-style/tiktok-learn-on-educational-initiative-rachel-riley-english-heritage-maths-health-a9572696.html</a:t>
            </a:r>
            <a:r>
              <a:rPr lang="en-US" sz="1800" dirty="0">
                <a:solidFill>
                  <a:srgbClr val="7F7F7F"/>
                </a:solidFill>
              </a:rPr>
              <a:t> </a:t>
            </a:r>
          </a:p>
          <a:p>
            <a:pPr marL="438150" indent="-285750">
              <a:lnSpc>
                <a:spcPct val="114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ts val="1200"/>
            </a:pPr>
            <a:r>
              <a:rPr lang="en-US" sz="1800" dirty="0" err="1">
                <a:solidFill>
                  <a:srgbClr val="7F7F7F"/>
                </a:solidFill>
              </a:rPr>
              <a:t>Europeana</a:t>
            </a:r>
            <a:r>
              <a:rPr lang="en-US" sz="1800" dirty="0">
                <a:solidFill>
                  <a:srgbClr val="7F7F7F"/>
                </a:solidFill>
              </a:rPr>
              <a:t> pro (2021) Seven tips for digital storytelling with cultural heritage: </a:t>
            </a:r>
            <a:r>
              <a:rPr lang="en-US" sz="1800" dirty="0">
                <a:solidFill>
                  <a:srgbClr val="7F7F7F"/>
                </a:solidFill>
                <a:hlinkClick r:id="rId10"/>
              </a:rPr>
              <a:t>https://pro.europeana.eu/post/seven-tips-for-digital-storytelling-with-cultural-heritage</a:t>
            </a:r>
            <a:endParaRPr lang="en-US" sz="1800" dirty="0">
              <a:solidFill>
                <a:srgbClr val="7F7F7F"/>
              </a:solidFill>
            </a:endParaRPr>
          </a:p>
          <a:p>
            <a:pPr marL="438150" indent="-285750">
              <a:lnSpc>
                <a:spcPct val="1140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ts val="1200"/>
            </a:pPr>
            <a:r>
              <a:rPr lang="en-US" sz="1800" dirty="0">
                <a:solidFill>
                  <a:srgbClr val="7F7F7F"/>
                </a:solidFill>
              </a:rPr>
              <a:t>The Value of Design Thinking in Business: </a:t>
            </a:r>
            <a:r>
              <a:rPr lang="en-US" sz="1800" dirty="0">
                <a:solidFill>
                  <a:srgbClr val="7F7F7F"/>
                </a:solidFill>
                <a:hlinkClick r:id="rId11"/>
              </a:rPr>
              <a:t>https://www.toptal.com/designers/product-design/design-thinking-business-value</a:t>
            </a:r>
            <a:r>
              <a:rPr lang="en-US" sz="1800" dirty="0">
                <a:solidFill>
                  <a:srgbClr val="7F7F7F"/>
                </a:solidFill>
              </a:rPr>
              <a:t> </a:t>
            </a:r>
            <a:endParaRPr lang="en-US" sz="2000" dirty="0">
              <a:solidFill>
                <a:srgbClr val="7F7F7F"/>
              </a:solidFill>
              <a:latin typeface="Avenir" panose="02000503020000020003"/>
            </a:endParaRPr>
          </a:p>
          <a:p>
            <a:pPr marL="438150" indent="-285750">
              <a:lnSpc>
                <a:spcPct val="100000"/>
              </a:lnSpc>
              <a:spcBef>
                <a:spcPts val="0"/>
              </a:spcBef>
              <a:buClr>
                <a:srgbClr val="FBE000"/>
              </a:buClr>
              <a:buSzPts val="1200"/>
            </a:pPr>
            <a:endParaRPr lang="en-US" sz="2000" dirty="0">
              <a:solidFill>
                <a:srgbClr val="7F7F7F"/>
              </a:solidFill>
              <a:latin typeface="Avenir" panose="02000503020000020003"/>
            </a:endParaRPr>
          </a:p>
          <a:p>
            <a:pPr marL="438150" indent="-285750">
              <a:lnSpc>
                <a:spcPct val="100000"/>
              </a:lnSpc>
              <a:spcBef>
                <a:spcPts val="0"/>
              </a:spcBef>
              <a:buClr>
                <a:srgbClr val="FBE000"/>
              </a:buClr>
              <a:buSzPts val="1200"/>
            </a:pPr>
            <a:endParaRPr lang="en-US" sz="2000" dirty="0">
              <a:solidFill>
                <a:srgbClr val="7F7F7F"/>
              </a:solidFill>
              <a:latin typeface="Avenir" panose="02000503020000020003"/>
            </a:endParaRPr>
          </a:p>
          <a:p>
            <a:pPr marL="438150" indent="-285750">
              <a:lnSpc>
                <a:spcPct val="100000"/>
              </a:lnSpc>
              <a:spcBef>
                <a:spcPts val="0"/>
              </a:spcBef>
              <a:buClr>
                <a:srgbClr val="FBE000"/>
              </a:buClr>
              <a:buSzPts val="1200"/>
            </a:pPr>
            <a:endParaRPr lang="en-US" sz="2000" dirty="0">
              <a:solidFill>
                <a:srgbClr val="7F7F7F"/>
              </a:solidFill>
              <a:latin typeface="Avenir" panose="02000503020000020003"/>
            </a:endParaRPr>
          </a:p>
          <a:p>
            <a:pPr marL="438150" indent="-285750">
              <a:lnSpc>
                <a:spcPct val="100000"/>
              </a:lnSpc>
              <a:spcBef>
                <a:spcPts val="0"/>
              </a:spcBef>
              <a:buClr>
                <a:srgbClr val="FBE000"/>
              </a:buClr>
              <a:buSzPts val="1200"/>
            </a:pPr>
            <a:endParaRPr lang="en-US" sz="2000" dirty="0">
              <a:solidFill>
                <a:srgbClr val="7F7F7F"/>
              </a:solidFill>
              <a:latin typeface="Avenir" panose="02000503020000020003"/>
            </a:endParaRPr>
          </a:p>
          <a:p>
            <a:pPr marL="438150" indent="-285750">
              <a:lnSpc>
                <a:spcPct val="100000"/>
              </a:lnSpc>
              <a:spcBef>
                <a:spcPts val="0"/>
              </a:spcBef>
              <a:buClr>
                <a:srgbClr val="FBE000"/>
              </a:buClr>
              <a:buSzPts val="1200"/>
            </a:pPr>
            <a:endParaRPr lang="en-US" sz="2000" dirty="0">
              <a:solidFill>
                <a:srgbClr val="7F7F7F"/>
              </a:solidFill>
              <a:latin typeface="Avenir" panose="02000503020000020003"/>
            </a:endParaRPr>
          </a:p>
          <a:p>
            <a:pPr marL="438150" indent="-285750">
              <a:lnSpc>
                <a:spcPct val="100000"/>
              </a:lnSpc>
              <a:spcBef>
                <a:spcPts val="0"/>
              </a:spcBef>
              <a:buClr>
                <a:srgbClr val="FBE000"/>
              </a:buClr>
              <a:buSzPts val="1200"/>
            </a:pPr>
            <a:endParaRPr lang="en-US" sz="2000" dirty="0">
              <a:solidFill>
                <a:srgbClr val="7F7F7F"/>
              </a:solidFill>
              <a:latin typeface="Avenir" panose="02000503020000020003"/>
            </a:endParaRPr>
          </a:p>
          <a:p>
            <a:pPr marL="438150" indent="-285750">
              <a:lnSpc>
                <a:spcPct val="100000"/>
              </a:lnSpc>
              <a:spcBef>
                <a:spcPts val="0"/>
              </a:spcBef>
              <a:buClr>
                <a:srgbClr val="FBE000"/>
              </a:buClr>
              <a:buSzPts val="1200"/>
            </a:pPr>
            <a:endParaRPr lang="en-US" sz="2000" dirty="0">
              <a:solidFill>
                <a:srgbClr val="7F7F7F"/>
              </a:solidFill>
              <a:latin typeface="Avenir" panose="02000503020000020003"/>
            </a:endParaRPr>
          </a:p>
          <a:p>
            <a:pPr marL="438150" indent="-285750">
              <a:lnSpc>
                <a:spcPct val="100000"/>
              </a:lnSpc>
              <a:spcBef>
                <a:spcPts val="0"/>
              </a:spcBef>
              <a:buClr>
                <a:srgbClr val="FBE000"/>
              </a:buClr>
              <a:buSzPts val="1200"/>
            </a:pPr>
            <a:endParaRPr lang="en-US" sz="2000" dirty="0">
              <a:solidFill>
                <a:srgbClr val="7F7F7F"/>
              </a:solidFill>
              <a:latin typeface="Avenir" panose="02000503020000020003"/>
            </a:endParaRPr>
          </a:p>
          <a:p>
            <a:pPr marL="152400" indent="0">
              <a:lnSpc>
                <a:spcPct val="100000"/>
              </a:lnSpc>
              <a:spcBef>
                <a:spcPts val="0"/>
              </a:spcBef>
              <a:buClr>
                <a:srgbClr val="FBE000"/>
              </a:buClr>
              <a:buSzPts val="1200"/>
              <a:buNone/>
            </a:pPr>
            <a:endParaRPr lang="en-US" sz="2000" dirty="0">
              <a:solidFill>
                <a:srgbClr val="7F7F7F"/>
              </a:solidFill>
              <a:latin typeface="Avenir" panose="02000503020000020003"/>
            </a:endParaRPr>
          </a:p>
        </p:txBody>
      </p:sp>
    </p:spTree>
    <p:extLst>
      <p:ext uri="{BB962C8B-B14F-4D97-AF65-F5344CB8AC3E}">
        <p14:creationId xmlns:p14="http://schemas.microsoft.com/office/powerpoint/2010/main" val="260658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wearing headphones and using a computer&#10;&#10;Description automatically generated with low confidence">
            <a:extLst>
              <a:ext uri="{FF2B5EF4-FFF2-40B4-BE49-F238E27FC236}">
                <a16:creationId xmlns:a16="http://schemas.microsoft.com/office/drawing/2014/main" id="{BFB19B45-2208-4CDA-BDF1-6E41B14557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4" t="13" r="364" b="30791"/>
          <a:stretch/>
        </p:blipFill>
        <p:spPr>
          <a:xfrm>
            <a:off x="7047660" y="3028950"/>
            <a:ext cx="3690937" cy="38290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20150-5EB6-47EC-984A-08E5CB7BE5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1122" y="283051"/>
            <a:ext cx="5614878" cy="631527"/>
          </a:xfrm>
        </p:spPr>
        <p:txBody>
          <a:bodyPr/>
          <a:lstStyle/>
          <a:p>
            <a:r>
              <a:rPr lang="it-IT" sz="4000" dirty="0">
                <a:latin typeface="+mn-lt"/>
              </a:rPr>
              <a:t>Panoramica</a:t>
            </a:r>
            <a:r>
              <a:rPr lang="en-GB" sz="4000" dirty="0">
                <a:latin typeface="+mn-lt"/>
              </a:rPr>
              <a:t> del modulo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132B6-EFDF-4BD0-B946-20EBA209F1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122" y="904561"/>
            <a:ext cx="5614877" cy="5670388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Questo modulo si concentra sull'analisi delle principali barriere che gli operatori culturali e turistici incontrano nella digitalizzazione del patrimonio culturale e vuole offrire possibili soluzioni per superarle.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b="1" dirty="0">
                <a:solidFill>
                  <a:srgbClr val="E43794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Obiettivi formativi</a:t>
            </a:r>
            <a:r>
              <a:rPr lang="it-IT" b="1" dirty="0">
                <a:solidFill>
                  <a:srgbClr val="E43794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it-IT" b="1" dirty="0">
              <a:solidFill>
                <a:srgbClr val="E43794"/>
              </a:solidFill>
              <a:effectLst/>
              <a:latin typeface="+mn-lt"/>
              <a:ea typeface="Corbel" panose="020B0503020204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comprendere quali sono gli ostacoli più comuni alla digitalizzazione del patrimonio culturale;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imparare ad affrontare le seguenti barriere;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imparare le basi del design thinking.</a:t>
            </a:r>
            <a:endParaRPr lang="it-IT" dirty="0">
              <a:effectLst/>
              <a:latin typeface="+mn-lt"/>
              <a:ea typeface="Corbel" panose="020B0503020204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87E0EF-539F-4EC4-A93A-F2505285696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889875" y="6561138"/>
            <a:ext cx="4302125" cy="228600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4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5524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CDFDCBDC-EC9E-D644-BBA5-1F1A6201E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9AC934-1EEE-6647-AF2D-C583BC6B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5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31692-230C-A04F-9920-3FE953F1CB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 dirty="0">
                <a:latin typeface="+mn-lt"/>
              </a:rPr>
              <a:t>Introduzione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29394C-9D82-B548-B41D-777951D90A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it-IT" sz="2400" dirty="0">
                <a:latin typeface="+mn-lt"/>
              </a:rPr>
              <a:t>Superare gli ostacoli per la digitalizzazione</a:t>
            </a:r>
            <a:endParaRPr lang="it-IT" dirty="0">
              <a:solidFill>
                <a:srgbClr val="E43794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365DC4-AFFB-B947-8485-4E23BCFE37FD}"/>
              </a:ext>
            </a:extLst>
          </p:cNvPr>
          <p:cNvSpPr/>
          <p:nvPr/>
        </p:nvSpPr>
        <p:spPr bwMode="auto">
          <a:xfrm>
            <a:off x="0" y="-1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D63D344-99E5-EC4F-B215-806AD5E17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5" y="375593"/>
            <a:ext cx="2916440" cy="2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1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F854052-57CB-4FBF-BF37-442571ADB8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3789086"/>
              </p:ext>
            </p:extLst>
          </p:nvPr>
        </p:nvGraphicFramePr>
        <p:xfrm>
          <a:off x="-1365145" y="961944"/>
          <a:ext cx="13675255" cy="5802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06F3A4-2F05-48AD-A6B0-0AA6B62E9A9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dirty="0" smtClean="0"/>
              <a:pPr/>
              <a:t>6</a:t>
            </a:fld>
            <a:endParaRPr lang="fr-CA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2A3FCB1-BF03-DA4D-8439-0E948AC0096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026477" y="1002912"/>
            <a:ext cx="8164445" cy="1550364"/>
          </a:xfrm>
        </p:spPr>
        <p:txBody>
          <a:bodyPr/>
          <a:lstStyle/>
          <a:p>
            <a:r>
              <a:rPr lang="it-IT" b="1" dirty="0">
                <a:latin typeface="+mn-lt"/>
              </a:rPr>
              <a:t>Le innovazioni digitali </a:t>
            </a:r>
            <a:r>
              <a:rPr lang="it-IT" dirty="0">
                <a:latin typeface="+mn-lt"/>
              </a:rPr>
              <a:t>stanno ridisegnando l'uso dell'informazione e della conoscenza nella società, ma la digitalizzazione del patrimonio culturale non è così semplice come l'utilizzo delle ultime tecnologie disponibili sul mercato.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BA14A6F-5CB3-5D4A-AE13-A3A07FBD26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8603" y="117971"/>
            <a:ext cx="7738962" cy="631527"/>
          </a:xfrm>
        </p:spPr>
        <p:txBody>
          <a:bodyPr>
            <a:noAutofit/>
          </a:bodyPr>
          <a:lstStyle/>
          <a:p>
            <a:r>
              <a:rPr lang="it-IT" sz="2400" dirty="0">
                <a:latin typeface="+mn-lt"/>
              </a:rPr>
              <a:t>Superare gli ostacoli per la digitalizzazione delle esperienze del patrimonio culturale 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E356E9AB-0642-4B03-961E-CC3817CD58CA}"/>
              </a:ext>
            </a:extLst>
          </p:cNvPr>
          <p:cNvSpPr txBox="1">
            <a:spLocks/>
          </p:cNvSpPr>
          <p:nvPr/>
        </p:nvSpPr>
        <p:spPr>
          <a:xfrm>
            <a:off x="1206767" y="3060103"/>
            <a:ext cx="9623071" cy="15503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300" dirty="0">
                <a:latin typeface="+mn-lt"/>
              </a:rPr>
              <a:t>Ci sono molte </a:t>
            </a:r>
            <a:r>
              <a:rPr lang="it-IT" sz="2300" b="1" dirty="0">
                <a:latin typeface="+mn-lt"/>
              </a:rPr>
              <a:t>barriere</a:t>
            </a:r>
            <a:r>
              <a:rPr lang="it-IT" sz="2300" dirty="0">
                <a:latin typeface="+mn-lt"/>
              </a:rPr>
              <a:t> che mettono in discussione la digitalizzazione del patrimonio culturale. Paradossalmente, la maggior parte di queste non sono di tipo tecnologico. Uno dei maggiori ostacoli è rappresentato dal fatto che nella maggior parte delle organizzazioni le </a:t>
            </a:r>
            <a:r>
              <a:rPr lang="it-IT" sz="2300" b="1" dirty="0">
                <a:latin typeface="+mn-lt"/>
              </a:rPr>
              <a:t>strategie digitali sono poco sviluppate</a:t>
            </a:r>
            <a:r>
              <a:rPr lang="it-IT" sz="2300" dirty="0">
                <a:latin typeface="+mn-lt"/>
              </a:rPr>
              <a:t>.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C28870C-67CF-4F54-872C-2C7409435DD0}"/>
              </a:ext>
            </a:extLst>
          </p:cNvPr>
          <p:cNvSpPr txBox="1">
            <a:spLocks/>
          </p:cNvSpPr>
          <p:nvPr/>
        </p:nvSpPr>
        <p:spPr>
          <a:xfrm>
            <a:off x="2192079" y="5323031"/>
            <a:ext cx="8249093" cy="11443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>
                <a:latin typeface="+mn-lt"/>
              </a:rPr>
              <a:t>La trasformazione digitale </a:t>
            </a:r>
            <a:r>
              <a:rPr lang="it-IT" dirty="0">
                <a:latin typeface="+mn-lt"/>
              </a:rPr>
              <a:t>è possibile solo se tutti i principali stakeholder la adottano. Quali sono dunque gli ostacoli più comuni alla digitalizzazione e come possono essere superati?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CF836FCD-4679-4E89-9A15-3D5DA3417551}"/>
              </a:ext>
            </a:extLst>
          </p:cNvPr>
          <p:cNvSpPr/>
          <p:nvPr/>
        </p:nvSpPr>
        <p:spPr>
          <a:xfrm>
            <a:off x="10545129" y="0"/>
            <a:ext cx="1764981" cy="6893255"/>
          </a:xfrm>
          <a:custGeom>
            <a:avLst/>
            <a:gdLst>
              <a:gd name="connsiteX0" fmla="*/ 2183119 w 3580946"/>
              <a:gd name="connsiteY0" fmla="*/ 2 h 10907713"/>
              <a:gd name="connsiteX1" fmla="*/ 3580946 w 3580946"/>
              <a:gd name="connsiteY1" fmla="*/ 2 h 10907713"/>
              <a:gd name="connsiteX2" fmla="*/ 3580946 w 3580946"/>
              <a:gd name="connsiteY2" fmla="*/ 8315732 h 10907713"/>
              <a:gd name="connsiteX3" fmla="*/ 929801 w 3580946"/>
              <a:gd name="connsiteY3" fmla="*/ 2 h 10907713"/>
              <a:gd name="connsiteX4" fmla="*/ 2087698 w 3580946"/>
              <a:gd name="connsiteY4" fmla="*/ 2 h 10907713"/>
              <a:gd name="connsiteX5" fmla="*/ 3580946 w 3580946"/>
              <a:gd name="connsiteY5" fmla="*/ 8883391 h 10907713"/>
              <a:gd name="connsiteX6" fmla="*/ 3580946 w 3580946"/>
              <a:gd name="connsiteY6" fmla="*/ 10907713 h 10907713"/>
              <a:gd name="connsiteX7" fmla="*/ 2763325 w 3580946"/>
              <a:gd name="connsiteY7" fmla="*/ 10907711 h 10907713"/>
              <a:gd name="connsiteX8" fmla="*/ 0 w 3580946"/>
              <a:gd name="connsiteY8" fmla="*/ 0 h 10907713"/>
              <a:gd name="connsiteX9" fmla="*/ 834379 w 3580946"/>
              <a:gd name="connsiteY9" fmla="*/ 2 h 10907713"/>
              <a:gd name="connsiteX10" fmla="*/ 2667904 w 3580946"/>
              <a:gd name="connsiteY10" fmla="*/ 10907711 h 10907713"/>
              <a:gd name="connsiteX11" fmla="*/ 1833524 w 3580946"/>
              <a:gd name="connsiteY11" fmla="*/ 10907713 h 109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80946" h="10907713">
                <a:moveTo>
                  <a:pt x="2183119" y="2"/>
                </a:moveTo>
                <a:lnTo>
                  <a:pt x="3580946" y="2"/>
                </a:lnTo>
                <a:lnTo>
                  <a:pt x="3580946" y="8315732"/>
                </a:lnTo>
                <a:close/>
                <a:moveTo>
                  <a:pt x="929801" y="2"/>
                </a:moveTo>
                <a:lnTo>
                  <a:pt x="2087698" y="2"/>
                </a:lnTo>
                <a:lnTo>
                  <a:pt x="3580946" y="8883391"/>
                </a:lnTo>
                <a:lnTo>
                  <a:pt x="3580946" y="10907713"/>
                </a:lnTo>
                <a:lnTo>
                  <a:pt x="2763325" y="10907711"/>
                </a:lnTo>
                <a:close/>
                <a:moveTo>
                  <a:pt x="0" y="0"/>
                </a:moveTo>
                <a:lnTo>
                  <a:pt x="834379" y="2"/>
                </a:lnTo>
                <a:lnTo>
                  <a:pt x="2667904" y="10907711"/>
                </a:lnTo>
                <a:lnTo>
                  <a:pt x="1833524" y="10907713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09AA5E8-F505-4281-9C71-5DE0BBCB4F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70" r="24004" b="52268"/>
          <a:stretch/>
        </p:blipFill>
        <p:spPr>
          <a:xfrm>
            <a:off x="10829838" y="67635"/>
            <a:ext cx="1362162" cy="1165717"/>
          </a:xfrm>
          <a:prstGeom prst="rect">
            <a:avLst/>
          </a:prstGeom>
        </p:spPr>
      </p:pic>
      <p:sp>
        <p:nvSpPr>
          <p:cNvPr id="5" name="Right Bracket 4">
            <a:extLst>
              <a:ext uri="{FF2B5EF4-FFF2-40B4-BE49-F238E27FC236}">
                <a16:creationId xmlns:a16="http://schemas.microsoft.com/office/drawing/2014/main" id="{04C76CA3-EEBA-4A4C-8550-383B1CFC780A}"/>
              </a:ext>
            </a:extLst>
          </p:cNvPr>
          <p:cNvSpPr/>
          <p:nvPr/>
        </p:nvSpPr>
        <p:spPr>
          <a:xfrm rot="10800000">
            <a:off x="129286" y="47290"/>
            <a:ext cx="877078" cy="811763"/>
          </a:xfrm>
          <a:prstGeom prst="rightBracket">
            <a:avLst/>
          </a:prstGeom>
          <a:ln w="19050">
            <a:solidFill>
              <a:srgbClr val="E43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39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CDFDCBDC-EC9E-D644-BBA5-1F1A6201E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>
          <a:xfrm>
            <a:off x="-3" y="-18145"/>
            <a:ext cx="12192003" cy="685800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9AC934-1EEE-6647-AF2D-C583BC6B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7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31692-230C-A04F-9920-3FE953F1CB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72119" y="4431275"/>
            <a:ext cx="7251203" cy="631527"/>
          </a:xfrm>
        </p:spPr>
        <p:txBody>
          <a:bodyPr/>
          <a:lstStyle/>
          <a:p>
            <a:r>
              <a:rPr lang="it-IT" sz="4800" dirty="0">
                <a:latin typeface="+mn-lt"/>
              </a:rPr>
              <a:t>Mancanza di ispirazione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365DC4-AFFB-B947-8485-4E23BCFE37FD}"/>
              </a:ext>
            </a:extLst>
          </p:cNvPr>
          <p:cNvSpPr/>
          <p:nvPr/>
        </p:nvSpPr>
        <p:spPr bwMode="auto">
          <a:xfrm>
            <a:off x="0" y="-1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D63D344-99E5-EC4F-B215-806AD5E17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5" y="375593"/>
            <a:ext cx="2916440" cy="2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1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82FD7B-DDA7-3941-8A6D-58E42D66A39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732947" y="6521613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8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75933-257B-974B-8858-01823DAA9DB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5665" y="134880"/>
            <a:ext cx="11260668" cy="1282758"/>
          </a:xfrm>
        </p:spPr>
        <p:txBody>
          <a:bodyPr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dirty="0" err="1">
                <a:latin typeface="+mn-lt"/>
                <a:ea typeface="Avenir"/>
                <a:cs typeface="Avenir"/>
                <a:sym typeface="Avenir"/>
              </a:rPr>
              <a:t>Mancanza</a:t>
            </a:r>
            <a:r>
              <a:rPr lang="en-US" sz="3600" dirty="0">
                <a:latin typeface="+mn-lt"/>
                <a:ea typeface="Avenir"/>
                <a:cs typeface="Avenir"/>
                <a:sym typeface="Avenir"/>
              </a:rPr>
              <a:t> di </a:t>
            </a:r>
            <a:r>
              <a:rPr lang="en-US" sz="3600" dirty="0" err="1">
                <a:latin typeface="+mn-lt"/>
                <a:ea typeface="Avenir"/>
                <a:cs typeface="Avenir"/>
                <a:sym typeface="Avenir"/>
              </a:rPr>
              <a:t>ispirazione</a:t>
            </a:r>
            <a:endParaRPr lang="en-US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8FFB91-7FB3-47A9-AA5F-2CF45888331A}"/>
              </a:ext>
            </a:extLst>
          </p:cNvPr>
          <p:cNvSpPr txBox="1"/>
          <p:nvPr/>
        </p:nvSpPr>
        <p:spPr>
          <a:xfrm>
            <a:off x="1083603" y="1488199"/>
            <a:ext cx="10024792" cy="4893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it-IT" sz="2400" dirty="0">
                <a:solidFill>
                  <a:srgbClr val="7F7F7F"/>
                </a:solidFill>
              </a:rPr>
              <a:t>Gli attori chiave del processo di digitalizzazione spesso mostrano una </a:t>
            </a:r>
            <a:r>
              <a:rPr lang="it-IT" sz="2400" b="1" dirty="0">
                <a:solidFill>
                  <a:srgbClr val="E43794"/>
                </a:solidFill>
              </a:rPr>
              <a:t>significativa mancanza di ispirazione </a:t>
            </a:r>
            <a:r>
              <a:rPr lang="it-IT" sz="2400" dirty="0">
                <a:solidFill>
                  <a:srgbClr val="7F7F7F"/>
                </a:solidFill>
              </a:rPr>
              <a:t>nell’uso di </a:t>
            </a:r>
            <a:r>
              <a:rPr lang="it-IT" sz="2400" b="1" dirty="0">
                <a:solidFill>
                  <a:srgbClr val="E43794"/>
                </a:solidFill>
              </a:rPr>
              <a:t>tecnologie avanzate </a:t>
            </a:r>
            <a:r>
              <a:rPr lang="it-IT" sz="2400" dirty="0">
                <a:solidFill>
                  <a:srgbClr val="7F7F7F"/>
                </a:solidFill>
              </a:rPr>
              <a:t>e nel seguire le moderne tendenze del patrimonio culturale. </a:t>
            </a:r>
          </a:p>
          <a:p>
            <a:pPr lvl="0"/>
            <a:r>
              <a:rPr lang="it-IT" sz="2400" dirty="0">
                <a:solidFill>
                  <a:srgbClr val="7F7F7F"/>
                </a:solidFill>
              </a:rPr>
              <a:t>Questa mancanza di ispirazione può derivare dal fatto di lavorare in un gruppo chiuso di esperti </a:t>
            </a:r>
            <a:r>
              <a:rPr lang="it-IT" sz="2400" b="1" dirty="0">
                <a:solidFill>
                  <a:srgbClr val="E43794"/>
                </a:solidFill>
              </a:rPr>
              <a:t>senza l’opportunità </a:t>
            </a:r>
            <a:r>
              <a:rPr lang="it-IT" sz="2400" dirty="0">
                <a:solidFill>
                  <a:srgbClr val="7F7F7F"/>
                </a:solidFill>
              </a:rPr>
              <a:t>di condividere la propria competenza, di conoscere nuove </a:t>
            </a:r>
            <a:r>
              <a:rPr lang="it-IT" sz="2400" b="1" dirty="0">
                <a:solidFill>
                  <a:srgbClr val="E43794"/>
                </a:solidFill>
              </a:rPr>
              <a:t>buone </a:t>
            </a:r>
            <a:r>
              <a:rPr lang="it-IT" sz="2400" b="1" dirty="0" err="1">
                <a:solidFill>
                  <a:srgbClr val="E43794"/>
                </a:solidFill>
              </a:rPr>
              <a:t>pratice</a:t>
            </a:r>
            <a:r>
              <a:rPr lang="it-IT" sz="2400" b="1" dirty="0">
                <a:solidFill>
                  <a:srgbClr val="E43794"/>
                </a:solidFill>
              </a:rPr>
              <a:t>, fare un uso pratico della tecnologia, avere un impatto positivo sugli </a:t>
            </a:r>
            <a:r>
              <a:rPr lang="it-IT" sz="2400" b="1" dirty="0" err="1">
                <a:solidFill>
                  <a:srgbClr val="E43794"/>
                </a:solidFill>
              </a:rPr>
              <a:t>utent</a:t>
            </a:r>
            <a:r>
              <a:rPr lang="it-IT" sz="2400" b="1" dirty="0">
                <a:solidFill>
                  <a:srgbClr val="E43794"/>
                </a:solidFill>
              </a:rPr>
              <a:t>, </a:t>
            </a:r>
            <a:r>
              <a:rPr lang="it-IT" sz="2400" dirty="0">
                <a:solidFill>
                  <a:srgbClr val="7F7F7F"/>
                </a:solidFill>
              </a:rPr>
              <a:t>ecc.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2400" dirty="0">
              <a:solidFill>
                <a:srgbClr val="7F7F7F"/>
              </a:solidFill>
            </a:endParaRPr>
          </a:p>
          <a:p>
            <a:pPr lvl="0"/>
            <a:r>
              <a:rPr lang="it-IT" sz="2400" dirty="0">
                <a:solidFill>
                  <a:srgbClr val="7F7F7F"/>
                </a:solidFill>
              </a:rPr>
              <a:t>La </a:t>
            </a:r>
            <a:r>
              <a:rPr lang="it-IT" sz="2400" b="1" dirty="0">
                <a:solidFill>
                  <a:srgbClr val="E43794"/>
                </a:solidFill>
              </a:rPr>
              <a:t>condivisione dell'entusiasmo e delle conoscenze porta ispirazione </a:t>
            </a:r>
            <a:r>
              <a:rPr lang="it-IT" sz="2400" dirty="0">
                <a:solidFill>
                  <a:srgbClr val="7F7F7F"/>
                </a:solidFill>
              </a:rPr>
              <a:t>e nuove idee creative. L'incontro di esperti provenienti da ambienti, paesi e contesti diversi, fornisce uno </a:t>
            </a:r>
            <a:r>
              <a:rPr lang="it-IT" sz="2400" b="1" dirty="0">
                <a:solidFill>
                  <a:srgbClr val="E43794"/>
                </a:solidFill>
              </a:rPr>
              <a:t>spazio creativo per nuove idee. </a:t>
            </a:r>
            <a:r>
              <a:rPr lang="it-IT" sz="2400" dirty="0">
                <a:solidFill>
                  <a:srgbClr val="7F7F7F"/>
                </a:solidFill>
              </a:rPr>
              <a:t>Questo spazio di innovazione e l'esperienza portano a creare nuovi piani sostenibili e soprattutto a realizzarli...</a:t>
            </a:r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59F116B5-E9FD-46A3-B40C-B9687A1B497D}"/>
              </a:ext>
            </a:extLst>
          </p:cNvPr>
          <p:cNvSpPr/>
          <p:nvPr/>
        </p:nvSpPr>
        <p:spPr>
          <a:xfrm rot="5400000">
            <a:off x="10220213" y="1217095"/>
            <a:ext cx="1163553" cy="1163252"/>
          </a:xfrm>
          <a:prstGeom prst="halfFrame">
            <a:avLst>
              <a:gd name="adj1" fmla="val 25770"/>
              <a:gd name="adj2" fmla="val 25770"/>
            </a:avLst>
          </a:prstGeom>
          <a:solidFill>
            <a:srgbClr val="FBE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7" name="Half Frame 6">
            <a:extLst>
              <a:ext uri="{FF2B5EF4-FFF2-40B4-BE49-F238E27FC236}">
                <a16:creationId xmlns:a16="http://schemas.microsoft.com/office/drawing/2014/main" id="{F31BF0DB-451E-42CF-87F4-248A9B56C9D8}"/>
              </a:ext>
            </a:extLst>
          </p:cNvPr>
          <p:cNvSpPr/>
          <p:nvPr/>
        </p:nvSpPr>
        <p:spPr>
          <a:xfrm rot="16200000">
            <a:off x="168528" y="5512180"/>
            <a:ext cx="1163553" cy="1163252"/>
          </a:xfrm>
          <a:prstGeom prst="halfFrame">
            <a:avLst>
              <a:gd name="adj1" fmla="val 25770"/>
              <a:gd name="adj2" fmla="val 25770"/>
            </a:avLst>
          </a:prstGeom>
          <a:solidFill>
            <a:srgbClr val="FBE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Half Frame 9">
            <a:extLst>
              <a:ext uri="{FF2B5EF4-FFF2-40B4-BE49-F238E27FC236}">
                <a16:creationId xmlns:a16="http://schemas.microsoft.com/office/drawing/2014/main" id="{AC8B01C1-249F-45D7-A0FB-D13DB5580D37}"/>
              </a:ext>
            </a:extLst>
          </p:cNvPr>
          <p:cNvSpPr/>
          <p:nvPr/>
        </p:nvSpPr>
        <p:spPr>
          <a:xfrm>
            <a:off x="506028" y="1083589"/>
            <a:ext cx="1163553" cy="1163252"/>
          </a:xfrm>
          <a:prstGeom prst="halfFrame">
            <a:avLst>
              <a:gd name="adj1" fmla="val 25770"/>
              <a:gd name="adj2" fmla="val 25770"/>
            </a:avLst>
          </a:prstGeom>
          <a:solidFill>
            <a:srgbClr val="E4379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Half Frame 15">
            <a:extLst>
              <a:ext uri="{FF2B5EF4-FFF2-40B4-BE49-F238E27FC236}">
                <a16:creationId xmlns:a16="http://schemas.microsoft.com/office/drawing/2014/main" id="{20EDCB73-E72E-4FB0-B1D8-24FFE79D160B}"/>
              </a:ext>
            </a:extLst>
          </p:cNvPr>
          <p:cNvSpPr/>
          <p:nvPr/>
        </p:nvSpPr>
        <p:spPr>
          <a:xfrm rot="10800000">
            <a:off x="10220364" y="5226756"/>
            <a:ext cx="1163553" cy="1163252"/>
          </a:xfrm>
          <a:prstGeom prst="halfFrame">
            <a:avLst>
              <a:gd name="adj1" fmla="val 25770"/>
              <a:gd name="adj2" fmla="val 25770"/>
            </a:avLst>
          </a:prstGeom>
          <a:solidFill>
            <a:srgbClr val="E4379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5316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82FD7B-DDA7-3941-8A6D-58E42D66A39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9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75933-257B-974B-8858-01823DAA9DB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5665" y="134880"/>
            <a:ext cx="11260668" cy="1282758"/>
          </a:xfrm>
        </p:spPr>
        <p:txBody>
          <a:bodyPr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dirty="0" err="1">
                <a:latin typeface="+mn-lt"/>
                <a:ea typeface="Avenir"/>
                <a:cs typeface="Avenir"/>
                <a:sym typeface="Avenir"/>
              </a:rPr>
              <a:t>Mancanza</a:t>
            </a:r>
            <a:r>
              <a:rPr lang="en-US" sz="3600" dirty="0">
                <a:latin typeface="+mn-lt"/>
                <a:ea typeface="Avenir"/>
                <a:cs typeface="Avenir"/>
                <a:sym typeface="Avenir"/>
              </a:rPr>
              <a:t> di </a:t>
            </a:r>
            <a:r>
              <a:rPr lang="en-US" sz="3600" dirty="0" err="1">
                <a:latin typeface="+mn-lt"/>
                <a:ea typeface="Avenir"/>
                <a:cs typeface="Avenir"/>
                <a:sym typeface="Avenir"/>
              </a:rPr>
              <a:t>ispirazione</a:t>
            </a:r>
            <a:endParaRPr lang="en-US" dirty="0">
              <a:latin typeface="+mn-lt"/>
            </a:endParaRPr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59F116B5-E9FD-46A3-B40C-B9687A1B497D}"/>
              </a:ext>
            </a:extLst>
          </p:cNvPr>
          <p:cNvSpPr/>
          <p:nvPr/>
        </p:nvSpPr>
        <p:spPr>
          <a:xfrm rot="5400000">
            <a:off x="6291490" y="978660"/>
            <a:ext cx="1163553" cy="1163252"/>
          </a:xfrm>
          <a:prstGeom prst="halfFrame">
            <a:avLst>
              <a:gd name="adj1" fmla="val 25770"/>
              <a:gd name="adj2" fmla="val 25770"/>
            </a:avLst>
          </a:prstGeom>
          <a:solidFill>
            <a:srgbClr val="FBE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Half Frame 6">
            <a:extLst>
              <a:ext uri="{FF2B5EF4-FFF2-40B4-BE49-F238E27FC236}">
                <a16:creationId xmlns:a16="http://schemas.microsoft.com/office/drawing/2014/main" id="{F31BF0DB-451E-42CF-87F4-248A9B56C9D8}"/>
              </a:ext>
            </a:extLst>
          </p:cNvPr>
          <p:cNvSpPr/>
          <p:nvPr/>
        </p:nvSpPr>
        <p:spPr>
          <a:xfrm rot="16200000">
            <a:off x="54229" y="5587019"/>
            <a:ext cx="1163553" cy="1163252"/>
          </a:xfrm>
          <a:prstGeom prst="halfFrame">
            <a:avLst>
              <a:gd name="adj1" fmla="val 25770"/>
              <a:gd name="adj2" fmla="val 25770"/>
            </a:avLst>
          </a:prstGeom>
          <a:solidFill>
            <a:srgbClr val="FBE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Half Frame 9">
            <a:extLst>
              <a:ext uri="{FF2B5EF4-FFF2-40B4-BE49-F238E27FC236}">
                <a16:creationId xmlns:a16="http://schemas.microsoft.com/office/drawing/2014/main" id="{AC8B01C1-249F-45D7-A0FB-D13DB5580D37}"/>
              </a:ext>
            </a:extLst>
          </p:cNvPr>
          <p:cNvSpPr/>
          <p:nvPr/>
        </p:nvSpPr>
        <p:spPr>
          <a:xfrm>
            <a:off x="77543" y="990241"/>
            <a:ext cx="1163553" cy="1163252"/>
          </a:xfrm>
          <a:prstGeom prst="halfFrame">
            <a:avLst>
              <a:gd name="adj1" fmla="val 25770"/>
              <a:gd name="adj2" fmla="val 25770"/>
            </a:avLst>
          </a:prstGeom>
          <a:solidFill>
            <a:srgbClr val="E4379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3E73EE-C8C4-4D5C-8486-7AF4041991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25" t="-1173" r="6562" b="12394"/>
          <a:stretch/>
        </p:blipFill>
        <p:spPr>
          <a:xfrm>
            <a:off x="7138121" y="3937433"/>
            <a:ext cx="5721615" cy="2956214"/>
          </a:xfrm>
          <a:prstGeom prst="rect">
            <a:avLst/>
          </a:prstGeom>
        </p:spPr>
      </p:pic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D2C84378-EDFC-4E48-9C85-37E0D163D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312" y="4441833"/>
            <a:ext cx="2558538" cy="14465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622599-D2E2-4FEB-AD95-DC641E94F316}"/>
              </a:ext>
            </a:extLst>
          </p:cNvPr>
          <p:cNvSpPr txBox="1"/>
          <p:nvPr/>
        </p:nvSpPr>
        <p:spPr>
          <a:xfrm>
            <a:off x="8161507" y="1252851"/>
            <a:ext cx="36791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E43794"/>
                </a:solidFill>
              </a:rPr>
              <a:t>Cliccate sull'immagine per vedere come altri stanno sperimentando un nuovo software digitale che rende il patrimonio culturale accessibile a tutti!</a:t>
            </a:r>
          </a:p>
        </p:txBody>
      </p:sp>
      <p:sp>
        <p:nvSpPr>
          <p:cNvPr id="12" name="Left Bracket 11">
            <a:extLst>
              <a:ext uri="{FF2B5EF4-FFF2-40B4-BE49-F238E27FC236}">
                <a16:creationId xmlns:a16="http://schemas.microsoft.com/office/drawing/2014/main" id="{4A05302A-46B3-42B0-ADD5-48BB87A7C9D4}"/>
              </a:ext>
            </a:extLst>
          </p:cNvPr>
          <p:cNvSpPr/>
          <p:nvPr/>
        </p:nvSpPr>
        <p:spPr>
          <a:xfrm>
            <a:off x="8038930" y="1252852"/>
            <a:ext cx="397379" cy="2308324"/>
          </a:xfrm>
          <a:prstGeom prst="leftBracket">
            <a:avLst/>
          </a:prstGeom>
          <a:ln w="38100">
            <a:solidFill>
              <a:srgbClr val="E43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F021898A-AB9D-43F7-BFB1-4C1C9DA18ACF}"/>
              </a:ext>
            </a:extLst>
          </p:cNvPr>
          <p:cNvSpPr/>
          <p:nvPr/>
        </p:nvSpPr>
        <p:spPr>
          <a:xfrm rot="10800000">
            <a:off x="11548149" y="1252852"/>
            <a:ext cx="397379" cy="2394700"/>
          </a:xfrm>
          <a:prstGeom prst="leftBracket">
            <a:avLst/>
          </a:prstGeom>
          <a:ln w="38100">
            <a:solidFill>
              <a:srgbClr val="E43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53D0BC-EDF9-43D7-B666-7E0FB8FC57EA}"/>
              </a:ext>
            </a:extLst>
          </p:cNvPr>
          <p:cNvSpPr txBox="1"/>
          <p:nvPr/>
        </p:nvSpPr>
        <p:spPr>
          <a:xfrm>
            <a:off x="351365" y="1423357"/>
            <a:ext cx="698669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it-IT" sz="2400" dirty="0">
                <a:solidFill>
                  <a:srgbClr val="7F7F7F"/>
                </a:solidFill>
              </a:rPr>
              <a:t>Tutto il patrimonio culturale digitalizzato in passato si è basato sull'ispirazione come prima cosa.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400" dirty="0">
              <a:solidFill>
                <a:srgbClr val="7F7F7F"/>
              </a:solidFill>
            </a:endParaRPr>
          </a:p>
          <a:p>
            <a:pPr lvl="0"/>
            <a:r>
              <a:rPr lang="it-IT" sz="2400" dirty="0">
                <a:solidFill>
                  <a:srgbClr val="7F7F7F"/>
                </a:solidFill>
              </a:rPr>
              <a:t>La nostra </a:t>
            </a:r>
            <a:r>
              <a:rPr lang="it-IT" sz="2400" b="1" dirty="0">
                <a:solidFill>
                  <a:srgbClr val="7F7F7F"/>
                </a:solidFill>
                <a:hlinkClick r:id="rId5"/>
              </a:rPr>
              <a:t>piattaforma INSITES</a:t>
            </a:r>
            <a:r>
              <a:rPr lang="it-IT" sz="2400" b="1" dirty="0">
                <a:solidFill>
                  <a:srgbClr val="7F7F7F"/>
                </a:solidFill>
              </a:rPr>
              <a:t> </a:t>
            </a:r>
            <a:r>
              <a:rPr lang="it-IT" sz="2400" dirty="0">
                <a:solidFill>
                  <a:srgbClr val="7F7F7F"/>
                </a:solidFill>
              </a:rPr>
              <a:t>ospita un MOOC con accesso a una comunità esclusiva di formatori nel campo del digitale e del marketing, insieme ad altri operatori culturali. </a:t>
            </a:r>
          </a:p>
          <a:p>
            <a:pPr lvl="0"/>
            <a:r>
              <a:rPr lang="it-IT" sz="2400" dirty="0">
                <a:solidFill>
                  <a:srgbClr val="7F7F7F"/>
                </a:solidFill>
              </a:rPr>
              <a:t>Unitevi alla rete di apprendimento peer-to-peer ed lasciatevi ispirare dagli altri!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400" dirty="0">
              <a:solidFill>
                <a:srgbClr val="7F7F7F"/>
              </a:solidFill>
            </a:endParaRPr>
          </a:p>
          <a:p>
            <a:pPr lvl="0"/>
            <a:r>
              <a:rPr lang="it-IT" sz="2400" b="1" dirty="0">
                <a:solidFill>
                  <a:srgbClr val="7F7F7F"/>
                </a:solidFill>
                <a:hlinkClick r:id="rId6"/>
              </a:rPr>
              <a:t>Culture Hive </a:t>
            </a:r>
            <a:r>
              <a:rPr lang="it-IT" sz="2400" dirty="0">
                <a:solidFill>
                  <a:srgbClr val="7F7F7F"/>
                </a:solidFill>
              </a:rPr>
              <a:t>è un centro di risorse online gratuito per i professionisti della cultura che riunisce l'intelligenza collettiva del settore in un unico luogo, da voi, per voi. </a:t>
            </a:r>
          </a:p>
        </p:txBody>
      </p:sp>
    </p:spTree>
    <p:extLst>
      <p:ext uri="{BB962C8B-B14F-4D97-AF65-F5344CB8AC3E}">
        <p14:creationId xmlns:p14="http://schemas.microsoft.com/office/powerpoint/2010/main" val="331832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33045</TotalTime>
  <Words>3364</Words>
  <Application>Microsoft Office PowerPoint</Application>
  <PresentationFormat>Widescreen</PresentationFormat>
  <Paragraphs>282</Paragraphs>
  <Slides>39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Avenir</vt:lpstr>
      <vt:lpstr>Avenir Black</vt:lpstr>
      <vt:lpstr>Calibri</vt:lpstr>
      <vt:lpstr>Calibri Light</vt:lpstr>
      <vt:lpstr>Montserrat</vt:lpstr>
      <vt:lpstr>Noto Sans</vt:lpstr>
      <vt:lpstr>Poppins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Robz</dc:creator>
  <cp:lastModifiedBy>aine hamill</cp:lastModifiedBy>
  <cp:revision>1360</cp:revision>
  <dcterms:created xsi:type="dcterms:W3CDTF">2016-05-11T14:31:01Z</dcterms:created>
  <dcterms:modified xsi:type="dcterms:W3CDTF">2022-08-03T10:31:03Z</dcterms:modified>
</cp:coreProperties>
</file>