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1296" r:id="rId2"/>
    <p:sldId id="258" r:id="rId3"/>
    <p:sldId id="261" r:id="rId4"/>
    <p:sldId id="259" r:id="rId5"/>
    <p:sldId id="1298" r:id="rId6"/>
    <p:sldId id="262" r:id="rId7"/>
    <p:sldId id="257" r:id="rId8"/>
    <p:sldId id="263" r:id="rId9"/>
    <p:sldId id="264" r:id="rId10"/>
    <p:sldId id="1302" r:id="rId11"/>
    <p:sldId id="265" r:id="rId12"/>
    <p:sldId id="267" r:id="rId13"/>
    <p:sldId id="1299" r:id="rId14"/>
    <p:sldId id="269" r:id="rId15"/>
    <p:sldId id="270" r:id="rId16"/>
    <p:sldId id="299" r:id="rId17"/>
    <p:sldId id="1411" r:id="rId18"/>
    <p:sldId id="272" r:id="rId19"/>
    <p:sldId id="273" r:id="rId20"/>
    <p:sldId id="274" r:id="rId21"/>
    <p:sldId id="1300" r:id="rId22"/>
    <p:sldId id="301" r:id="rId23"/>
    <p:sldId id="277" r:id="rId24"/>
    <p:sldId id="302" r:id="rId25"/>
    <p:sldId id="278" r:id="rId26"/>
    <p:sldId id="304" r:id="rId27"/>
    <p:sldId id="279" r:id="rId28"/>
    <p:sldId id="280" r:id="rId29"/>
    <p:sldId id="281" r:id="rId30"/>
    <p:sldId id="282" r:id="rId31"/>
    <p:sldId id="284" r:id="rId32"/>
    <p:sldId id="285" r:id="rId33"/>
    <p:sldId id="286" r:id="rId34"/>
    <p:sldId id="283" r:id="rId35"/>
    <p:sldId id="287" r:id="rId36"/>
    <p:sldId id="1303" r:id="rId37"/>
    <p:sldId id="288" r:id="rId38"/>
    <p:sldId id="289" r:id="rId39"/>
    <p:sldId id="290" r:id="rId40"/>
    <p:sldId id="300" r:id="rId41"/>
    <p:sldId id="1301" r:id="rId42"/>
    <p:sldId id="1407" r:id="rId43"/>
    <p:sldId id="1408" r:id="rId44"/>
    <p:sldId id="1409" r:id="rId45"/>
    <p:sldId id="303" r:id="rId46"/>
    <p:sldId id="295" r:id="rId47"/>
    <p:sldId id="297" r:id="rId48"/>
    <p:sldId id="298" r:id="rId49"/>
  </p:sldIdLst>
  <p:sldSz cx="12192000" cy="6858000"/>
  <p:notesSz cx="6858000" cy="9144000"/>
  <p:embeddedFontLst>
    <p:embeddedFont>
      <p:font typeface="Avenir" panose="02000503020000020003" pitchFamily="2" charset="0"/>
      <p:regular r:id="rId51"/>
      <p:italic r:id="rId52"/>
    </p:embeddedFont>
    <p:embeddedFont>
      <p:font typeface="Avenir Black" panose="02000503020000020003" pitchFamily="2" charset="0"/>
      <p:bold r:id="rId53"/>
      <p:italic r:id="rId54"/>
      <p:boldItalic r:id="rId55"/>
    </p:embeddedFont>
    <p:embeddedFont>
      <p:font typeface="Calibri" panose="020F0502020204030204" pitchFamily="34" charset="0"/>
      <p:regular r:id="rId56"/>
      <p:bold r:id="rId57"/>
      <p:italic r:id="rId58"/>
      <p:boldItalic r:id="rId59"/>
    </p:embeddedFont>
    <p:embeddedFont>
      <p:font typeface="Montserrat" pitchFamily="2" charset="77"/>
      <p:regular r:id="rId60"/>
      <p:bold r:id="rId61"/>
      <p:italic r:id="rId62"/>
      <p:boldItalic r:id="rId63"/>
    </p:embeddedFont>
    <p:embeddedFont>
      <p:font typeface="Noto Sans" panose="020B0502040504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y7p4pB3ibIykCyoGxZaiFk/NNC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B7B"/>
    <a:srgbClr val="D41A6A"/>
    <a:srgbClr val="FE00BB"/>
    <a:srgbClr val="FF33CC"/>
    <a:srgbClr val="E9498E"/>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648"/>
  </p:normalViewPr>
  <p:slideViewPr>
    <p:cSldViewPr snapToGrid="0">
      <p:cViewPr>
        <p:scale>
          <a:sx n="110" d="100"/>
          <a:sy n="110" d="100"/>
        </p:scale>
        <p:origin x="528" y="224"/>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5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3" name="Google Shape;3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801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4" name="Google Shape;4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19"/>
        <p:cNvGrpSpPr/>
        <p:nvPr/>
      </p:nvGrpSpPr>
      <p:grpSpPr>
        <a:xfrm>
          <a:off x="0" y="0"/>
          <a:ext cx="0" cy="0"/>
          <a:chOff x="0" y="0"/>
          <a:chExt cx="0" cy="0"/>
        </a:xfrm>
      </p:grpSpPr>
      <p:sp>
        <p:nvSpPr>
          <p:cNvPr id="20" name="Google Shape;20;p46"/>
          <p:cNvSpPr>
            <a:spLocks noGrp="1"/>
          </p:cNvSpPr>
          <p:nvPr>
            <p:ph type="pic" idx="2"/>
          </p:nvPr>
        </p:nvSpPr>
        <p:spPr>
          <a:xfrm>
            <a:off x="2" y="1"/>
            <a:ext cx="12192003" cy="6858002"/>
          </a:xfrm>
          <a:prstGeom prst="rect">
            <a:avLst/>
          </a:prstGeom>
          <a:noFill/>
          <a:ln>
            <a:noFill/>
          </a:ln>
        </p:spPr>
      </p:sp>
      <p:sp>
        <p:nvSpPr>
          <p:cNvPr id="21" name="Google Shape;21;p46"/>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22" name="Google Shape;22;p46"/>
          <p:cNvSpPr/>
          <p:nvPr/>
        </p:nvSpPr>
        <p:spPr>
          <a:xfrm rot="5400000">
            <a:off x="4521648" y="3345325"/>
            <a:ext cx="932469" cy="1063536"/>
          </a:xfrm>
          <a:prstGeom prst="rtTriangle">
            <a:avLst/>
          </a:prstGeom>
          <a:solidFill>
            <a:srgbClr val="FBE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b="0" i="0" u="none" strike="noStrike" cap="none">
              <a:solidFill>
                <a:schemeClr val="dk1"/>
              </a:solidFill>
              <a:latin typeface="Calibri"/>
              <a:ea typeface="Calibri"/>
              <a:cs typeface="Calibri"/>
              <a:sym typeface="Calibri"/>
            </a:endParaRPr>
          </a:p>
        </p:txBody>
      </p:sp>
      <p:sp>
        <p:nvSpPr>
          <p:cNvPr id="23" name="Google Shape;23;p46"/>
          <p:cNvSpPr txBox="1">
            <a:spLocks noGrp="1"/>
          </p:cNvSpPr>
          <p:nvPr>
            <p:ph type="body" idx="1"/>
          </p:nvPr>
        </p:nvSpPr>
        <p:spPr>
          <a:xfrm>
            <a:off x="4456115" y="4071511"/>
            <a:ext cx="7735886"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body" idx="3"/>
          </p:nvPr>
        </p:nvSpPr>
        <p:spPr>
          <a:xfrm>
            <a:off x="4456114" y="4834680"/>
            <a:ext cx="7735885"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‹N›</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43680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8609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49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7"/>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7"/>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32" name="Google Shape;32;p47"/>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b="0" i="0" u="none" strike="noStrike" cap="none">
              <a:solidFill>
                <a:schemeClr val="lt1"/>
              </a:solidFill>
              <a:latin typeface="Calibri"/>
              <a:ea typeface="Calibri"/>
              <a:cs typeface="Calibri"/>
              <a:sym typeface="Calibri"/>
            </a:endParaRPr>
          </a:p>
        </p:txBody>
      </p:sp>
      <p:pic>
        <p:nvPicPr>
          <p:cNvPr id="33" name="Google Shape;33;p47"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34" name="Google Shape;34;p47"/>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7"/>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47"/>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47"/>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7"/>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47"/>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0" name="Google Shape;40;p47"/>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7"/>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 name="Google Shape;42;p47"/>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3" name="Google Shape;43;p47"/>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7"/>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 name="Google Shape;45;p47"/>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46"/>
        <p:cNvGrpSpPr/>
        <p:nvPr/>
      </p:nvGrpSpPr>
      <p:grpSpPr>
        <a:xfrm>
          <a:off x="0" y="0"/>
          <a:ext cx="0" cy="0"/>
          <a:chOff x="0" y="0"/>
          <a:chExt cx="0" cy="0"/>
        </a:xfrm>
      </p:grpSpPr>
      <p:sp>
        <p:nvSpPr>
          <p:cNvPr id="47" name="Google Shape;47;p48"/>
          <p:cNvSpPr>
            <a:spLocks noGrp="1"/>
          </p:cNvSpPr>
          <p:nvPr>
            <p:ph type="pic" idx="2"/>
          </p:nvPr>
        </p:nvSpPr>
        <p:spPr>
          <a:xfrm>
            <a:off x="-1" y="1"/>
            <a:ext cx="12192000" cy="3136685"/>
          </a:xfrm>
          <a:prstGeom prst="rect">
            <a:avLst/>
          </a:prstGeom>
          <a:noFill/>
          <a:ln>
            <a:noFill/>
          </a:ln>
        </p:spPr>
      </p:sp>
      <p:sp>
        <p:nvSpPr>
          <p:cNvPr id="48" name="Google Shape;48;p4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49" name="Google Shape;49;p4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51"/>
        <p:cNvGrpSpPr/>
        <p:nvPr/>
      </p:nvGrpSpPr>
      <p:grpSpPr>
        <a:xfrm>
          <a:off x="0" y="0"/>
          <a:ext cx="0" cy="0"/>
          <a:chOff x="0" y="0"/>
          <a:chExt cx="0" cy="0"/>
        </a:xfrm>
      </p:grpSpPr>
      <p:sp>
        <p:nvSpPr>
          <p:cNvPr id="52" name="Google Shape;52;p49"/>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pic>
        <p:nvPicPr>
          <p:cNvPr id="53" name="Google Shape;53;p49"/>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54" name="Google Shape;54;p49"/>
          <p:cNvSpPr>
            <a:spLocks noGrp="1"/>
          </p:cNvSpPr>
          <p:nvPr>
            <p:ph type="pic" idx="2"/>
          </p:nvPr>
        </p:nvSpPr>
        <p:spPr>
          <a:xfrm>
            <a:off x="7020057" y="3028280"/>
            <a:ext cx="3691822" cy="3829719"/>
          </a:xfrm>
          <a:prstGeom prst="rect">
            <a:avLst/>
          </a:prstGeom>
          <a:noFill/>
          <a:ln>
            <a:noFill/>
          </a:ln>
        </p:spPr>
      </p:sp>
      <p:sp>
        <p:nvSpPr>
          <p:cNvPr id="55" name="Google Shape;55;p49"/>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9"/>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57"/>
        <p:cNvGrpSpPr/>
        <p:nvPr/>
      </p:nvGrpSpPr>
      <p:grpSpPr>
        <a:xfrm>
          <a:off x="0" y="0"/>
          <a:ext cx="0" cy="0"/>
          <a:chOff x="0" y="0"/>
          <a:chExt cx="0" cy="0"/>
        </a:xfrm>
      </p:grpSpPr>
      <p:sp>
        <p:nvSpPr>
          <p:cNvPr id="58" name="Google Shape;58;p5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59" name="Google Shape;59;p50"/>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60" name="Google Shape;60;p50"/>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0"/>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50"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63"/>
        <p:cNvGrpSpPr/>
        <p:nvPr/>
      </p:nvGrpSpPr>
      <p:grpSpPr>
        <a:xfrm>
          <a:off x="0" y="0"/>
          <a:ext cx="0" cy="0"/>
          <a:chOff x="0" y="0"/>
          <a:chExt cx="0" cy="0"/>
        </a:xfrm>
      </p:grpSpPr>
      <p:sp>
        <p:nvSpPr>
          <p:cNvPr id="64" name="Google Shape;64;p5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65" name="Google Shape;65;p5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pic>
        <p:nvPicPr>
          <p:cNvPr id="66" name="Google Shape;66;p5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67" name="Google Shape;67;p51"/>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1"/>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69"/>
        <p:cNvGrpSpPr/>
        <p:nvPr/>
      </p:nvGrpSpPr>
      <p:grpSpPr>
        <a:xfrm>
          <a:off x="0" y="0"/>
          <a:ext cx="0" cy="0"/>
          <a:chOff x="0" y="0"/>
          <a:chExt cx="0" cy="0"/>
        </a:xfrm>
      </p:grpSpPr>
      <p:sp>
        <p:nvSpPr>
          <p:cNvPr id="70" name="Google Shape;70;p52"/>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1" name="Google Shape;71;p52"/>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52"/>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74" name="Google Shape;74;p52"/>
          <p:cNvSpPr>
            <a:spLocks noGrp="1"/>
          </p:cNvSpPr>
          <p:nvPr>
            <p:ph type="pic" idx="3"/>
          </p:nvPr>
        </p:nvSpPr>
        <p:spPr>
          <a:xfrm>
            <a:off x="1493398" y="1538952"/>
            <a:ext cx="4106403" cy="5297620"/>
          </a:xfrm>
          <a:prstGeom prst="rect">
            <a:avLst/>
          </a:prstGeom>
          <a:noFill/>
          <a:ln>
            <a:noFill/>
          </a:ln>
        </p:spPr>
      </p:sp>
      <p:sp>
        <p:nvSpPr>
          <p:cNvPr id="75" name="Google Shape;75;p52"/>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spcBef>
                <a:spcPts val="0"/>
              </a:spcBef>
              <a:spcAft>
                <a:spcPts val="0"/>
              </a:spcAft>
              <a:buNone/>
            </a:pPr>
            <a:endParaRPr sz="4294">
              <a:solidFill>
                <a:schemeClr val="dk1"/>
              </a:solidFill>
              <a:latin typeface="Calibri"/>
              <a:ea typeface="Calibri"/>
              <a:cs typeface="Calibri"/>
              <a:sym typeface="Calibri"/>
            </a:endParaRPr>
          </a:p>
        </p:txBody>
      </p:sp>
      <p:sp>
        <p:nvSpPr>
          <p:cNvPr id="76" name="Google Shape;76;p52"/>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with logo">
  <p:cSld name="Photo Slide with logo">
    <p:spTree>
      <p:nvGrpSpPr>
        <p:cNvPr id="1" name="Shape 77"/>
        <p:cNvGrpSpPr/>
        <p:nvPr/>
      </p:nvGrpSpPr>
      <p:grpSpPr>
        <a:xfrm>
          <a:off x="0" y="0"/>
          <a:ext cx="0" cy="0"/>
          <a:chOff x="0" y="0"/>
          <a:chExt cx="0" cy="0"/>
        </a:xfrm>
      </p:grpSpPr>
      <p:sp>
        <p:nvSpPr>
          <p:cNvPr id="78" name="Google Shape;78;p53"/>
          <p:cNvSpPr/>
          <p:nvPr/>
        </p:nvSpPr>
        <p:spPr>
          <a:xfrm>
            <a:off x="0" y="1837056"/>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9" name="Google Shape;79;p53"/>
          <p:cNvSpPr/>
          <p:nvPr/>
        </p:nvSpPr>
        <p:spPr>
          <a:xfrm>
            <a:off x="2" y="2285999"/>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80" name="Google Shape;80;p53"/>
          <p:cNvSpPr>
            <a:spLocks noGrp="1"/>
          </p:cNvSpPr>
          <p:nvPr>
            <p:ph type="pic" idx="2"/>
          </p:nvPr>
        </p:nvSpPr>
        <p:spPr>
          <a:xfrm>
            <a:off x="-2" y="11714"/>
            <a:ext cx="12191998" cy="6246227"/>
          </a:xfrm>
          <a:prstGeom prst="rect">
            <a:avLst/>
          </a:prstGeom>
          <a:noFill/>
          <a:ln>
            <a:noFill/>
          </a:ln>
        </p:spPr>
      </p:sp>
      <p:sp>
        <p:nvSpPr>
          <p:cNvPr id="81" name="Google Shape;81;p5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82" name="Google Shape;82;p53"/>
          <p:cNvSpPr txBox="1">
            <a:spLocks noGrp="1"/>
          </p:cNvSpPr>
          <p:nvPr>
            <p:ph type="body" idx="1"/>
          </p:nvPr>
        </p:nvSpPr>
        <p:spPr>
          <a:xfrm>
            <a:off x="4838095" y="388754"/>
            <a:ext cx="3350570" cy="4453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3"/>
          <p:cNvSpPr txBox="1">
            <a:spLocks noGrp="1"/>
          </p:cNvSpPr>
          <p:nvPr>
            <p:ph type="body" idx="3"/>
          </p:nvPr>
        </p:nvSpPr>
        <p:spPr>
          <a:xfrm>
            <a:off x="4838095" y="1014676"/>
            <a:ext cx="6863977" cy="111957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 name="Google Shape;84;p53" descr="Logo&#10;&#10;Description automatically generated"/>
          <p:cNvPicPr preferRelativeResize="0"/>
          <p:nvPr/>
        </p:nvPicPr>
        <p:blipFill rotWithShape="1">
          <a:blip r:embed="rId2">
            <a:alphaModFix/>
          </a:blip>
          <a:srcRect/>
          <a:stretch/>
        </p:blipFill>
        <p:spPr>
          <a:xfrm>
            <a:off x="264458" y="4317283"/>
            <a:ext cx="2389841" cy="2182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85"/>
        <p:cNvGrpSpPr/>
        <p:nvPr/>
      </p:nvGrpSpPr>
      <p:grpSpPr>
        <a:xfrm>
          <a:off x="0" y="0"/>
          <a:ext cx="0" cy="0"/>
          <a:chOff x="0" y="0"/>
          <a:chExt cx="0" cy="0"/>
        </a:xfrm>
      </p:grpSpPr>
      <p:sp>
        <p:nvSpPr>
          <p:cNvPr id="86" name="Google Shape;86;p54"/>
          <p:cNvSpPr>
            <a:spLocks noGrp="1"/>
          </p:cNvSpPr>
          <p:nvPr>
            <p:ph type="pic" idx="2"/>
          </p:nvPr>
        </p:nvSpPr>
        <p:spPr>
          <a:xfrm>
            <a:off x="0" y="1"/>
            <a:ext cx="12192002" cy="3429000"/>
          </a:xfrm>
          <a:prstGeom prst="rect">
            <a:avLst/>
          </a:prstGeom>
          <a:noFill/>
          <a:ln>
            <a:noFill/>
          </a:ln>
        </p:spPr>
      </p:sp>
      <p:sp>
        <p:nvSpPr>
          <p:cNvPr id="87" name="Google Shape;87;p5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
        <p:nvSpPr>
          <p:cNvPr id="88" name="Google Shape;88;p54"/>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4"/>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cutt.ly/0nJdZAP"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pexels.com/photo/young-positive-lady-showing-photos-on-smartphone-to-senior-man-while-sitting-at-laptop-3823542/?utm_content=attributionCopyText&amp;utm_medium=referral&amp;utm_source=pexels" TargetMode="External"/><Relationship Id="rId5" Type="http://schemas.openxmlformats.org/officeDocument/2006/relationships/hyperlink" Target="https://www.pexels.com/@olly?utm_content=attributionCopyText&amp;utm_medium=referral&amp;utm_source=pexels" TargetMode="Externa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clevelandart.org/artlens-gallery"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obalwebindex.com/hubfs/Downloads/Millennials_Report_2019.pdf?utm_campaign=Millennials%20report%202019&amp;utm_source=hs_automation&amp;utm_medium=email&amp;utm_content=73381864&amp;_hsmi=7338186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forartsake.co.uk/abby_bird/"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pexels.com/photo/photo-of-woman-wearing-turtleneck-top-2777898/?utm_content=attributionCopyText&amp;utm_medium=referral&amp;utm_source=pexels" TargetMode="External"/><Relationship Id="rId4" Type="http://schemas.openxmlformats.org/officeDocument/2006/relationships/hyperlink" Target="https://www.pexels.com/@alipazani?utm_content=attributionCopyText&amp;utm_medium=referral&amp;utm_source=pexe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pexels.com/photo/person-holding-iphone-showing-social-networks-folder-607812/?utm_content=attributionCopyText&amp;utm_medium=referral&amp;utm_source=pexels" TargetMode="External"/><Relationship Id="rId4" Type="http://schemas.openxmlformats.org/officeDocument/2006/relationships/hyperlink" Target="https://www.pexels.com/@tracy-le-blanc-67789?utm_content=attributionCopyText&amp;utm_medium=referral&amp;utm_source=pexel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culturehive.co.uk/resources/how-a-local-museum-used-data-and-insights-to-develop-a-focused-digital-content-plan/"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pexels.com/photo/letters-on-wooden-cubes-6732757/?utm_content=attributionCopyText&amp;utm_medium=referral&amp;utm_source=pexels" TargetMode="External"/><Relationship Id="rId5" Type="http://schemas.openxmlformats.org/officeDocument/2006/relationships/hyperlink" Target="https://www.pexels.com/@ann-h-45017?utm_content=attributionCopyText&amp;utm_medium=referral&amp;utm_source=pexels" TargetMode="Externa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hyperlink" Target="https://www.surveymonkey.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aim-museums.co.uk/wp-content/uploads/2020/04/Understanding-Your-Audiences-2020-1.pdf" TargetMode="External"/><Relationship Id="rId4" Type="http://schemas.openxmlformats.org/officeDocument/2006/relationships/hyperlink" Target="https://www.quicktapsurvey.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buffer.com/library/social-media-analytics-tools/" TargetMode="External"/><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hyperlink" Target="https://www.pexels.com/photo/black-samsung-tablet-computer-106344/?utm_content=attributionCopyText&amp;utm_medium=referral&amp;utm_source=pexels" TargetMode="External"/><Relationship Id="rId5" Type="http://schemas.openxmlformats.org/officeDocument/2006/relationships/hyperlink" Target="https://www.pexels.com/@wdnet?utm_content=attributionCopyText&amp;utm_medium=referral&amp;utm_source=pexels" TargetMode="External"/><Relationship Id="rId4" Type="http://schemas.openxmlformats.org/officeDocument/2006/relationships/hyperlink" Target="https://buffer.com/resources/social-media-aud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www.pexels.com/photo/man-holding-a-megaphone-385125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ds-stories?utm_content=attributionCopyText&amp;utm_medium=referral&amp;utm_source=pexels" TargetMode="External"/><Relationship Id="rId2" Type="http://schemas.openxmlformats.org/officeDocument/2006/relationships/hyperlink" Target="https://www.transcendstrategic.com/blog/2019/10/28/personas-and-designing-the-ideal-museum-experience" TargetMode="Externa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hyperlink" Target="https://www.pexels.com/photo/a-few-pieces-of-post-its-in-assorted-colors-stuck-on-a-white-wall-6991352/?utm_content=attributionCopyText&amp;utm_medium=referral&amp;utm_source=pexe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hyperlink" Target="https://www.youtube.com/watch?v=DvV7ZcRVQ4g" TargetMode="External"/><Relationship Id="rId4" Type="http://schemas.openxmlformats.org/officeDocument/2006/relationships/hyperlink" Target="https://www.revelx.co/canvases/persona-canva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www.pexels.com/photo/photo-of-a-man-sitting-under-the-tree-737586/?utm_content=attributionCopyText&amp;utm_medium=referral&amp;utm_source=pexels" TargetMode="External"/><Relationship Id="rId4" Type="http://schemas.openxmlformats.org/officeDocument/2006/relationships/hyperlink" Target="https://www.pexels.com/@samsilitongajr?utm_content=attributionCopyText&amp;utm_medium=referral&amp;utm_source=pexel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pexels.com/photo/brain-inscription-on-container-on-head-of-faceless-woman-7203724/?utm_content=attributionCopyText&amp;utm_medium=referral&amp;utm_source=pexels" TargetMode="External"/><Relationship Id="rId5" Type="http://schemas.openxmlformats.org/officeDocument/2006/relationships/hyperlink" Target="https://www.pexels.com/@shvets-production?utm_content=attributionCopyText&amp;utm_medium=referral&amp;utm_source=pexels" TargetMode="External"/><Relationship Id="rId4" Type="http://schemas.openxmlformats.org/officeDocument/2006/relationships/hyperlink" Target="https://www.uxbooth.com/articles/empathy-mapping-a-guide-to-getting-inside-a-users-hea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www.pexels.com/photo/people-taking-picture-of-a-painting-of-mona-lisa-with-face-mask-395798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s://www.pexels.com/photo/photo-of-a-man-sitting-in-front-of-a-camera-2531552/?utm_content=attributionCopyText&amp;utm_medium=referral&amp;utm_source=pexels" TargetMode="External"/><Relationship Id="rId4" Type="http://schemas.openxmlformats.org/officeDocument/2006/relationships/hyperlink" Target="https://www.pexels.com/@rodrigo-souza-1275988?utm_content=attributionCopyText&amp;utm_medium=referral&amp;utm_source=pexe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www.pexels.com/photo/question-marks-on-paper-crafts-5428833/?utm_content=attributionCopyText&amp;utm_medium=referral&amp;utm_source=pexels" TargetMode="External"/><Relationship Id="rId4" Type="http://schemas.openxmlformats.org/officeDocument/2006/relationships/hyperlink" Target="https://www.pexels.com/@olyakobruseva?utm_content=attributionCopyText&amp;utm_medium=referral&amp;utm_source=pexe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www.youtube.com/watch?v=9HwpR3Njq00" TargetMode="External"/><Relationship Id="rId4" Type="http://schemas.openxmlformats.org/officeDocument/2006/relationships/hyperlink" Target="https://cultureconnectme.com/practicum-vo-1-empathy-map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heartofthecustomer.com/customer-experience-journey-map-the-top-10-requirement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Photo%20by%20Monstera:%20https:/www.pexels.com/photo/kids-worksheet-with-solved-maze-placed-on-table-with-pen-735286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engagingplaces.files.wordpress.com/2013/09/journey-mapping-for-arts-organisations-free.pdf"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polina-zimmerman?utm_content=attributionCopyText&amp;utm_medium=referral&amp;utm_source=pexels" TargetMode="External"/><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hyperlink" Target="https://www.pexels.com/photo/notes-on-board-3782236/?utm_content=attributionCopyText&amp;utm_medium=referral&amp;utm_source=pexel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ww.vam.ac.uk/collections?type=featured" TargetMode="External"/><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xml"/><Relationship Id="rId4" Type="http://schemas.openxmlformats.org/officeDocument/2006/relationships/hyperlink" Target="https://twitter.com/TheMER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levelandart.org/artlens-gallery/artlens-app" TargetMode="External"/><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31.xml"/><Relationship Id="rId7" Type="http://schemas.openxmlformats.org/officeDocument/2006/relationships/hyperlink" Target="https://audienceofthefuture.live/wp-content/uploads/2020/07/Audience-of-the-Future_The-Immersive-Journey-Report_July-2020.pdf" TargetMode="External"/><Relationship Id="rId2" Type="http://schemas.openxmlformats.org/officeDocument/2006/relationships/slideLayout" Target="../slideLayouts/slideLayout5.xml"/><Relationship Id="rId1" Type="http://schemas.openxmlformats.org/officeDocument/2006/relationships/video" Target="https://www.youtube.com/embed/7gvclNFzGPk?feature=oembed" TargetMode="External"/><Relationship Id="rId6" Type="http://schemas.openxmlformats.org/officeDocument/2006/relationships/hyperlink" Target="https://blog.museunacional.cat/en/visitor-journey-mapping-walking-in-our-visitors-shoes/" TargetMode="External"/><Relationship Id="rId5" Type="http://schemas.openxmlformats.org/officeDocument/2006/relationships/image" Target="../media/image47.png"/><Relationship Id="rId4" Type="http://schemas.openxmlformats.org/officeDocument/2006/relationships/hyperlink" Target="https://www.youtube.com/watch?v=7gvclNFzGPk"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trends.google.com/trends/" TargetMode="External"/><Relationship Id="rId7" Type="http://schemas.openxmlformats.org/officeDocument/2006/relationships/hyperlink" Target="https://www.facebook.com/business/insights/tools/audience-insights"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hyperlink" Target="https://analytics.google.com/analytics/web/" TargetMode="Externa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hyperlink" Target="https://www.culturehive.co.uk/resources/culture-in-lockdown-part-1-we-can-do-digital-can-we-do-strategy/" TargetMode="External"/><Relationship Id="rId3" Type="http://schemas.openxmlformats.org/officeDocument/2006/relationships/hyperlink" Target="https://cutt.ly/DQnUvg1" TargetMode="External"/><Relationship Id="rId7" Type="http://schemas.openxmlformats.org/officeDocument/2006/relationships/hyperlink" Target="https://cutt.ly/LnJdLqp" TargetMode="External"/><Relationship Id="rId12" Type="http://schemas.openxmlformats.org/officeDocument/2006/relationships/hyperlink" Target="https://cutt.ly/SQnJZ2c"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cultureconnectme.com/practicum-vo-1-empathy-maps/" TargetMode="External"/><Relationship Id="rId11" Type="http://schemas.openxmlformats.org/officeDocument/2006/relationships/hyperlink" Target="https://cutt.ly/7QnKH16" TargetMode="External"/><Relationship Id="rId5" Type="http://schemas.openxmlformats.org/officeDocument/2006/relationships/hyperlink" Target="https://cutt.ly/RnJdJve" TargetMode="External"/><Relationship Id="rId10" Type="http://schemas.openxmlformats.org/officeDocument/2006/relationships/hyperlink" Target="https://cutt.ly/0nJdZAP" TargetMode="External"/><Relationship Id="rId4" Type="http://schemas.openxmlformats.org/officeDocument/2006/relationships/hyperlink" Target="https://cutt.ly/snJdFZa" TargetMode="External"/><Relationship Id="rId9" Type="http://schemas.openxmlformats.org/officeDocument/2006/relationships/hyperlink" Target="https://cutt.ly/EQnKSN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theaudienceagency.org/resources/guide-segmentation-made-simpl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pexels.com/photo/bird-s-eye-view-of-group-of-people-1299086/?utm_content=attributionCopyText&amp;utm_medium=referral&amp;utm_source=pexels" TargetMode="External"/><Relationship Id="rId5" Type="http://schemas.openxmlformats.org/officeDocument/2006/relationships/hyperlink" Target="https://www.pexels.com/@san-fermin-pamplona-549332?utm_content=attributionCopyText&amp;utm_medium=referral&amp;utm_source=pexels"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www.transcendstrategic.com/blog/2019/10/28/personas-and-designing-the-ideal-museum-experienc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31298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latin typeface="Calibri" panose="020F0502020204030204" pitchFamily="34" charset="0"/>
                <a:cs typeface="Calibri" panose="020F0502020204030204" pitchFamily="34" charset="0"/>
              </a:rPr>
              <a:t>Modulo 4</a:t>
            </a:r>
            <a:endParaRPr lang="en-US" sz="5400" dirty="0">
              <a:solidFill>
                <a:schemeClr val="bg1"/>
              </a:solidFill>
              <a:latin typeface="Calibri" panose="020F0502020204030204" pitchFamily="34" charset="0"/>
              <a:cs typeface="Calibri" panose="020F0502020204030204" pitchFamily="34" charset="0"/>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5103167"/>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lvl="0">
              <a:lnSpc>
                <a:spcPct val="90000"/>
              </a:lnSpc>
              <a:spcBef>
                <a:spcPts val="850"/>
              </a:spcBef>
              <a:buClr>
                <a:schemeClr val="lt1"/>
              </a:buClr>
              <a:buSzPts val="4800"/>
            </a:pPr>
            <a:r>
              <a:rPr lang="it-IT" sz="4000" b="1" dirty="0">
                <a:solidFill>
                  <a:schemeClr val="lt1"/>
                </a:solidFill>
                <a:latin typeface="Calibri" panose="020F0502020204030204" pitchFamily="34" charset="0"/>
                <a:ea typeface="Avenir"/>
                <a:cs typeface="Calibri" panose="020F0502020204030204" pitchFamily="34" charset="0"/>
                <a:sym typeface="Avenir"/>
              </a:rPr>
              <a:t>Comprendere il pubblico del turismo immersivo</a:t>
            </a:r>
            <a:endParaRPr lang="it-IT" sz="4000" dirty="0">
              <a:solidFill>
                <a:schemeClr val="lt1"/>
              </a:solidFill>
              <a:latin typeface="Calibri" panose="020F0502020204030204" pitchFamily="34" charset="0"/>
              <a:ea typeface="Avenir"/>
              <a:cs typeface="Calibri" panose="020F0502020204030204" pitchFamily="34" charset="0"/>
              <a:sym typeface="Avenir"/>
            </a:endParaRPr>
          </a:p>
        </p:txBody>
      </p:sp>
      <p:sp>
        <p:nvSpPr>
          <p:cNvPr id="2" name="CasellaDiTesto 1">
            <a:extLst>
              <a:ext uri="{FF2B5EF4-FFF2-40B4-BE49-F238E27FC236}">
                <a16:creationId xmlns:a16="http://schemas.microsoft.com/office/drawing/2014/main" id="{AC0A3469-BFB1-2E4D-A3DA-4A7D1620831A}"/>
              </a:ext>
            </a:extLst>
          </p:cNvPr>
          <p:cNvSpPr txBox="1"/>
          <p:nvPr/>
        </p:nvSpPr>
        <p:spPr>
          <a:xfrm>
            <a:off x="3364992" y="6339840"/>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1;p9">
            <a:extLst>
              <a:ext uri="{FF2B5EF4-FFF2-40B4-BE49-F238E27FC236}">
                <a16:creationId xmlns:a16="http://schemas.microsoft.com/office/drawing/2014/main" id="{DFB394DE-7D59-4B95-AB39-110BD7D76FA1}"/>
              </a:ext>
            </a:extLst>
          </p:cNvPr>
          <p:cNvSpPr txBox="1">
            <a:spLocks noGrp="1"/>
          </p:cNvSpPr>
          <p:nvPr>
            <p:ph type="body" idx="2"/>
          </p:nvPr>
        </p:nvSpPr>
        <p:spPr>
          <a:xfrm>
            <a:off x="338351" y="706476"/>
            <a:ext cx="9089125" cy="5955631"/>
          </a:xfrm>
          <a:prstGeom prst="rect">
            <a:avLst/>
          </a:prstGeom>
          <a:noFill/>
          <a:ln>
            <a:noFill/>
          </a:ln>
        </p:spPr>
        <p:txBody>
          <a:bodyPr spcFirstLastPara="1" wrap="square" lIns="91425" tIns="45700" rIns="91425" bIns="45700" anchor="t" anchorCtr="0">
            <a:noAutofit/>
          </a:bodyPr>
          <a:lstStyle/>
          <a:p>
            <a:pPr marL="0" indent="0">
              <a:buClr>
                <a:srgbClr val="171616"/>
              </a:buClr>
            </a:pPr>
            <a:r>
              <a:rPr lang="it-IT" b="1">
                <a:solidFill>
                  <a:srgbClr val="E43794"/>
                </a:solidFill>
                <a:latin typeface="Calibri" panose="020F0502020204030204" pitchFamily="34" charset="0"/>
                <a:cs typeface="Calibri" panose="020F0502020204030204" pitchFamily="34" charset="0"/>
              </a:rPr>
              <a:t>Esploratore</a:t>
            </a:r>
          </a:p>
          <a:p>
            <a:pPr marL="0" lvl="0" indent="0">
              <a:buClr>
                <a:srgbClr val="171616"/>
              </a:buClr>
            </a:pPr>
            <a:r>
              <a:rPr lang="it-IT">
                <a:solidFill>
                  <a:srgbClr val="171616"/>
                </a:solidFill>
                <a:latin typeface="Calibri" panose="020F0502020204030204" pitchFamily="34" charset="0"/>
                <a:cs typeface="Calibri" panose="020F0502020204030204" pitchFamily="34" charset="0"/>
              </a:rPr>
              <a:t>Questo tipo di visitatore è spinto dalla curiosità e dal desiderio di imparare qualcosa di nuovo attraverso esperienze coinvolgenti. Non cerca cose specifiche in un museo o in un sito, ma semplicemente gode dell'esperienza di visita. Di conseguenza, vuole trovare qualcosa di nuovo a ogni visita. Apprezza particolarmente gli strumenti digitali e interattivi che possono migliorare la sua visita e rendere unica la sua esperienza. </a:t>
            </a:r>
          </a:p>
          <a:p>
            <a:pPr marL="0" lvl="0" indent="0">
              <a:buClr>
                <a:srgbClr val="171616"/>
              </a:buClr>
            </a:pPr>
            <a:r>
              <a:rPr lang="it-IT" sz="1000">
                <a:solidFill>
                  <a:srgbClr val="171616"/>
                </a:solidFill>
                <a:latin typeface="Calibri" panose="020F0502020204030204" pitchFamily="34" charset="0"/>
                <a:cs typeface="Calibri" panose="020F0502020204030204" pitchFamily="34" charset="0"/>
                <a:sym typeface="Avenir"/>
              </a:rPr>
              <a:t> </a:t>
            </a:r>
          </a:p>
          <a:p>
            <a:pPr marL="0" indent="0">
              <a:buClr>
                <a:srgbClr val="171616"/>
              </a:buClr>
            </a:pPr>
            <a:r>
              <a:rPr lang="it-IT" b="1">
                <a:solidFill>
                  <a:srgbClr val="E43794"/>
                </a:solidFill>
                <a:latin typeface="Calibri" panose="020F0502020204030204" pitchFamily="34" charset="0"/>
                <a:cs typeface="Calibri" panose="020F0502020204030204" pitchFamily="34" charset="0"/>
              </a:rPr>
              <a:t>Facilitatore</a:t>
            </a:r>
          </a:p>
          <a:p>
            <a:pPr marL="0" indent="0">
              <a:buClr>
                <a:srgbClr val="171616"/>
              </a:buClr>
            </a:pPr>
            <a:r>
              <a:rPr lang="it-IT">
                <a:solidFill>
                  <a:srgbClr val="3A3838"/>
                </a:solidFill>
                <a:latin typeface="Calibri" panose="020F0502020204030204" pitchFamily="34" charset="0"/>
                <a:cs typeface="Calibri" panose="020F0502020204030204" pitchFamily="34" charset="0"/>
              </a:rPr>
              <a:t>Il facilitatore è spinto dalla volontà di condividere conoscenze ed esperienze con altre persone, è generalmente insegnante o genitore, interessato a fornire una buona esperienza al suo gruppo. Ama le mostre che possono essere interessanti per un ampio gruppo e un'esperienza priva di attriti. Fate colpo su di lui con una "ricompensa" per aver portato altre persone al museo (anche un semplice biglietto di "ringraziamento per la visita"). </a:t>
            </a:r>
            <a:endParaRPr lang="it-IT">
              <a:latin typeface="Calibri" panose="020F0502020204030204" pitchFamily="34" charset="0"/>
              <a:cs typeface="Calibri" panose="020F0502020204030204" pitchFamily="34" charset="0"/>
            </a:endParaRPr>
          </a:p>
        </p:txBody>
      </p:sp>
      <p:pic>
        <p:nvPicPr>
          <p:cNvPr id="11" name="Picture 10" descr="A person standing next to a car&#10;&#10;Description automatically generated with medium confidence">
            <a:extLst>
              <a:ext uri="{FF2B5EF4-FFF2-40B4-BE49-F238E27FC236}">
                <a16:creationId xmlns:a16="http://schemas.microsoft.com/office/drawing/2014/main" id="{0ADE0372-0D70-44A7-AB2E-811205E48B5E}"/>
              </a:ext>
            </a:extLst>
          </p:cNvPr>
          <p:cNvPicPr>
            <a:picLocks noChangeAspect="1"/>
          </p:cNvPicPr>
          <p:nvPr/>
        </p:nvPicPr>
        <p:blipFill>
          <a:blip r:embed="rId2"/>
          <a:stretch>
            <a:fillRect/>
          </a:stretch>
        </p:blipFill>
        <p:spPr>
          <a:xfrm>
            <a:off x="9435299" y="1507737"/>
            <a:ext cx="2595846" cy="1995845"/>
          </a:xfrm>
          <a:prstGeom prst="rect">
            <a:avLst/>
          </a:prstGeom>
        </p:spPr>
      </p:pic>
      <p:pic>
        <p:nvPicPr>
          <p:cNvPr id="15" name="Picture 14" descr="A group of people in a library&#10;&#10;Description automatically generated with medium confidence">
            <a:extLst>
              <a:ext uri="{FF2B5EF4-FFF2-40B4-BE49-F238E27FC236}">
                <a16:creationId xmlns:a16="http://schemas.microsoft.com/office/drawing/2014/main" id="{C9B2D054-BAA3-48B5-A3F3-CAA95413E859}"/>
              </a:ext>
            </a:extLst>
          </p:cNvPr>
          <p:cNvPicPr>
            <a:picLocks noChangeAspect="1"/>
          </p:cNvPicPr>
          <p:nvPr/>
        </p:nvPicPr>
        <p:blipFill>
          <a:blip r:embed="rId3"/>
          <a:stretch>
            <a:fillRect/>
          </a:stretch>
        </p:blipFill>
        <p:spPr>
          <a:xfrm>
            <a:off x="9427476" y="4249190"/>
            <a:ext cx="2595846" cy="2202145"/>
          </a:xfrm>
          <a:prstGeom prst="rect">
            <a:avLst/>
          </a:prstGeom>
        </p:spPr>
      </p:pic>
      <p:sp>
        <p:nvSpPr>
          <p:cNvPr id="6" name="Google Shape;174;p9">
            <a:extLst>
              <a:ext uri="{FF2B5EF4-FFF2-40B4-BE49-F238E27FC236}">
                <a16:creationId xmlns:a16="http://schemas.microsoft.com/office/drawing/2014/main" id="{223616F0-D507-4ADF-2525-5A4A971568C9}"/>
              </a:ext>
            </a:extLst>
          </p:cNvPr>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it-IT" sz="3600" b="1" dirty="0">
                <a:solidFill>
                  <a:schemeClr val="lt1"/>
                </a:solidFill>
                <a:latin typeface="Calibri" panose="020F0502020204030204" pitchFamily="34" charset="0"/>
                <a:ea typeface="Avenir"/>
                <a:cs typeface="Calibri" panose="020F0502020204030204" pitchFamily="34" charset="0"/>
                <a:sym typeface="Avenir"/>
              </a:rPr>
              <a:t>Macro-categorie di visitatori culturali</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08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4" name="Picture 3" descr="A person and person taking a selfie in front of the eiffel tower&#10;&#10;Description automatically generated">
            <a:extLst>
              <a:ext uri="{FF2B5EF4-FFF2-40B4-BE49-F238E27FC236}">
                <a16:creationId xmlns:a16="http://schemas.microsoft.com/office/drawing/2014/main" id="{6E1C06DA-D718-478C-BEDE-2C280AB7261C}"/>
              </a:ext>
            </a:extLst>
          </p:cNvPr>
          <p:cNvPicPr>
            <a:picLocks noChangeAspect="1"/>
          </p:cNvPicPr>
          <p:nvPr/>
        </p:nvPicPr>
        <p:blipFill>
          <a:blip r:embed="rId3"/>
          <a:stretch>
            <a:fillRect/>
          </a:stretch>
        </p:blipFill>
        <p:spPr>
          <a:xfrm>
            <a:off x="8372022" y="3251662"/>
            <a:ext cx="3851994" cy="3635875"/>
          </a:xfrm>
          <a:prstGeom prst="rect">
            <a:avLst/>
          </a:prstGeom>
        </p:spPr>
      </p:pic>
      <p:sp>
        <p:nvSpPr>
          <p:cNvPr id="179" name="Google Shape;179;p10"/>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80" name="Google Shape;180;p1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dirty="0"/>
          </a:p>
        </p:txBody>
      </p:sp>
      <p:sp>
        <p:nvSpPr>
          <p:cNvPr id="182" name="Google Shape;182;p10"/>
          <p:cNvSpPr txBox="1">
            <a:spLocks noGrp="1"/>
          </p:cNvSpPr>
          <p:nvPr>
            <p:ph type="body" idx="2"/>
          </p:nvPr>
        </p:nvSpPr>
        <p:spPr>
          <a:xfrm>
            <a:off x="465666" y="1105101"/>
            <a:ext cx="11722254" cy="2422689"/>
          </a:xfrm>
          <a:prstGeom prst="rect">
            <a:avLst/>
          </a:prstGeom>
          <a:noFill/>
          <a:ln>
            <a:noFill/>
          </a:ln>
        </p:spPr>
        <p:txBody>
          <a:bodyPr spcFirstLastPara="1" wrap="square" lIns="91425" tIns="45700" rIns="91425" bIns="45700" anchor="t" anchorCtr="0">
            <a:noAutofit/>
          </a:bodyPr>
          <a:lstStyle/>
          <a:p>
            <a:pPr marL="0" lvl="0" indent="0">
              <a:lnSpc>
                <a:spcPct val="90000"/>
              </a:lnSpc>
              <a:buClr>
                <a:srgbClr val="E43794"/>
              </a:buClr>
              <a:buSzPts val="3600"/>
            </a:pPr>
            <a:r>
              <a:rPr lang="it-IT" b="1" dirty="0">
                <a:solidFill>
                  <a:srgbClr val="E43794"/>
                </a:solidFill>
                <a:latin typeface="Calibri" panose="020F0502020204030204" pitchFamily="34" charset="0"/>
                <a:cs typeface="Calibri" panose="020F0502020204030204" pitchFamily="34" charset="0"/>
              </a:rPr>
              <a:t>Professionista/</a:t>
            </a:r>
            <a:r>
              <a:rPr lang="it-IT" b="1" dirty="0" err="1">
                <a:solidFill>
                  <a:srgbClr val="E43794"/>
                </a:solidFill>
                <a:latin typeface="Calibri" panose="020F0502020204030204" pitchFamily="34" charset="0"/>
                <a:cs typeface="Calibri" panose="020F0502020204030204" pitchFamily="34" charset="0"/>
              </a:rPr>
              <a:t>Hobbysta</a:t>
            </a:r>
            <a:endParaRPr lang="it-IT" b="1" dirty="0">
              <a:solidFill>
                <a:srgbClr val="3A3838"/>
              </a:solidFill>
              <a:latin typeface="Calibri" panose="020F0502020204030204" pitchFamily="34" charset="0"/>
              <a:cs typeface="Calibri" panose="020F0502020204030204" pitchFamily="34" charset="0"/>
              <a:sym typeface="Avenir"/>
            </a:endParaRPr>
          </a:p>
          <a:p>
            <a:pPr marL="0" lvl="0" indent="0">
              <a:buClr>
                <a:srgbClr val="3A3838"/>
              </a:buClr>
            </a:pPr>
            <a:r>
              <a:rPr lang="it-IT" dirty="0">
                <a:solidFill>
                  <a:srgbClr val="3A3838"/>
                </a:solidFill>
                <a:latin typeface="Calibri" panose="020F0502020204030204" pitchFamily="34" charset="0"/>
                <a:cs typeface="Calibri" panose="020F0502020204030204" pitchFamily="34" charset="0"/>
              </a:rPr>
              <a:t>Si tratta di un visitatore esperto che per lavoro o per hobby è interessato a esplorare elementi specifici di un sito. È motivato dal desiderio di approfondire la conoscenza di un  argomento, quindi apprezza le visite con gli esperti e i workshop. Stupitelo con esperienze interattive che gli diano nuovi spunti e rispondano alle sue domande. </a:t>
            </a:r>
          </a:p>
          <a:p>
            <a:pPr marL="0" lvl="0" indent="0" algn="l" rtl="0">
              <a:lnSpc>
                <a:spcPct val="100000"/>
              </a:lnSpc>
              <a:spcBef>
                <a:spcPts val="0"/>
              </a:spcBef>
              <a:spcAft>
                <a:spcPts val="0"/>
              </a:spcAft>
              <a:buClr>
                <a:srgbClr val="7F7F7F"/>
              </a:buClr>
              <a:buSzPts val="2400"/>
              <a:buNone/>
            </a:pPr>
            <a:endParaRPr lang="it-IT" dirty="0">
              <a:solidFill>
                <a:srgbClr val="7F7F7F"/>
              </a:solidFill>
              <a:latin typeface="Calibri" panose="020F0502020204030204" pitchFamily="34" charset="0"/>
              <a:cs typeface="Calibri" panose="020F0502020204030204" pitchFamily="34" charset="0"/>
              <a:sym typeface="Avenir"/>
            </a:endParaRPr>
          </a:p>
        </p:txBody>
      </p:sp>
      <p:sp>
        <p:nvSpPr>
          <p:cNvPr id="183" name="Google Shape;183;p10"/>
          <p:cNvSpPr txBox="1"/>
          <p:nvPr/>
        </p:nvSpPr>
        <p:spPr>
          <a:xfrm>
            <a:off x="465666" y="3228939"/>
            <a:ext cx="7705662" cy="3234689"/>
          </a:xfrm>
          <a:prstGeom prst="rect">
            <a:avLst/>
          </a:prstGeom>
          <a:noFill/>
          <a:ln>
            <a:noFill/>
          </a:ln>
        </p:spPr>
        <p:txBody>
          <a:bodyPr spcFirstLastPara="1" wrap="square" lIns="91425" tIns="45700" rIns="91425" bIns="45700" anchor="t" anchorCtr="0">
            <a:noAutofit/>
          </a:bodyPr>
          <a:lstStyle/>
          <a:p>
            <a:pPr lvl="0"/>
            <a:r>
              <a:rPr lang="it-IT" sz="2400" b="1" dirty="0">
                <a:solidFill>
                  <a:srgbClr val="E43794"/>
                </a:solidFill>
                <a:latin typeface="Calibri" panose="020F0502020204030204" pitchFamily="34" charset="0"/>
                <a:ea typeface="Avenir"/>
                <a:cs typeface="Calibri" panose="020F0502020204030204" pitchFamily="34" charset="0"/>
                <a:sym typeface="Avenir"/>
              </a:rPr>
              <a:t>Visitatore in cerca di esperienze</a:t>
            </a:r>
            <a:endParaRPr lang="it-IT" sz="2400" b="0" i="0" dirty="0">
              <a:solidFill>
                <a:srgbClr val="3A3838"/>
              </a:solidFill>
              <a:latin typeface="Calibri" panose="020F0502020204030204" pitchFamily="34" charset="0"/>
              <a:ea typeface="Avenir"/>
              <a:cs typeface="Calibri" panose="020F0502020204030204" pitchFamily="34" charset="0"/>
              <a:sym typeface="Avenir"/>
            </a:endParaRPr>
          </a:p>
          <a:p>
            <a:pPr lvl="0">
              <a:buClr>
                <a:srgbClr val="3A3838"/>
              </a:buClr>
              <a:buSzPts val="2400"/>
            </a:pPr>
            <a:r>
              <a:rPr lang="it-IT" sz="2400" dirty="0">
                <a:solidFill>
                  <a:srgbClr val="3A3838"/>
                </a:solidFill>
                <a:latin typeface="Calibri" panose="020F0502020204030204" pitchFamily="34" charset="0"/>
                <a:ea typeface="Avenir"/>
                <a:cs typeface="Calibri" panose="020F0502020204030204" pitchFamily="34" charset="0"/>
                <a:sym typeface="Avenir"/>
              </a:rPr>
              <a:t>Il visitatore in cerca di esperienze guarda ai musei come a destinazioni che si aggiungono alla sua lista. In genere si tratta di un turista che vuole sperimentare qualcosa di cui ha sentito parlare per per poter dire "l'ho fatto". È attratto dalle cose che può fotografare e condividere sui suoi profili social media. Gli piace avere una mappa chiara dei luoghi da non perdere.</a:t>
            </a:r>
          </a:p>
        </p:txBody>
      </p:sp>
      <p:sp>
        <p:nvSpPr>
          <p:cNvPr id="8" name="Google Shape;174;p9">
            <a:extLst>
              <a:ext uri="{FF2B5EF4-FFF2-40B4-BE49-F238E27FC236}">
                <a16:creationId xmlns:a16="http://schemas.microsoft.com/office/drawing/2014/main" id="{0701340F-7085-9604-34E7-07C9ABD40F2A}"/>
              </a:ext>
            </a:extLst>
          </p:cNvPr>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it-IT" sz="3600" b="1" dirty="0">
                <a:solidFill>
                  <a:schemeClr val="lt1"/>
                </a:solidFill>
                <a:latin typeface="Calibri" panose="020F0502020204030204" pitchFamily="34" charset="0"/>
                <a:ea typeface="Avenir"/>
                <a:cs typeface="Calibri" panose="020F0502020204030204" pitchFamily="34" charset="0"/>
                <a:sym typeface="Avenir"/>
              </a:rPr>
              <a:t>Macro-categorie di visitatori culturali</a:t>
            </a:r>
            <a:endParaRPr lang="it-IT"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4" name="Picture 3" descr="A person sitting on a bench looking at art on the wall&#10;&#10;Description automatically generated with low confidence">
            <a:extLst>
              <a:ext uri="{FF2B5EF4-FFF2-40B4-BE49-F238E27FC236}">
                <a16:creationId xmlns:a16="http://schemas.microsoft.com/office/drawing/2014/main" id="{A376CCA2-23DC-4DCF-A868-FA5041CBE685}"/>
              </a:ext>
            </a:extLst>
          </p:cNvPr>
          <p:cNvPicPr>
            <a:picLocks noChangeAspect="1"/>
          </p:cNvPicPr>
          <p:nvPr/>
        </p:nvPicPr>
        <p:blipFill rotWithShape="1">
          <a:blip r:embed="rId3"/>
          <a:srcRect b="5961"/>
          <a:stretch/>
        </p:blipFill>
        <p:spPr>
          <a:xfrm>
            <a:off x="331817" y="3296288"/>
            <a:ext cx="3940455" cy="3575151"/>
          </a:xfrm>
          <a:prstGeom prst="rect">
            <a:avLst/>
          </a:prstGeom>
        </p:spPr>
      </p:pic>
      <p:sp>
        <p:nvSpPr>
          <p:cNvPr id="200" name="Google Shape;200;p12"/>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201" name="Google Shape;201;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7" name="Google Shape;193;p11">
            <a:extLst>
              <a:ext uri="{FF2B5EF4-FFF2-40B4-BE49-F238E27FC236}">
                <a16:creationId xmlns:a16="http://schemas.microsoft.com/office/drawing/2014/main" id="{7737F45D-30BD-40DB-8889-8D5E3FF24573}"/>
              </a:ext>
            </a:extLst>
          </p:cNvPr>
          <p:cNvSpPr txBox="1">
            <a:spLocks/>
          </p:cNvSpPr>
          <p:nvPr/>
        </p:nvSpPr>
        <p:spPr>
          <a:xfrm>
            <a:off x="290814" y="1313166"/>
            <a:ext cx="11422341" cy="19831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3A3838"/>
              </a:buClr>
            </a:pPr>
            <a:r>
              <a:rPr lang="it-IT" dirty="0">
                <a:solidFill>
                  <a:srgbClr val="3A3838"/>
                </a:solidFill>
                <a:latin typeface="Calibri" panose="020F0502020204030204" pitchFamily="34" charset="0"/>
                <a:cs typeface="Calibri" panose="020F0502020204030204" pitchFamily="34" charset="0"/>
              </a:rPr>
              <a:t>Questo visitatore percepisce i musei come luoghi rigeneranti, dove può fare una pausa dalla vita quotidiana e vivere un'esperienza contemplativa. Apprezza in particolare i luoghi tranquilli e meno affollati dei musei, dove può fermarsi per un momento, contemplare le opere d'arte e sentirsi ispirato da esse. Il visitatore in cerca di ricaricarsi vuole sapere quali sono gli orari in cui il museo è meno affollato per pianificare la sua visita di conseguenza. </a:t>
            </a:r>
          </a:p>
          <a:p>
            <a:pPr marL="0" indent="0">
              <a:buClr>
                <a:srgbClr val="3A3838"/>
              </a:buClr>
            </a:pPr>
            <a:endParaRPr lang="it-IT" b="1" dirty="0">
              <a:solidFill>
                <a:srgbClr val="3A3838"/>
              </a:solidFill>
              <a:latin typeface="Calibri" panose="020F0502020204030204" pitchFamily="34" charset="0"/>
              <a:cs typeface="Calibri" panose="020F0502020204030204" pitchFamily="34" charset="0"/>
            </a:endParaRPr>
          </a:p>
          <a:p>
            <a:pPr marL="0" indent="0">
              <a:buClr>
                <a:srgbClr val="3A3838"/>
              </a:buClr>
            </a:pPr>
            <a:endParaRPr lang="it-IT" b="1" dirty="0">
              <a:solidFill>
                <a:srgbClr val="3A3838"/>
              </a:solidFill>
              <a:latin typeface="Calibri" panose="020F0502020204030204" pitchFamily="34" charset="0"/>
              <a:cs typeface="Calibri" panose="020F0502020204030204" pitchFamily="34" charset="0"/>
            </a:endParaRPr>
          </a:p>
        </p:txBody>
      </p:sp>
      <p:sp>
        <p:nvSpPr>
          <p:cNvPr id="8" name="Google Shape;192;p11">
            <a:extLst>
              <a:ext uri="{FF2B5EF4-FFF2-40B4-BE49-F238E27FC236}">
                <a16:creationId xmlns:a16="http://schemas.microsoft.com/office/drawing/2014/main" id="{E063DB85-0A49-4E15-A5FA-F56A7E645CE4}"/>
              </a:ext>
            </a:extLst>
          </p:cNvPr>
          <p:cNvSpPr txBox="1">
            <a:spLocks noGrp="1"/>
          </p:cNvSpPr>
          <p:nvPr>
            <p:ph type="body" idx="1"/>
          </p:nvPr>
        </p:nvSpPr>
        <p:spPr>
          <a:xfrm>
            <a:off x="317170" y="780957"/>
            <a:ext cx="11260668" cy="4600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43794"/>
              </a:buClr>
              <a:buSzPts val="3600"/>
              <a:buNone/>
            </a:pPr>
            <a:r>
              <a:rPr lang="it-IT" sz="2400" dirty="0">
                <a:solidFill>
                  <a:srgbClr val="E43794"/>
                </a:solidFill>
                <a:latin typeface="Calibri" panose="020F0502020204030204" pitchFamily="34" charset="0"/>
                <a:cs typeface="Calibri" panose="020F0502020204030204" pitchFamily="34" charset="0"/>
                <a:sym typeface="Avenir"/>
              </a:rPr>
              <a:t>Visitatore in cerca di ricaricarsi</a:t>
            </a:r>
          </a:p>
        </p:txBody>
      </p:sp>
      <p:sp>
        <p:nvSpPr>
          <p:cNvPr id="12" name="Google Shape;202;p12">
            <a:extLst>
              <a:ext uri="{FF2B5EF4-FFF2-40B4-BE49-F238E27FC236}">
                <a16:creationId xmlns:a16="http://schemas.microsoft.com/office/drawing/2014/main" id="{91858ABB-1CDA-450B-B9EF-1922C9D9B6A8}"/>
              </a:ext>
            </a:extLst>
          </p:cNvPr>
          <p:cNvSpPr txBox="1">
            <a:spLocks noGrp="1"/>
          </p:cNvSpPr>
          <p:nvPr>
            <p:ph type="body" idx="2"/>
          </p:nvPr>
        </p:nvSpPr>
        <p:spPr>
          <a:xfrm>
            <a:off x="4569178" y="3490608"/>
            <a:ext cx="7063140" cy="3174887"/>
          </a:xfrm>
          <a:prstGeom prst="rect">
            <a:avLst/>
          </a:prstGeom>
          <a:noFill/>
          <a:ln>
            <a:noFill/>
          </a:ln>
        </p:spPr>
        <p:txBody>
          <a:bodyPr spcFirstLastPara="1" wrap="square" lIns="91425" tIns="45700" rIns="91425" bIns="45700" anchor="t" anchorCtr="0">
            <a:noAutofit/>
          </a:bodyPr>
          <a:lstStyle/>
          <a:p>
            <a:pPr marL="0" lvl="0" indent="0">
              <a:buClr>
                <a:srgbClr val="3A3838"/>
              </a:buClr>
            </a:pPr>
            <a:r>
              <a:rPr lang="it-IT">
                <a:solidFill>
                  <a:schemeClr val="tx2">
                    <a:lumMod val="25000"/>
                  </a:schemeClr>
                </a:solidFill>
                <a:latin typeface="Calibri" panose="020F0502020204030204" pitchFamily="34" charset="0"/>
                <a:cs typeface="Calibri" panose="020F0502020204030204" pitchFamily="34" charset="0"/>
              </a:rPr>
              <a:t>Se segmentate il vostro pubblico in base alla motivazione principale che lo spinge a visitare il vostro sito, potete progettare una nuova esperienza a cui i visitatori possono riferirsi molto più facilmente. </a:t>
            </a:r>
          </a:p>
          <a:p>
            <a:pPr marL="0" lvl="0" indent="0">
              <a:buClr>
                <a:srgbClr val="3A3838"/>
              </a:buClr>
            </a:pPr>
            <a:r>
              <a:rPr lang="it-IT">
                <a:solidFill>
                  <a:schemeClr val="tx2">
                    <a:lumMod val="25000"/>
                  </a:schemeClr>
                </a:solidFill>
                <a:latin typeface="Calibri" panose="020F0502020204030204" pitchFamily="34" charset="0"/>
                <a:cs typeface="Calibri" panose="020F0502020204030204" pitchFamily="34" charset="0"/>
              </a:rPr>
              <a:t>Potete anche assicurarvi che non ci siano barriere per loro. Ad esempio, se volete rivolgervi a chi cerca esperienze e avete progettato solo per i facilitatori, questa fonte di potenziali visitatori vi è preclusa. </a:t>
            </a:r>
          </a:p>
        </p:txBody>
      </p:sp>
      <p:sp>
        <p:nvSpPr>
          <p:cNvPr id="9" name="Google Shape;174;p9">
            <a:extLst>
              <a:ext uri="{FF2B5EF4-FFF2-40B4-BE49-F238E27FC236}">
                <a16:creationId xmlns:a16="http://schemas.microsoft.com/office/drawing/2014/main" id="{A021EF3F-251E-FB81-EBD5-4239394D0335}"/>
              </a:ext>
            </a:extLst>
          </p:cNvPr>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it-IT" sz="3600" b="1" dirty="0">
                <a:solidFill>
                  <a:schemeClr val="lt1"/>
                </a:solidFill>
                <a:latin typeface="Calibri" panose="020F0502020204030204" pitchFamily="34" charset="0"/>
                <a:ea typeface="Avenir"/>
                <a:cs typeface="Calibri" panose="020F0502020204030204" pitchFamily="34" charset="0"/>
                <a:sym typeface="Avenir"/>
              </a:rPr>
              <a:t>Macro-categorie di visitatori culturali</a:t>
            </a:r>
            <a:endParaRPr lang="it-IT"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700161"/>
            <a:ext cx="7735886" cy="631527"/>
          </a:xfrm>
        </p:spPr>
        <p:txBody>
          <a:bodyPr/>
          <a:lstStyle/>
          <a:p>
            <a:r>
              <a:rPr lang="it-IT" sz="3600" b="1">
                <a:solidFill>
                  <a:srgbClr val="E52B7B"/>
                </a:solidFill>
                <a:latin typeface="Calibri" panose="020F0502020204030204" pitchFamily="34" charset="0"/>
                <a:cs typeface="Calibri" panose="020F0502020204030204" pitchFamily="34" charset="0"/>
              </a:rPr>
              <a:t>02 Nativi digitali e immigrati digitali</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4005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body" idx="1"/>
          </p:nvPr>
        </p:nvSpPr>
        <p:spPr>
          <a:xfrm>
            <a:off x="133932" y="381762"/>
            <a:ext cx="657118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it-IT" dirty="0">
                <a:latin typeface="Calibri" panose="020F0502020204030204" pitchFamily="34" charset="0"/>
                <a:cs typeface="Calibri" panose="020F0502020204030204" pitchFamily="34" charset="0"/>
              </a:rPr>
              <a:t>Nativi digitali &amp; immigrati digitali</a:t>
            </a:r>
          </a:p>
        </p:txBody>
      </p:sp>
      <p:sp>
        <p:nvSpPr>
          <p:cNvPr id="221" name="Google Shape;221;p14"/>
          <p:cNvSpPr txBox="1">
            <a:spLocks noGrp="1"/>
          </p:cNvSpPr>
          <p:nvPr>
            <p:ph type="body" idx="3"/>
          </p:nvPr>
        </p:nvSpPr>
        <p:spPr>
          <a:xfrm>
            <a:off x="220729" y="1013289"/>
            <a:ext cx="6397594" cy="5650739"/>
          </a:xfrm>
          <a:prstGeom prst="rect">
            <a:avLst/>
          </a:prstGeom>
          <a:noFill/>
          <a:ln>
            <a:noFill/>
          </a:ln>
        </p:spPr>
        <p:txBody>
          <a:bodyPr spcFirstLastPara="1" wrap="square" lIns="91425" tIns="45700" rIns="91425" bIns="45700" anchor="t" anchorCtr="0">
            <a:noAutofit/>
          </a:bodyPr>
          <a:lstStyle/>
          <a:p>
            <a:pPr mar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Se le motivazioni sono essenziali per creare l'offerta giusta per i vostri visitatori, un altro fattore importante da tenere in considerazione è il loro profilo di età. </a:t>
            </a:r>
          </a:p>
          <a:p>
            <a:pPr marL="0" lvl="0" indent="0">
              <a:buClr>
                <a:schemeClr val="dk1"/>
              </a:buClr>
              <a:buSzPts val="1100"/>
            </a:pPr>
            <a:r>
              <a:rPr lang="it-IT">
                <a:solidFill>
                  <a:srgbClr val="3A3838"/>
                </a:solidFill>
                <a:latin typeface="Calibri" panose="020F0502020204030204" pitchFamily="34" charset="0"/>
                <a:cs typeface="Calibri" panose="020F0502020204030204" pitchFamily="34" charset="0"/>
              </a:rPr>
              <a:t>L'approccio del vostro pubblico alla cultura digitale è molto diverso a seconda della generazione a cui appartiene. </a:t>
            </a:r>
          </a:p>
          <a:p>
            <a:pPr marL="0" lvl="0" indent="0" algn="l" rtl="0">
              <a:lnSpc>
                <a:spcPct val="100000"/>
              </a:lnSpc>
              <a:spcBef>
                <a:spcPts val="0"/>
              </a:spcBef>
              <a:spcAft>
                <a:spcPts val="0"/>
              </a:spcAft>
              <a:buClr>
                <a:schemeClr val="dk1"/>
              </a:buClr>
              <a:buSzPts val="1100"/>
              <a:buFont typeface="Arial"/>
              <a:buNone/>
            </a:pPr>
            <a:endParaRPr lang="it-IT" sz="1000" b="0">
              <a:solidFill>
                <a:srgbClr val="3A3838"/>
              </a:solidFill>
              <a:latin typeface="Calibri" panose="020F0502020204030204" pitchFamily="34" charset="0"/>
              <a:cs typeface="Calibri" panose="020F0502020204030204" pitchFamily="34" charset="0"/>
            </a:endParaRPr>
          </a:p>
          <a:p>
            <a:pPr marL="0" lvl="0" indent="0">
              <a:buClr>
                <a:schemeClr val="dk1"/>
              </a:buClr>
              <a:buSzPts val="1100"/>
            </a:pPr>
            <a:r>
              <a:rPr lang="it-IT">
                <a:solidFill>
                  <a:srgbClr val="3A3838"/>
                </a:solidFill>
                <a:latin typeface="Calibri" panose="020F0502020204030204" pitchFamily="34" charset="0"/>
                <a:cs typeface="Calibri" panose="020F0502020204030204" pitchFamily="34" charset="0"/>
              </a:rPr>
              <a:t>Per comprendere questa differenza generazionale, potete suddividere il vostro pubblico in “nativi digitali” o “immigrati digitali”, secondo la definizione creata dal </a:t>
            </a:r>
            <a:r>
              <a:rPr lang="it-IT" b="0">
                <a:solidFill>
                  <a:srgbClr val="3A3838"/>
                </a:solidFill>
                <a:latin typeface="Calibri" panose="020F0502020204030204" pitchFamily="34" charset="0"/>
                <a:cs typeface="Calibri" panose="020F0502020204030204" pitchFamily="34" charset="0"/>
                <a:hlinkClick r:id="rId3"/>
              </a:rPr>
              <a:t>Professor Prensky</a:t>
            </a:r>
            <a:endParaRPr lang="it-I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it-IT" sz="1000">
              <a:solidFill>
                <a:srgbClr val="3A3838"/>
              </a:solidFill>
              <a:latin typeface="Calibri" panose="020F0502020204030204" pitchFamily="34" charset="0"/>
              <a:cs typeface="Calibri" panose="020F0502020204030204" pitchFamily="34" charset="0"/>
            </a:endParaRPr>
          </a:p>
          <a:p>
            <a:pPr marL="0" lvl="0" indent="0">
              <a:buClr>
                <a:schemeClr val="dk1"/>
              </a:buClr>
              <a:buSzPts val="1100"/>
            </a:pPr>
            <a:r>
              <a:rPr lang="it-IT">
                <a:solidFill>
                  <a:srgbClr val="3A3838"/>
                </a:solidFill>
                <a:latin typeface="Calibri" panose="020F0502020204030204" pitchFamily="34" charset="0"/>
                <a:cs typeface="Calibri" panose="020F0502020204030204" pitchFamily="34" charset="0"/>
              </a:rPr>
              <a:t>Raggiungere questi due gruppi richiede strategie diverse. </a:t>
            </a:r>
          </a:p>
        </p:txBody>
      </p:sp>
      <p:pic>
        <p:nvPicPr>
          <p:cNvPr id="5" name="Picture Placeholder 4" descr="Two people looking at a phone&#10;&#10;Description automatically generated with medium confidence">
            <a:extLst>
              <a:ext uri="{FF2B5EF4-FFF2-40B4-BE49-F238E27FC236}">
                <a16:creationId xmlns:a16="http://schemas.microsoft.com/office/drawing/2014/main" id="{CA461B66-3AAE-4016-ACB6-27E9891F8669}"/>
              </a:ext>
            </a:extLst>
          </p:cNvPr>
          <p:cNvPicPr>
            <a:picLocks noGrp="1" noChangeAspect="1"/>
          </p:cNvPicPr>
          <p:nvPr>
            <p:ph type="pic" idx="2"/>
          </p:nvPr>
        </p:nvPicPr>
        <p:blipFill rotWithShape="1">
          <a:blip r:embed="rId4"/>
          <a:srcRect l="19907" r="18504"/>
          <a:stretch/>
        </p:blipFill>
        <p:spPr>
          <a:xfrm>
            <a:off x="7137919" y="3028281"/>
            <a:ext cx="3582954" cy="3829719"/>
          </a:xfrm>
        </p:spPr>
      </p:pic>
      <p:sp>
        <p:nvSpPr>
          <p:cNvPr id="2" name="TextBox 1">
            <a:extLst>
              <a:ext uri="{FF2B5EF4-FFF2-40B4-BE49-F238E27FC236}">
                <a16:creationId xmlns:a16="http://schemas.microsoft.com/office/drawing/2014/main" id="{A78ADE76-740A-4720-B71E-4044EA802CC3}"/>
              </a:ext>
            </a:extLst>
          </p:cNvPr>
          <p:cNvSpPr txBox="1"/>
          <p:nvPr/>
        </p:nvSpPr>
        <p:spPr>
          <a:xfrm>
            <a:off x="11153671" y="6079253"/>
            <a:ext cx="894304" cy="461665"/>
          </a:xfrm>
          <a:prstGeom prst="rect">
            <a:avLst/>
          </a:prstGeom>
          <a:noFill/>
        </p:spPr>
        <p:txBody>
          <a:bodyPr wrap="square" rtlCol="0">
            <a:spAutoFit/>
          </a:bodyPr>
          <a:lstStyle/>
          <a:p>
            <a:r>
              <a:rPr lang="en-GB" sz="800" b="0" i="0" dirty="0" err="1">
                <a:solidFill>
                  <a:schemeClr val="bg1"/>
                </a:solidFill>
                <a:effectLst/>
                <a:latin typeface="+mn-lt"/>
                <a:cs typeface="Calibri" panose="020F0502020204030204" pitchFamily="34" charset="0"/>
              </a:rPr>
              <a:t>Foto</a:t>
            </a:r>
            <a:r>
              <a:rPr lang="en-GB" sz="800" b="0" i="0" dirty="0">
                <a:solidFill>
                  <a:schemeClr val="bg1"/>
                </a:solidFill>
                <a:effectLst/>
                <a:latin typeface="+mn-lt"/>
                <a:cs typeface="Calibri" panose="020F0502020204030204" pitchFamily="34" charset="0"/>
              </a:rPr>
              <a:t> di </a:t>
            </a:r>
            <a:r>
              <a:rPr lang="en-GB" sz="800" b="1" i="0" u="none" strike="noStrike" dirty="0">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Andrea Piacquadio</a:t>
            </a:r>
            <a:r>
              <a:rPr lang="en-GB" sz="800" b="0" i="0" dirty="0">
                <a:solidFill>
                  <a:schemeClr val="bg1"/>
                </a:solidFill>
                <a:effectLst/>
                <a:latin typeface="+mn-lt"/>
                <a:cs typeface="Calibri" panose="020F0502020204030204" pitchFamily="34" charset="0"/>
              </a:rPr>
              <a:t> </a:t>
            </a:r>
          </a:p>
          <a:p>
            <a:r>
              <a:rPr lang="en-GB" sz="800" b="0" i="0" dirty="0">
                <a:solidFill>
                  <a:schemeClr val="bg1"/>
                </a:solidFill>
                <a:effectLst/>
                <a:latin typeface="+mn-lt"/>
                <a:cs typeface="Calibri" panose="020F0502020204030204" pitchFamily="34" charset="0"/>
              </a:rPr>
              <a:t>da </a:t>
            </a:r>
            <a:r>
              <a:rPr lang="en-GB" sz="800" b="1" i="0" u="none" strike="noStrike" dirty="0">
                <a:solidFill>
                  <a:schemeClr val="bg1"/>
                </a:solidFill>
                <a:effectLst/>
                <a:latin typeface="+mn-lt"/>
                <a:cs typeface="Calibri" panose="020F0502020204030204" pitchFamily="34" charset="0"/>
                <a:hlinkClick r:id="rId6">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228" name="Google Shape;228;p15"/>
          <p:cNvSpPr txBox="1">
            <a:spLocks noGrp="1"/>
          </p:cNvSpPr>
          <p:nvPr>
            <p:ph type="body" idx="1"/>
          </p:nvPr>
        </p:nvSpPr>
        <p:spPr>
          <a:xfrm>
            <a:off x="29598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it-IT">
                <a:solidFill>
                  <a:schemeClr val="lt1"/>
                </a:solidFill>
                <a:latin typeface="Calibri" panose="020F0502020204030204" pitchFamily="34" charset="0"/>
                <a:cs typeface="Calibri" panose="020F0502020204030204" pitchFamily="34" charset="0"/>
              </a:rPr>
              <a:t>Nativi digitali e immigrati digitali</a:t>
            </a:r>
            <a:endParaRPr lang="it-IT">
              <a:latin typeface="Calibri" panose="020F0502020204030204" pitchFamily="34" charset="0"/>
              <a:cs typeface="Calibri" panose="020F0502020204030204" pitchFamily="34" charset="0"/>
            </a:endParaRPr>
          </a:p>
        </p:txBody>
      </p:sp>
      <p:sp>
        <p:nvSpPr>
          <p:cNvPr id="229" name="Google Shape;229;p15"/>
          <p:cNvSpPr txBox="1">
            <a:spLocks noGrp="1"/>
          </p:cNvSpPr>
          <p:nvPr>
            <p:ph type="body" idx="2"/>
          </p:nvPr>
        </p:nvSpPr>
        <p:spPr>
          <a:xfrm>
            <a:off x="148812" y="877946"/>
            <a:ext cx="8943925" cy="2585946"/>
          </a:xfrm>
          <a:prstGeom prst="rect">
            <a:avLst/>
          </a:prstGeom>
          <a:noFill/>
          <a:ln>
            <a:noFill/>
          </a:ln>
        </p:spPr>
        <p:txBody>
          <a:bodyPr spcFirstLastPara="1" wrap="square" lIns="91425" tIns="45700" rIns="91425" bIns="45700" anchor="t" anchorCtr="0">
            <a:noAutofit/>
          </a:bodyPr>
          <a:lstStyle/>
          <a:p>
            <a:pPr marL="0" lvl="0" indent="0" algn="l">
              <a:buClr>
                <a:schemeClr val="dk1"/>
              </a:buClr>
              <a:buSzPts val="1100"/>
            </a:pPr>
            <a:r>
              <a:rPr lang="it-IT" b="0" dirty="0">
                <a:solidFill>
                  <a:schemeClr val="tx1"/>
                </a:solidFill>
                <a:latin typeface="Calibri" panose="020F0502020204030204" pitchFamily="34" charset="0"/>
                <a:cs typeface="Calibri" panose="020F0502020204030204" pitchFamily="34" charset="0"/>
              </a:rPr>
              <a:t>I</a:t>
            </a:r>
            <a:r>
              <a:rPr lang="it-IT" b="0" dirty="0">
                <a:solidFill>
                  <a:srgbClr val="E43794"/>
                </a:solidFill>
                <a:latin typeface="Calibri" panose="020F0502020204030204" pitchFamily="34" charset="0"/>
                <a:cs typeface="Calibri" panose="020F0502020204030204" pitchFamily="34" charset="0"/>
              </a:rPr>
              <a:t> “n</a:t>
            </a:r>
            <a:r>
              <a:rPr lang="it-IT" dirty="0">
                <a:solidFill>
                  <a:srgbClr val="E43794"/>
                </a:solidFill>
                <a:latin typeface="Calibri" panose="020F0502020204030204" pitchFamily="34" charset="0"/>
                <a:cs typeface="Calibri" panose="020F0502020204030204" pitchFamily="34" charset="0"/>
                <a:sym typeface="Avenir"/>
              </a:rPr>
              <a:t>ativi digitali</a:t>
            </a:r>
            <a:r>
              <a:rPr lang="it-IT" b="0" dirty="0">
                <a:solidFill>
                  <a:srgbClr val="E43794"/>
                </a:solidFill>
                <a:latin typeface="Calibri" panose="020F0502020204030204" pitchFamily="34" charset="0"/>
                <a:cs typeface="Calibri" panose="020F0502020204030204" pitchFamily="34" charset="0"/>
              </a:rPr>
              <a:t>”</a:t>
            </a:r>
            <a:r>
              <a:rPr lang="it-IT" b="0" dirty="0">
                <a:solidFill>
                  <a:srgbClr val="7F7F7F"/>
                </a:solidFill>
                <a:latin typeface="Calibri" panose="020F0502020204030204" pitchFamily="34" charset="0"/>
                <a:cs typeface="Calibri" panose="020F0502020204030204" pitchFamily="34" charset="0"/>
              </a:rPr>
              <a:t> </a:t>
            </a:r>
            <a:r>
              <a:rPr lang="it-IT" dirty="0">
                <a:solidFill>
                  <a:schemeClr val="tx2">
                    <a:lumMod val="25000"/>
                  </a:schemeClr>
                </a:solidFill>
                <a:latin typeface="Calibri" panose="020F0502020204030204" pitchFamily="34" charset="0"/>
                <a:cs typeface="Calibri" panose="020F0502020204030204" pitchFamily="34" charset="0"/>
              </a:rPr>
              <a:t>sono persone nate a partire dalla fine degli anni '90, cresciute in un ambiente in cui la tecnologia digitale era presente fin dall'inizio della loro vita. Questi giovani hanno molta familiarità con il linguaggio e le applicazioni tecnologiche e digitali. Sono già inseriti in una cultura pop fiorente e interattiva e si aspettano di essere coinvolti attraverso approcci nuovi e interattivi quando vivono il patrimonio culturale. </a:t>
            </a:r>
          </a:p>
          <a:p>
            <a:pPr marL="0" lvl="0" indent="0" algn="l" rtl="0">
              <a:lnSpc>
                <a:spcPct val="100000"/>
              </a:lnSpc>
              <a:spcBef>
                <a:spcPts val="0"/>
              </a:spcBef>
              <a:spcAft>
                <a:spcPts val="0"/>
              </a:spcAft>
              <a:buClr>
                <a:schemeClr val="dk1"/>
              </a:buClr>
              <a:buSzPts val="1100"/>
              <a:buFont typeface="Arial"/>
              <a:buNone/>
            </a:pPr>
            <a:endParaRPr lang="it-IT" b="0" dirty="0">
              <a:solidFill>
                <a:schemeClr val="hlink"/>
              </a:solidFill>
              <a:latin typeface="Calibri" panose="020F0502020204030204" pitchFamily="34" charset="0"/>
              <a:cs typeface="Calibri" panose="020F0502020204030204" pitchFamily="34" charset="0"/>
            </a:endParaRPr>
          </a:p>
        </p:txBody>
      </p:sp>
      <p:pic>
        <p:nvPicPr>
          <p:cNvPr id="3" name="Picture 2" descr="A person wearing a vr headset&#10;&#10;Description automatically generated with medium confidence">
            <a:extLst>
              <a:ext uri="{FF2B5EF4-FFF2-40B4-BE49-F238E27FC236}">
                <a16:creationId xmlns:a16="http://schemas.microsoft.com/office/drawing/2014/main" id="{93F5FDDA-257A-4714-B754-29574F218B41}"/>
              </a:ext>
            </a:extLst>
          </p:cNvPr>
          <p:cNvPicPr>
            <a:picLocks noChangeAspect="1"/>
          </p:cNvPicPr>
          <p:nvPr/>
        </p:nvPicPr>
        <p:blipFill rotWithShape="1">
          <a:blip r:embed="rId3"/>
          <a:srcRect l="27773" t="9116" r="10720"/>
          <a:stretch/>
        </p:blipFill>
        <p:spPr>
          <a:xfrm>
            <a:off x="9272847" y="3690314"/>
            <a:ext cx="2930584" cy="3167686"/>
          </a:xfrm>
          <a:prstGeom prst="rect">
            <a:avLst/>
          </a:prstGeom>
        </p:spPr>
      </p:pic>
      <p:sp>
        <p:nvSpPr>
          <p:cNvPr id="8" name="Google Shape;229;p15">
            <a:extLst>
              <a:ext uri="{FF2B5EF4-FFF2-40B4-BE49-F238E27FC236}">
                <a16:creationId xmlns:a16="http://schemas.microsoft.com/office/drawing/2014/main" id="{5046F865-117A-47E6-86AD-FA411169FD45}"/>
              </a:ext>
            </a:extLst>
          </p:cNvPr>
          <p:cNvSpPr txBox="1">
            <a:spLocks/>
          </p:cNvSpPr>
          <p:nvPr/>
        </p:nvSpPr>
        <p:spPr>
          <a:xfrm>
            <a:off x="148812" y="3590900"/>
            <a:ext cx="8943925" cy="2969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buClr>
                <a:schemeClr val="dk1"/>
              </a:buClr>
              <a:buSzPts val="1100"/>
            </a:pPr>
            <a:r>
              <a:rPr lang="it-IT" dirty="0">
                <a:solidFill>
                  <a:schemeClr val="tx1"/>
                </a:solidFill>
                <a:latin typeface="Calibri" panose="020F0502020204030204" pitchFamily="34" charset="0"/>
                <a:cs typeface="Calibri" panose="020F0502020204030204" pitchFamily="34" charset="0"/>
              </a:rPr>
              <a:t>Gli </a:t>
            </a:r>
            <a:r>
              <a:rPr lang="it-IT" dirty="0">
                <a:solidFill>
                  <a:srgbClr val="E43794"/>
                </a:solidFill>
                <a:latin typeface="Calibri" panose="020F0502020204030204" pitchFamily="34" charset="0"/>
                <a:cs typeface="Calibri" panose="020F0502020204030204" pitchFamily="34" charset="0"/>
              </a:rPr>
              <a:t>“immigrati digitali” </a:t>
            </a:r>
            <a:r>
              <a:rPr lang="it-IT" dirty="0">
                <a:solidFill>
                  <a:schemeClr val="tx2">
                    <a:lumMod val="25000"/>
                  </a:schemeClr>
                </a:solidFill>
                <a:latin typeface="Calibri" panose="020F0502020204030204" pitchFamily="34" charset="0"/>
                <a:cs typeface="Calibri" panose="020F0502020204030204" pitchFamily="34" charset="0"/>
              </a:rPr>
              <a:t>sono persone nate prima della diffusione delle tecnologie digitali e hanno dovuto imparare il linguaggio digitale più tardi nella loro vita. Sebbene la maggior parte di loro abbia acquisito una certa familiarità con il mondo digitale, spesso rimangono ancorati al passato, fondendo le nuove tecnologie con le vecchie abitudini. Gli immigrati digitali possono adottare con passione i prodotti del patrimonio digitale immersivo, ma richiedono maggiori investimenti in termini di incoraggiamento e supporto.</a:t>
            </a:r>
          </a:p>
        </p:txBody>
      </p:sp>
      <p:pic>
        <p:nvPicPr>
          <p:cNvPr id="5122" name="Picture 2" descr="Man With Binary Code Projected on His Face">
            <a:extLst>
              <a:ext uri="{FF2B5EF4-FFF2-40B4-BE49-F238E27FC236}">
                <a16:creationId xmlns:a16="http://schemas.microsoft.com/office/drawing/2014/main" id="{3DACE540-E6E9-45C6-81B3-56544624F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88" t="29933" r="25288" b="17125"/>
          <a:stretch/>
        </p:blipFill>
        <p:spPr bwMode="auto">
          <a:xfrm>
            <a:off x="8262851" y="675775"/>
            <a:ext cx="3929149" cy="3120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357359-9026-4BC7-9F98-A2FC572FE5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3" name="Text Placeholder 2">
            <a:extLst>
              <a:ext uri="{FF2B5EF4-FFF2-40B4-BE49-F238E27FC236}">
                <a16:creationId xmlns:a16="http://schemas.microsoft.com/office/drawing/2014/main" id="{1DA27D34-4E96-4A1C-8613-710C7AE75AC5}"/>
              </a:ext>
            </a:extLst>
          </p:cNvPr>
          <p:cNvSpPr>
            <a:spLocks noGrp="1"/>
          </p:cNvSpPr>
          <p:nvPr>
            <p:ph type="body" idx="1"/>
          </p:nvPr>
        </p:nvSpPr>
        <p:spPr>
          <a:xfrm>
            <a:off x="465668" y="-72443"/>
            <a:ext cx="11260668" cy="631527"/>
          </a:xfrm>
        </p:spPr>
        <p:txBody>
          <a:bodyPr/>
          <a:lstStyle/>
          <a:p>
            <a:r>
              <a:rPr lang="it-IT" dirty="0">
                <a:solidFill>
                  <a:schemeClr val="bg1"/>
                </a:solidFill>
                <a:latin typeface="Calibri" panose="020F0502020204030204" pitchFamily="34" charset="0"/>
                <a:cs typeface="Calibri" panose="020F0502020204030204" pitchFamily="34" charset="0"/>
              </a:rPr>
              <a:t>Raggiungere i nativi digitali</a:t>
            </a:r>
          </a:p>
        </p:txBody>
      </p:sp>
      <p:sp>
        <p:nvSpPr>
          <p:cNvPr id="5" name="Text Placeholder 4">
            <a:extLst>
              <a:ext uri="{FF2B5EF4-FFF2-40B4-BE49-F238E27FC236}">
                <a16:creationId xmlns:a16="http://schemas.microsoft.com/office/drawing/2014/main" id="{991B2F50-21DD-4523-9CBD-1E8890FC1ACF}"/>
              </a:ext>
            </a:extLst>
          </p:cNvPr>
          <p:cNvSpPr txBox="1">
            <a:spLocks noGrp="1"/>
          </p:cNvSpPr>
          <p:nvPr>
            <p:ph type="body" idx="2"/>
          </p:nvPr>
        </p:nvSpPr>
        <p:spPr>
          <a:xfrm>
            <a:off x="4917135" y="1389611"/>
            <a:ext cx="6718766" cy="2246729"/>
          </a:xfrm>
          <a:prstGeom prst="rect">
            <a:avLst/>
          </a:prstGeom>
          <a:noFill/>
        </p:spPr>
        <p:txBody>
          <a:bodyPr wrap="square">
            <a:spAutoFit/>
          </a:bodyPr>
          <a:lstStyle/>
          <a:p>
            <a:pPr marL="0" lvl="0" indent="0" algn="ctr">
              <a:buClr>
                <a:schemeClr val="dk1"/>
              </a:buClr>
              <a:buSzPts val="1100"/>
            </a:pPr>
            <a:r>
              <a:rPr lang="it-IT" sz="2800" b="1" dirty="0">
                <a:solidFill>
                  <a:srgbClr val="D41A6A"/>
                </a:solidFill>
                <a:latin typeface="Calibri" panose="020F0502020204030204" pitchFamily="34" charset="0"/>
                <a:cs typeface="Calibri" panose="020F0502020204030204" pitchFamily="34" charset="0"/>
              </a:rPr>
              <a:t>“Non siamo in concorrenza con gli altri musei. Siamo in concorrenza con Netflix”</a:t>
            </a:r>
            <a:endParaRPr lang="it-IT" sz="2800" b="1" dirty="0">
              <a:solidFill>
                <a:srgbClr val="D41A6A"/>
              </a:solidFill>
              <a:latin typeface="Calibri" panose="020F0502020204030204" pitchFamily="34" charset="0"/>
              <a:cs typeface="Calibri" panose="020F0502020204030204" pitchFamily="34" charset="0"/>
              <a:sym typeface="Avenir"/>
            </a:endParaRPr>
          </a:p>
          <a:p>
            <a:pPr marL="0" lvl="0" indent="0" algn="ctr" rtl="0">
              <a:lnSpc>
                <a:spcPct val="100000"/>
              </a:lnSpc>
              <a:spcBef>
                <a:spcPts val="0"/>
              </a:spcBef>
              <a:spcAft>
                <a:spcPts val="0"/>
              </a:spcAft>
              <a:buClr>
                <a:schemeClr val="dk1"/>
              </a:buClr>
              <a:buSzPts val="1100"/>
              <a:buNone/>
            </a:pPr>
            <a:r>
              <a:rPr lang="it-IT" sz="2800" b="1" dirty="0">
                <a:solidFill>
                  <a:srgbClr val="D41A6A"/>
                </a:solidFill>
                <a:latin typeface="Calibri" panose="020F0502020204030204" pitchFamily="34" charset="0"/>
                <a:cs typeface="Calibri" panose="020F0502020204030204" pitchFamily="34" charset="0"/>
                <a:sym typeface="Avenir"/>
              </a:rPr>
              <a:t> </a:t>
            </a:r>
          </a:p>
          <a:p>
            <a:pPr marL="0" lvl="0" indent="0" algn="ctr" rtl="0">
              <a:lnSpc>
                <a:spcPct val="100000"/>
              </a:lnSpc>
              <a:spcBef>
                <a:spcPts val="0"/>
              </a:spcBef>
              <a:spcAft>
                <a:spcPts val="0"/>
              </a:spcAft>
              <a:buClr>
                <a:schemeClr val="dk1"/>
              </a:buClr>
              <a:buSzPts val="1100"/>
              <a:buNone/>
            </a:pPr>
            <a:r>
              <a:rPr lang="it-IT" sz="2800" b="1" i="1" dirty="0">
                <a:solidFill>
                  <a:srgbClr val="D41A6A"/>
                </a:solidFill>
                <a:latin typeface="Calibri" panose="020F0502020204030204" pitchFamily="34" charset="0"/>
                <a:cs typeface="Calibri" panose="020F0502020204030204" pitchFamily="34" charset="0"/>
                <a:sym typeface="Avenir"/>
              </a:rPr>
              <a:t>Jane Alexander </a:t>
            </a:r>
          </a:p>
          <a:p>
            <a:pPr marL="0" lvl="0" indent="0" algn="ctr" rtl="0">
              <a:lnSpc>
                <a:spcPct val="100000"/>
              </a:lnSpc>
              <a:spcBef>
                <a:spcPts val="0"/>
              </a:spcBef>
              <a:spcAft>
                <a:spcPts val="0"/>
              </a:spcAft>
              <a:buClr>
                <a:schemeClr val="dk1"/>
              </a:buClr>
              <a:buSzPts val="1100"/>
              <a:buNone/>
            </a:pPr>
            <a:r>
              <a:rPr lang="it-IT" sz="2800" b="1" i="1" dirty="0">
                <a:solidFill>
                  <a:srgbClr val="D41A6A"/>
                </a:solidFill>
                <a:latin typeface="Calibri" panose="020F0502020204030204" pitchFamily="34" charset="0"/>
                <a:cs typeface="Calibri" panose="020F0502020204030204" pitchFamily="34" charset="0"/>
                <a:sym typeface="Avenir"/>
              </a:rPr>
              <a:t>Cleveland Museum of Art </a:t>
            </a:r>
          </a:p>
        </p:txBody>
      </p:sp>
      <p:sp>
        <p:nvSpPr>
          <p:cNvPr id="7" name="Google Shape;236;p16">
            <a:extLst>
              <a:ext uri="{FF2B5EF4-FFF2-40B4-BE49-F238E27FC236}">
                <a16:creationId xmlns:a16="http://schemas.microsoft.com/office/drawing/2014/main" id="{0F9F798B-DBD6-45EA-A218-099FE0C17C13}"/>
              </a:ext>
            </a:extLst>
          </p:cNvPr>
          <p:cNvSpPr txBox="1">
            <a:spLocks/>
          </p:cNvSpPr>
          <p:nvPr/>
        </p:nvSpPr>
        <p:spPr>
          <a:xfrm>
            <a:off x="375233" y="4159696"/>
            <a:ext cx="11260668" cy="24011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7F7F7F"/>
              </a:buClr>
              <a:buSzPts val="2400"/>
            </a:pPr>
            <a:r>
              <a:rPr lang="it-IT" sz="2400" b="1" dirty="0">
                <a:solidFill>
                  <a:srgbClr val="D41A6A"/>
                </a:solidFill>
                <a:latin typeface="Calibri" panose="020F0502020204030204" pitchFamily="34" charset="0"/>
                <a:cs typeface="Calibri" panose="020F0502020204030204" pitchFamily="34" charset="0"/>
              </a:rPr>
              <a:t>Caso studio -</a:t>
            </a:r>
            <a:r>
              <a:rPr lang="it-IT" sz="2400" b="1"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Il </a:t>
            </a:r>
            <a:r>
              <a:rPr lang="it-IT" sz="2400" dirty="0" err="1">
                <a:latin typeface="Calibri" panose="020F0502020204030204" pitchFamily="34" charset="0"/>
                <a:cs typeface="Calibri" panose="020F0502020204030204" pitchFamily="34" charset="0"/>
              </a:rPr>
              <a:t>Cleverand</a:t>
            </a:r>
            <a:r>
              <a:rPr lang="it-IT" sz="2400" dirty="0">
                <a:latin typeface="Calibri" panose="020F0502020204030204" pitchFamily="34" charset="0"/>
                <a:cs typeface="Calibri" panose="020F0502020204030204" pitchFamily="34" charset="0"/>
              </a:rPr>
              <a:t> Museum of Art ha creato la </a:t>
            </a:r>
            <a:r>
              <a:rPr lang="it-IT" sz="2400" dirty="0" err="1">
                <a:latin typeface="Calibri" panose="020F0502020204030204" pitchFamily="34" charset="0"/>
                <a:cs typeface="Calibri" panose="020F0502020204030204" pitchFamily="34" charset="0"/>
              </a:rPr>
              <a:t>ArtLens</a:t>
            </a:r>
            <a:r>
              <a:rPr lang="it-IT" sz="2400" dirty="0">
                <a:latin typeface="Calibri" panose="020F0502020204030204" pitchFamily="34" charset="0"/>
                <a:cs typeface="Calibri" panose="020F0502020204030204" pitchFamily="34" charset="0"/>
              </a:rPr>
              <a:t> Gallery, una galleria esperienziale che mette lo spettatore a dialogare con i capolavori dell'arte, incoraggiando il coinvolgimento a livello personale ed emotivo. </a:t>
            </a:r>
          </a:p>
          <a:p>
            <a:pPr>
              <a:buClr>
                <a:srgbClr val="7F7F7F"/>
              </a:buClr>
              <a:buSzPts val="2400"/>
            </a:pPr>
            <a:r>
              <a:rPr lang="it-IT" sz="2400" dirty="0">
                <a:latin typeface="Calibri" panose="020F0502020204030204" pitchFamily="34" charset="0"/>
                <a:cs typeface="Calibri" panose="020F0502020204030204" pitchFamily="34" charset="0"/>
              </a:rPr>
              <a:t>La galleria permette ai visitatori di esplorare le opere in mostra della collezione permanente sia al museo che da casa. </a:t>
            </a:r>
          </a:p>
          <a:p>
            <a:pPr>
              <a:buClr>
                <a:srgbClr val="7F7F7F"/>
              </a:buClr>
              <a:buSzPts val="2400"/>
            </a:pPr>
            <a:r>
              <a:rPr lang="it-IT" sz="2400" i="1" dirty="0">
                <a:latin typeface="Calibri" panose="020F0502020204030204" pitchFamily="34" charset="0"/>
                <a:cs typeface="Calibri" panose="020F0502020204030204" pitchFamily="34" charset="0"/>
              </a:rPr>
              <a:t>Per maggiori dettagli: </a:t>
            </a:r>
            <a:r>
              <a:rPr lang="it-IT" sz="2400"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hlinkClick r:id="rId2"/>
              </a:rPr>
              <a:t>https://www.clevelandart.org/artlens-gallery</a:t>
            </a:r>
            <a:r>
              <a:rPr lang="it-IT" sz="2400" dirty="0">
                <a:latin typeface="Calibri" panose="020F0502020204030204" pitchFamily="34" charset="0"/>
                <a:cs typeface="Calibri" panose="020F0502020204030204" pitchFamily="34" charset="0"/>
              </a:rPr>
              <a:t> </a:t>
            </a:r>
          </a:p>
        </p:txBody>
      </p:sp>
      <p:pic>
        <p:nvPicPr>
          <p:cNvPr id="1026" name="Picture 2" descr="The Cleveland Museum Studied How to Best Engage Visitors in the Age of  Netflix. Here's What They Found | Artnet News">
            <a:extLst>
              <a:ext uri="{FF2B5EF4-FFF2-40B4-BE49-F238E27FC236}">
                <a16:creationId xmlns:a16="http://schemas.microsoft.com/office/drawing/2014/main" id="{98B43953-53A1-7084-0047-79410C62B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8" y="1106160"/>
            <a:ext cx="4218495" cy="281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4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extLst>
              <a:ext uri="{FF2B5EF4-FFF2-40B4-BE49-F238E27FC236}">
                <a16:creationId xmlns:a16="http://schemas.microsoft.com/office/drawing/2014/main" id="{A9558522-9D16-8556-180E-AF696B1B9E02}"/>
              </a:ext>
            </a:extLst>
          </p:cNvPr>
          <p:cNvPicPr>
            <a:picLocks noGrp="1" noChangeAspect="1"/>
          </p:cNvPicPr>
          <p:nvPr>
            <p:ph type="pic" idx="2"/>
          </p:nvPr>
        </p:nvPicPr>
        <p:blipFill>
          <a:blip r:embed="rId2"/>
          <a:srcRect l="21215" r="21215"/>
          <a:stretch>
            <a:fillRect/>
          </a:stretch>
        </p:blipFill>
        <p:spPr/>
      </p:pic>
      <p:sp>
        <p:nvSpPr>
          <p:cNvPr id="5" name="Segnaposto testo 4">
            <a:extLst>
              <a:ext uri="{FF2B5EF4-FFF2-40B4-BE49-F238E27FC236}">
                <a16:creationId xmlns:a16="http://schemas.microsoft.com/office/drawing/2014/main" id="{754F42D8-7A36-6444-28C7-069DF5D4D63C}"/>
              </a:ext>
            </a:extLst>
          </p:cNvPr>
          <p:cNvSpPr>
            <a:spLocks noGrp="1"/>
          </p:cNvSpPr>
          <p:nvPr>
            <p:ph type="body" idx="3"/>
          </p:nvPr>
        </p:nvSpPr>
        <p:spPr>
          <a:xfrm>
            <a:off x="481123" y="1649272"/>
            <a:ext cx="5614877" cy="4614368"/>
          </a:xfrm>
        </p:spPr>
        <p:txBody>
          <a:bodyPr/>
          <a:lstStyle/>
          <a:p>
            <a:pPr algn="just">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I nativi digitali hanno molti modi per accedere ai contenuti culturali. Sono abituati a ricevere informazioni molto rapidamente, a gestire processi paralleli e ad adottare il multi-tasking come stile di vita, o addirittura mentale.</a:t>
            </a:r>
          </a:p>
          <a:p>
            <a:pPr algn="just">
              <a:buClr>
                <a:schemeClr val="dk1"/>
              </a:buClr>
              <a:buSzPts val="1100"/>
            </a:pPr>
            <a:endParaRPr lang="it-IT" i="1">
              <a:solidFill>
                <a:schemeClr val="tx2">
                  <a:lumMod val="25000"/>
                </a:schemeClr>
              </a:solidFill>
              <a:latin typeface="Calibri" panose="020F0502020204030204" pitchFamily="34" charset="0"/>
              <a:cs typeface="Calibri" panose="020F0502020204030204" pitchFamily="34" charset="0"/>
            </a:endParaRPr>
          </a:p>
          <a:p>
            <a:pPr algn="just">
              <a:buClr>
                <a:schemeClr val="dk1"/>
              </a:buClr>
              <a:buSzPts val="1100"/>
            </a:pPr>
            <a:r>
              <a:rPr lang="it-IT" b="1" i="1">
                <a:solidFill>
                  <a:schemeClr val="tx2">
                    <a:lumMod val="25000"/>
                  </a:schemeClr>
                </a:solidFill>
                <a:latin typeface="Calibri" panose="020F0502020204030204" pitchFamily="34" charset="0"/>
                <a:cs typeface="Calibri" panose="020F0502020204030204" pitchFamily="34" charset="0"/>
              </a:rPr>
              <a:t>La digitalizzazione non è più solo un'aggiunta per le imprese culturali, ma è diventata uno strumento essenziale per coinvolgere i nativi digitali prima, durante e dopo la visita: </a:t>
            </a:r>
          </a:p>
          <a:p>
            <a:pPr algn="ctr"/>
            <a:endParaRPr lang="it-IT">
              <a:latin typeface="Calibri" panose="020F0502020204030204" pitchFamily="34" charset="0"/>
              <a:cs typeface="Calibri" panose="020F0502020204030204" pitchFamily="34" charset="0"/>
            </a:endParaRPr>
          </a:p>
          <a:p>
            <a:endParaRPr lang="it-IT">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1357359-9026-4BC7-9F98-A2FC572FE5B0}"/>
              </a:ext>
            </a:extLst>
          </p:cNvPr>
          <p:cNvSpPr>
            <a:spLocks noGrp="1"/>
          </p:cNvSpPr>
          <p:nvPr>
            <p:ph type="sldNum" idx="4294967295"/>
          </p:nvPr>
        </p:nvSpPr>
        <p:spPr>
          <a:xfrm>
            <a:off x="7889875" y="6561138"/>
            <a:ext cx="4302125" cy="228600"/>
          </a:xfrm>
        </p:spPr>
        <p:txBody>
          <a:bodyPr/>
          <a:lstStyle/>
          <a:p>
            <a:pPr marL="0" lvl="0" indent="0" algn="r" rtl="0">
              <a:spcBef>
                <a:spcPts val="0"/>
              </a:spcBef>
              <a:spcAft>
                <a:spcPts val="0"/>
              </a:spcAft>
              <a:buNone/>
            </a:pPr>
            <a:fld id="{00000000-1234-1234-1234-123412341234}" type="slidenum">
              <a:rPr lang="en-GB" smtClean="0"/>
              <a:t>17</a:t>
            </a:fld>
            <a:endParaRPr lang="en-GB"/>
          </a:p>
        </p:txBody>
      </p:sp>
      <p:sp>
        <p:nvSpPr>
          <p:cNvPr id="12" name="Segnaposto testo 11">
            <a:extLst>
              <a:ext uri="{FF2B5EF4-FFF2-40B4-BE49-F238E27FC236}">
                <a16:creationId xmlns:a16="http://schemas.microsoft.com/office/drawing/2014/main" id="{3287D10C-CE62-0B40-4CD3-2D358816C073}"/>
              </a:ext>
            </a:extLst>
          </p:cNvPr>
          <p:cNvSpPr>
            <a:spLocks noGrp="1"/>
          </p:cNvSpPr>
          <p:nvPr>
            <p:ph type="body" idx="1"/>
          </p:nvPr>
        </p:nvSpPr>
        <p:spPr/>
        <p:txBody>
          <a:bodyPr/>
          <a:lstStyle/>
          <a:p>
            <a:r>
              <a:rPr lang="it-IT">
                <a:solidFill>
                  <a:srgbClr val="D41A6A"/>
                </a:solidFill>
                <a:latin typeface="Calibri" panose="020F0502020204030204" pitchFamily="34" charset="0"/>
                <a:cs typeface="Calibri" panose="020F0502020204030204" pitchFamily="34" charset="0"/>
              </a:rPr>
              <a:t>Raggiungere i nativi digitali</a:t>
            </a:r>
          </a:p>
        </p:txBody>
      </p:sp>
    </p:spTree>
    <p:extLst>
      <p:ext uri="{BB962C8B-B14F-4D97-AF65-F5344CB8AC3E}">
        <p14:creationId xmlns:p14="http://schemas.microsoft.com/office/powerpoint/2010/main" val="138908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a:spLocks noGrp="1"/>
          </p:cNvSpPr>
          <p:nvPr>
            <p:ph type="body" idx="1"/>
          </p:nvPr>
        </p:nvSpPr>
        <p:spPr>
          <a:xfrm>
            <a:off x="6096000" y="232921"/>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it-IT" dirty="0">
                <a:latin typeface="Calibri" panose="020F0502020204030204" pitchFamily="34" charset="0"/>
                <a:cs typeface="Calibri" panose="020F0502020204030204" pitchFamily="34" charset="0"/>
              </a:rPr>
              <a:t>Coinvolgere i nativi digitali</a:t>
            </a:r>
          </a:p>
        </p:txBody>
      </p:sp>
      <p:sp>
        <p:nvSpPr>
          <p:cNvPr id="244" name="Google Shape;244;p17"/>
          <p:cNvSpPr txBox="1">
            <a:spLocks noGrp="1"/>
          </p:cNvSpPr>
          <p:nvPr>
            <p:ph type="body" idx="2"/>
          </p:nvPr>
        </p:nvSpPr>
        <p:spPr>
          <a:xfrm>
            <a:off x="5966045" y="763343"/>
            <a:ext cx="5992130" cy="6302162"/>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FBE000"/>
              </a:buClr>
              <a:buSzPts val="1200"/>
            </a:pPr>
            <a:r>
              <a:rPr lang="it-IT" b="1" i="1">
                <a:solidFill>
                  <a:srgbClr val="E43794"/>
                </a:solidFill>
                <a:latin typeface="Calibri" panose="020F0502020204030204" pitchFamily="34" charset="0"/>
                <a:cs typeface="Calibri" panose="020F0502020204030204" pitchFamily="34" charset="0"/>
              </a:rPr>
              <a:t>Prima</a:t>
            </a:r>
          </a:p>
          <a:p>
            <a:pPr marL="152400" lvl="0" indent="0">
              <a:buClr>
                <a:srgbClr val="FBE000"/>
              </a:buClr>
              <a:buSzPts val="1200"/>
            </a:pPr>
            <a:r>
              <a:rPr lang="it-IT" b="1">
                <a:solidFill>
                  <a:srgbClr val="E43794"/>
                </a:solidFill>
                <a:latin typeface="Calibri" panose="020F0502020204030204" pitchFamily="34" charset="0"/>
                <a:cs typeface="Calibri" panose="020F0502020204030204" pitchFamily="34" charset="0"/>
              </a:rPr>
              <a:t>Comunicare con contenuti divertenti e coinvolgenti sui social media</a:t>
            </a:r>
          </a:p>
          <a:p>
            <a:pPr marL="152400" lvl="0" indent="0">
              <a:buClr>
                <a:srgbClr val="FBE000"/>
              </a:buClr>
              <a:buSzPts val="1200"/>
            </a:pPr>
            <a:r>
              <a:rPr lang="it-IT" b="0">
                <a:solidFill>
                  <a:schemeClr val="tx2">
                    <a:lumMod val="25000"/>
                  </a:schemeClr>
                </a:solidFill>
                <a:latin typeface="Calibri" panose="020F0502020204030204" pitchFamily="34" charset="0"/>
                <a:cs typeface="Calibri" panose="020F0502020204030204" pitchFamily="34" charset="0"/>
              </a:rPr>
              <a:t>Secondo il </a:t>
            </a:r>
            <a:r>
              <a:rPr lang="it-IT" b="0" u="sng">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Global Web Index</a:t>
            </a:r>
            <a:r>
              <a:rPr lang="it-IT" b="0">
                <a:solidFill>
                  <a:schemeClr val="tx2">
                    <a:lumMod val="25000"/>
                  </a:schemeClr>
                </a:solidFill>
                <a:latin typeface="Calibri" panose="020F0502020204030204" pitchFamily="34" charset="0"/>
                <a:cs typeface="Calibri" panose="020F0502020204030204" pitchFamily="34" charset="0"/>
              </a:rPr>
              <a:t>, i</a:t>
            </a:r>
            <a:r>
              <a:rPr lang="it-IT">
                <a:solidFill>
                  <a:schemeClr val="tx2">
                    <a:lumMod val="25000"/>
                  </a:schemeClr>
                </a:solidFill>
                <a:latin typeface="Calibri" panose="020F0502020204030204" pitchFamily="34" charset="0"/>
                <a:cs typeface="Calibri" panose="020F0502020204030204" pitchFamily="34" charset="0"/>
              </a:rPr>
              <a:t> Millennials possiedono in media 9,3 account sui social media, il che significa che è possibile utilizzare questi canali per raggiungerli direttamente senza investire grandi somme di denaro. Quando ci si rivolge ai nativi digitali è importante trovare il giusto tono di voce per parlare con loro, creando contenuti online coinvolgenti e rendendo l'esperienza dei visitatori degna di essere condivisa. </a:t>
            </a:r>
          </a:p>
          <a:p>
            <a:pPr marL="457200" lvl="0" indent="0" algn="l" rtl="0">
              <a:lnSpc>
                <a:spcPct val="100000"/>
              </a:lnSpc>
              <a:spcBef>
                <a:spcPts val="0"/>
              </a:spcBef>
              <a:spcAft>
                <a:spcPts val="0"/>
              </a:spcAft>
              <a:buClr>
                <a:schemeClr val="dk1"/>
              </a:buClr>
              <a:buSzPts val="1100"/>
              <a:buFont typeface="Arial"/>
              <a:buNone/>
            </a:pPr>
            <a:r>
              <a:rPr lang="it-IT" sz="1000" b="0">
                <a:solidFill>
                  <a:schemeClr val="tx2">
                    <a:lumMod val="25000"/>
                  </a:schemeClr>
                </a:solidFill>
                <a:latin typeface="Calibri" panose="020F0502020204030204" pitchFamily="34" charset="0"/>
                <a:cs typeface="Calibri" panose="020F0502020204030204" pitchFamily="34" charset="0"/>
              </a:rPr>
              <a:t> </a:t>
            </a:r>
          </a:p>
          <a:p>
            <a:pPr marL="0" lvl="0" indent="0" algn="ctr">
              <a:buClr>
                <a:srgbClr val="000000"/>
              </a:buClr>
              <a:buSzPts val="2000"/>
            </a:pPr>
            <a:r>
              <a:rPr lang="it-IT" b="1" i="1" u="none" strike="noStrike">
                <a:solidFill>
                  <a:schemeClr val="tx2">
                    <a:lumMod val="25000"/>
                  </a:schemeClr>
                </a:solidFill>
                <a:latin typeface="Calibri" panose="020F0502020204030204" pitchFamily="34" charset="0"/>
                <a:ea typeface="Arial"/>
                <a:cs typeface="Calibri" panose="020F0502020204030204" pitchFamily="34" charset="0"/>
                <a:sym typeface="Arial"/>
              </a:rPr>
              <a:t> </a:t>
            </a:r>
            <a:r>
              <a:rPr lang="it-IT" b="1" i="1">
                <a:solidFill>
                  <a:schemeClr val="tx2">
                    <a:lumMod val="25000"/>
                  </a:schemeClr>
                </a:solidFill>
                <a:latin typeface="Calibri" panose="020F0502020204030204" pitchFamily="34" charset="0"/>
                <a:ea typeface="Arial"/>
                <a:cs typeface="Calibri" panose="020F0502020204030204" pitchFamily="34" charset="0"/>
                <a:sym typeface="Arial"/>
              </a:rPr>
              <a:t>Quando usiamo il linguaggio che usano i giovani, lo rendiamo più comprensibile per loro.— </a:t>
            </a:r>
            <a:r>
              <a:rPr lang="it-IT" b="0" i="1">
                <a:solidFill>
                  <a:schemeClr val="tx2">
                    <a:lumMod val="25000"/>
                  </a:schemeClr>
                </a:solidFill>
                <a:latin typeface="Calibri" panose="020F0502020204030204" pitchFamily="34" charset="0"/>
                <a:ea typeface="Arial"/>
                <a:cs typeface="Calibri" panose="020F0502020204030204" pitchFamily="34" charset="0"/>
                <a:sym typeface="Arial"/>
              </a:rPr>
              <a:t>Abby Bird</a:t>
            </a:r>
            <a:endParaRPr lang="it-IT" b="0" i="0">
              <a:solidFill>
                <a:schemeClr val="tx2">
                  <a:lumMod val="25000"/>
                </a:schemeClr>
              </a:solidFill>
              <a:latin typeface="Calibri" panose="020F0502020204030204" pitchFamily="34" charset="0"/>
              <a:ea typeface="Inter"/>
              <a:cs typeface="Calibri" panose="020F0502020204030204" pitchFamily="34" charset="0"/>
              <a:sym typeface="Inter"/>
            </a:endParaRPr>
          </a:p>
          <a:p>
            <a:pPr marL="457200" lvl="0" indent="0" algn="l" rtl="0">
              <a:lnSpc>
                <a:spcPct val="100000"/>
              </a:lnSpc>
              <a:spcBef>
                <a:spcPts val="0"/>
              </a:spcBef>
              <a:spcAft>
                <a:spcPts val="0"/>
              </a:spcAft>
              <a:buClr>
                <a:schemeClr val="dk1"/>
              </a:buClr>
              <a:buSzPts val="1100"/>
              <a:buFont typeface="Arial"/>
              <a:buNone/>
            </a:pPr>
            <a:endParaRPr lang="it-IT" b="0">
              <a:solidFill>
                <a:srgbClr val="3A3838"/>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lang="it-IT">
              <a:latin typeface="Calibri" panose="020F0502020204030204" pitchFamily="34" charset="0"/>
              <a:cs typeface="Calibri" panose="020F0502020204030204" pitchFamily="34" charset="0"/>
            </a:endParaRPr>
          </a:p>
        </p:txBody>
      </p:sp>
      <p:pic>
        <p:nvPicPr>
          <p:cNvPr id="245" name="Google Shape;245;p17" descr="A person smiling for the camera&#10;&#10;Description automatically generated with medium confidence"/>
          <p:cNvPicPr preferRelativeResize="0">
            <a:picLocks noGrp="1"/>
          </p:cNvPicPr>
          <p:nvPr>
            <p:ph type="pic" idx="3"/>
          </p:nvPr>
        </p:nvPicPr>
        <p:blipFill rotWithShape="1">
          <a:blip r:embed="rId4">
            <a:alphaModFix/>
          </a:blip>
          <a:srcRect l="14890" t="10049" r="15487"/>
          <a:stretch/>
        </p:blipFill>
        <p:spPr>
          <a:xfrm>
            <a:off x="1400799" y="1525433"/>
            <a:ext cx="4106401" cy="4777982"/>
          </a:xfrm>
          <a:prstGeom prst="rect">
            <a:avLst/>
          </a:prstGeom>
          <a:noFill/>
          <a:ln>
            <a:noFill/>
          </a:ln>
        </p:spPr>
      </p:pic>
      <p:sp>
        <p:nvSpPr>
          <p:cNvPr id="246" name="Google Shape;246;p17"/>
          <p:cNvSpPr txBox="1">
            <a:spLocks noGrp="1"/>
          </p:cNvSpPr>
          <p:nvPr>
            <p:ph type="body" idx="4"/>
          </p:nvPr>
        </p:nvSpPr>
        <p:spPr>
          <a:xfrm>
            <a:off x="1400798" y="5116010"/>
            <a:ext cx="4106402" cy="1741990"/>
          </a:xfrm>
          <a:prstGeom prst="rect">
            <a:avLst/>
          </a:prstGeom>
          <a:solidFill>
            <a:srgbClr val="E43794"/>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GB" sz="2400" u="sng" dirty="0">
                <a:solidFill>
                  <a:schemeClr val="bg1"/>
                </a:solidFill>
                <a:hlinkClick r:id="rId5">
                  <a:extLst>
                    <a:ext uri="{A12FA001-AC4F-418D-AE19-62706E023703}">
                      <ahyp:hlinkClr xmlns:ahyp="http://schemas.microsoft.com/office/drawing/2018/hyperlinkcolor" val="tx"/>
                    </a:ext>
                  </a:extLst>
                </a:hlinkClick>
              </a:rPr>
              <a:t>Scopri come il Black Country Living Museum ha usato Tik Tok per costruire un nuovo pubblico Gen z </a:t>
            </a:r>
            <a:endParaRPr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18"/>
          <p:cNvSpPr txBox="1">
            <a:spLocks noGrp="1"/>
          </p:cNvSpPr>
          <p:nvPr>
            <p:ph type="body" idx="2"/>
          </p:nvPr>
        </p:nvSpPr>
        <p:spPr>
          <a:xfrm>
            <a:off x="6023221" y="1094874"/>
            <a:ext cx="5339108" cy="5126832"/>
          </a:xfrm>
          <a:prstGeom prst="rect">
            <a:avLst/>
          </a:prstGeom>
          <a:noFill/>
          <a:ln>
            <a:noFill/>
          </a:ln>
        </p:spPr>
        <p:txBody>
          <a:bodyPr spcFirstLastPara="1" wrap="square" lIns="91425" tIns="45700" rIns="91425" bIns="45700" anchor="t" anchorCtr="0">
            <a:noAutofit/>
          </a:bodyPr>
          <a:lstStyle/>
          <a:p>
            <a:pPr marL="0" lvl="0" indent="0">
              <a:lnSpc>
                <a:spcPct val="90000"/>
              </a:lnSpc>
              <a:buClr>
                <a:srgbClr val="E43794"/>
              </a:buClr>
              <a:buSzPts val="3600"/>
            </a:pPr>
            <a:r>
              <a:rPr lang="it-IT" sz="2800" b="1" i="1">
                <a:solidFill>
                  <a:srgbClr val="E9498E"/>
                </a:solidFill>
                <a:latin typeface="Calibri" panose="020F0502020204030204" pitchFamily="34" charset="0"/>
                <a:cs typeface="Calibri" panose="020F0502020204030204" pitchFamily="34" charset="0"/>
              </a:rPr>
              <a:t>Durante </a:t>
            </a:r>
          </a:p>
          <a:p>
            <a:pPr marL="0" lvl="0" indent="0">
              <a:lnSpc>
                <a:spcPct val="90000"/>
              </a:lnSpc>
              <a:buClr>
                <a:srgbClr val="E43794"/>
              </a:buClr>
              <a:buSzPts val="3600"/>
            </a:pPr>
            <a:r>
              <a:rPr lang="it-IT" sz="2800" b="1">
                <a:solidFill>
                  <a:srgbClr val="E9498E"/>
                </a:solidFill>
                <a:latin typeface="Calibri" panose="020F0502020204030204" pitchFamily="34" charset="0"/>
                <a:cs typeface="Calibri" panose="020F0502020204030204" pitchFamily="34" charset="0"/>
              </a:rPr>
              <a:t>Progettare esperienze coinvolgenti e immersive</a:t>
            </a:r>
          </a:p>
          <a:p>
            <a:pPr marL="0" lvl="0" indent="0">
              <a:lnSpc>
                <a:spcPct val="90000"/>
              </a:lnSpc>
              <a:buClr>
                <a:srgbClr val="E43794"/>
              </a:buClr>
              <a:buSzPts val="3600"/>
            </a:pPr>
            <a:endParaRPr lang="it-IT" sz="1200" b="1">
              <a:solidFill>
                <a:srgbClr val="E43794"/>
              </a:solidFill>
              <a:latin typeface="Calibri" panose="020F0502020204030204" pitchFamily="34" charset="0"/>
              <a:cs typeface="Calibri" panose="020F0502020204030204" pitchFamily="34" charset="0"/>
            </a:endParaRPr>
          </a:p>
          <a:p>
            <a:pPr marL="0" lvl="0" indent="0">
              <a:lnSpc>
                <a:spcPct val="90000"/>
              </a:lnSpc>
              <a:buClr>
                <a:srgbClr val="E43794"/>
              </a:buClr>
              <a:buSzPts val="3600"/>
            </a:pPr>
            <a:r>
              <a:rPr lang="it-IT">
                <a:solidFill>
                  <a:schemeClr val="tx2">
                    <a:lumMod val="25000"/>
                  </a:schemeClr>
                </a:solidFill>
                <a:latin typeface="Calibri" panose="020F0502020204030204" pitchFamily="34" charset="0"/>
                <a:cs typeface="Calibri" panose="020F0502020204030204" pitchFamily="34" charset="0"/>
              </a:rPr>
              <a:t>Le generazioni più giovani sono particolarmente attratte da esperienze immersive che le fanno sentire spettatori attivi. Le tecnologie digitali - come la realtà virtuale e aumentata - sono molto potenti per questo gruppo, perché fanno sentire i visitatori parte di una mostra e possono creare nuove interazioni attraverso </a:t>
            </a:r>
            <a:r>
              <a:rPr lang="it-IT" i="1">
                <a:solidFill>
                  <a:schemeClr val="tx2">
                    <a:lumMod val="25000"/>
                  </a:schemeClr>
                </a:solidFill>
                <a:latin typeface="Calibri" panose="020F0502020204030204" pitchFamily="34" charset="0"/>
                <a:cs typeface="Calibri" panose="020F0502020204030204" pitchFamily="34" charset="0"/>
              </a:rPr>
              <a:t>l'Edutainment</a:t>
            </a:r>
            <a:r>
              <a:rPr lang="it-IT">
                <a:solidFill>
                  <a:schemeClr val="tx2">
                    <a:lumMod val="25000"/>
                  </a:schemeClr>
                </a:solidFill>
                <a:latin typeface="Calibri" panose="020F0502020204030204" pitchFamily="34" charset="0"/>
                <a:cs typeface="Calibri" panose="020F0502020204030204" pitchFamily="34" charset="0"/>
              </a:rPr>
              <a:t>, un approccio che mescola contenuti educativi con attività di intrattenimento. </a:t>
            </a:r>
            <a:endParaRPr lang="it-IT">
              <a:solidFill>
                <a:srgbClr val="3A3838"/>
              </a:solidFill>
              <a:latin typeface="Calibri" panose="020F0502020204030204" pitchFamily="34" charset="0"/>
              <a:cs typeface="Calibri" panose="020F0502020204030204" pitchFamily="34" charset="0"/>
            </a:endParaRPr>
          </a:p>
        </p:txBody>
      </p:sp>
      <p:pic>
        <p:nvPicPr>
          <p:cNvPr id="3" name="Picture Placeholder 2" descr="A picture containing person, microphone&#10;&#10;Description automatically generated">
            <a:extLst>
              <a:ext uri="{FF2B5EF4-FFF2-40B4-BE49-F238E27FC236}">
                <a16:creationId xmlns:a16="http://schemas.microsoft.com/office/drawing/2014/main" id="{F91429E3-9F62-47D8-A8B2-C97485E0672B}"/>
              </a:ext>
            </a:extLst>
          </p:cNvPr>
          <p:cNvPicPr>
            <a:picLocks noGrp="1" noChangeAspect="1"/>
          </p:cNvPicPr>
          <p:nvPr>
            <p:ph type="pic" idx="3"/>
          </p:nvPr>
        </p:nvPicPr>
        <p:blipFill>
          <a:blip r:embed="rId3"/>
          <a:srcRect l="1580" r="1580"/>
          <a:stretch>
            <a:fillRect/>
          </a:stretch>
        </p:blipFill>
        <p:spPr/>
      </p:pic>
      <p:sp>
        <p:nvSpPr>
          <p:cNvPr id="2" name="TextBox 1">
            <a:extLst>
              <a:ext uri="{FF2B5EF4-FFF2-40B4-BE49-F238E27FC236}">
                <a16:creationId xmlns:a16="http://schemas.microsoft.com/office/drawing/2014/main" id="{94E7DD09-252B-4AF0-AA2A-EE6E2E14A6B2}"/>
              </a:ext>
            </a:extLst>
          </p:cNvPr>
          <p:cNvSpPr txBox="1"/>
          <p:nvPr/>
        </p:nvSpPr>
        <p:spPr>
          <a:xfrm>
            <a:off x="-395692" y="6390752"/>
            <a:ext cx="1889090" cy="338554"/>
          </a:xfrm>
          <a:prstGeom prst="rect">
            <a:avLst/>
          </a:prstGeom>
          <a:noFill/>
        </p:spPr>
        <p:txBody>
          <a:bodyPr wrap="square" rtlCol="0">
            <a:spAutoFit/>
          </a:bodyPr>
          <a:lstStyle/>
          <a:p>
            <a:pPr marL="457200" lvl="0" indent="0" algn="l" rtl="0">
              <a:lnSpc>
                <a:spcPct val="100000"/>
              </a:lnSpc>
              <a:spcBef>
                <a:spcPts val="0"/>
              </a:spcBef>
              <a:spcAft>
                <a:spcPts val="0"/>
              </a:spcAft>
              <a:buClr>
                <a:srgbClr val="3A3838"/>
              </a:buClr>
              <a:buSzPts val="2400"/>
              <a:buNone/>
            </a:pPr>
            <a:r>
              <a:rPr lang="en-GB" sz="800" b="0" i="0" dirty="0" err="1">
                <a:solidFill>
                  <a:schemeClr val="bg1"/>
                </a:solidFill>
                <a:effectLst/>
                <a:latin typeface="+mn-lt"/>
                <a:cs typeface="Calibri" panose="020F0502020204030204" pitchFamily="34" charset="0"/>
              </a:rPr>
              <a:t>Foto</a:t>
            </a:r>
            <a:r>
              <a:rPr lang="en-GB" sz="800" b="0" i="0" dirty="0">
                <a:solidFill>
                  <a:schemeClr val="bg1"/>
                </a:solidFill>
                <a:effectLst/>
                <a:latin typeface="+mn-lt"/>
                <a:cs typeface="Calibri" panose="020F0502020204030204" pitchFamily="34" charset="0"/>
              </a:rPr>
              <a:t> di </a:t>
            </a:r>
            <a:r>
              <a:rPr lang="en-GB" sz="800" b="1" i="0" u="none" strike="noStrike" dirty="0">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Ali Pazani</a:t>
            </a:r>
            <a:r>
              <a:rPr lang="en-GB" sz="800" b="0" i="0" dirty="0">
                <a:solidFill>
                  <a:schemeClr val="bg1"/>
                </a:solidFill>
                <a:effectLst/>
                <a:latin typeface="+mn-lt"/>
                <a:cs typeface="Calibri" panose="020F0502020204030204" pitchFamily="34" charset="0"/>
              </a:rPr>
              <a:t> da </a:t>
            </a:r>
            <a:r>
              <a:rPr lang="en-GB" sz="800" b="1" i="0" u="none" strike="noStrike" dirty="0">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latin typeface="+mn-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descr="A person standing in front of a building with columns&#10;&#10;Description automatically generated with low confidence"/>
          <p:cNvPicPr preferRelativeResize="0">
            <a:picLocks noGrp="1"/>
          </p:cNvPicPr>
          <p:nvPr>
            <p:ph type="pic" idx="2"/>
          </p:nvPr>
        </p:nvPicPr>
        <p:blipFill rotWithShape="1">
          <a:blip r:embed="rId3">
            <a:alphaModFix/>
          </a:blip>
          <a:srcRect t="29962" b="29962"/>
          <a:stretch/>
        </p:blipFill>
        <p:spPr>
          <a:xfrm>
            <a:off x="24103" y="-18145"/>
            <a:ext cx="12192003" cy="6858002"/>
          </a:xfrm>
          <a:prstGeom prst="rect">
            <a:avLst/>
          </a:prstGeom>
          <a:noFill/>
          <a:ln>
            <a:noFill/>
          </a:ln>
        </p:spPr>
      </p:pic>
      <p:sp>
        <p:nvSpPr>
          <p:cNvPr id="111" name="Google Shape;111;p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112" name="Google Shape;112;p3"/>
          <p:cNvSpPr/>
          <p:nvPr/>
        </p:nvSpPr>
        <p:spPr>
          <a:xfrm>
            <a:off x="0" y="-1"/>
            <a:ext cx="4360447" cy="3410857"/>
          </a:xfrm>
          <a:prstGeom prst="rect">
            <a:avLst/>
          </a:prstGeom>
          <a:gradFill>
            <a:gsLst>
              <a:gs pos="0">
                <a:srgbClr val="E43794"/>
              </a:gs>
              <a:gs pos="58999">
                <a:srgbClr val="E43794">
                  <a:alpha val="52941"/>
                </a:srgbClr>
              </a:gs>
              <a:gs pos="100000">
                <a:srgbClr val="E43794">
                  <a:alpha val="52941"/>
                </a:srgbClr>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b="0" i="0" u="none" strike="noStrike" cap="none">
              <a:solidFill>
                <a:schemeClr val="dk1"/>
              </a:solidFill>
              <a:latin typeface="Calibri"/>
              <a:ea typeface="Calibri"/>
              <a:cs typeface="Calibri"/>
              <a:sym typeface="Calibri"/>
            </a:endParaRPr>
          </a:p>
        </p:txBody>
      </p:sp>
      <p:pic>
        <p:nvPicPr>
          <p:cNvPr id="113" name="Google Shape;113;p3" descr="Logo&#10;&#10;Description automatically generated"/>
          <p:cNvPicPr preferRelativeResize="0"/>
          <p:nvPr/>
        </p:nvPicPr>
        <p:blipFill rotWithShape="1">
          <a:blip r:embed="rId4">
            <a:alphaModFix/>
          </a:blip>
          <a:srcRect/>
          <a:stretch/>
        </p:blipFill>
        <p:spPr>
          <a:xfrm>
            <a:off x="757785" y="375593"/>
            <a:ext cx="2916440" cy="2662836"/>
          </a:xfrm>
          <a:prstGeom prst="rect">
            <a:avLst/>
          </a:prstGeom>
          <a:noFill/>
          <a:ln>
            <a:noFill/>
          </a:ln>
        </p:spPr>
      </p:pic>
      <p:sp>
        <p:nvSpPr>
          <p:cNvPr id="114" name="Google Shape;114;p3"/>
          <p:cNvSpPr txBox="1">
            <a:spLocks noGrp="1"/>
          </p:cNvSpPr>
          <p:nvPr>
            <p:ph type="body" idx="3"/>
          </p:nvPr>
        </p:nvSpPr>
        <p:spPr>
          <a:xfrm>
            <a:off x="-36587" y="3359787"/>
            <a:ext cx="12265174" cy="3531140"/>
          </a:xfrm>
          <a:prstGeom prst="rect">
            <a:avLst/>
          </a:prstGeom>
          <a:solidFill>
            <a:srgbClr val="FBE000"/>
          </a:solid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rgbClr val="FBE000"/>
              </a:buClr>
              <a:buSzPts val="1200"/>
              <a:buFont typeface="Avenir"/>
              <a:buNone/>
            </a:pPr>
            <a:endParaRPr lang="ig-NG" sz="800">
              <a:latin typeface="Calibri" panose="020F0502020204030204" pitchFamily="34" charset="0"/>
              <a:cs typeface="Calibri" panose="020F0502020204030204" pitchFamily="34" charset="0"/>
            </a:endParaRPr>
          </a:p>
          <a:p>
            <a:pPr marL="457200" lvl="0" indent="-304800" algn="l" rtl="0">
              <a:lnSpc>
                <a:spcPct val="100000"/>
              </a:lnSpc>
              <a:spcBef>
                <a:spcPts val="1000"/>
              </a:spcBef>
              <a:spcAft>
                <a:spcPts val="0"/>
              </a:spcAft>
              <a:buClr>
                <a:srgbClr val="FBE000"/>
              </a:buClr>
              <a:buSzPts val="1200"/>
              <a:buFont typeface="Avenir"/>
              <a:buChar char="●"/>
            </a:pPr>
            <a:r>
              <a:rPr lang="ig-NG" sz="3600" b="1">
                <a:solidFill>
                  <a:srgbClr val="E43794"/>
                </a:solidFill>
                <a:latin typeface="Calibri" panose="020F0502020204030204" pitchFamily="34" charset="0"/>
                <a:cs typeface="Calibri" panose="020F0502020204030204" pitchFamily="34" charset="0"/>
              </a:rPr>
              <a:t>In questo modulo imparerai a:</a:t>
            </a:r>
          </a:p>
          <a:p>
            <a:pPr marL="970590" lvl="2" indent="-342900">
              <a:spcBef>
                <a:spcPts val="1000"/>
              </a:spcBef>
              <a:buClr>
                <a:srgbClr val="E43794"/>
              </a:buClr>
              <a:buSzPts val="1200"/>
              <a:buFont typeface="Arial" panose="020B0604020202020204" pitchFamily="34" charset="0"/>
              <a:buChar char="•"/>
            </a:pPr>
            <a:r>
              <a:rPr lang="ig-NG" sz="2400" b="1">
                <a:solidFill>
                  <a:srgbClr val="E43794"/>
                </a:solidFill>
                <a:latin typeface="Calibri" panose="020F0502020204030204" pitchFamily="34" charset="0"/>
                <a:ea typeface="Avenir"/>
                <a:cs typeface="Calibri" panose="020F0502020204030204" pitchFamily="34" charset="0"/>
                <a:sym typeface="Avenir"/>
              </a:rPr>
              <a:t>Comprendere le motivazioni, le esigenze e i comportamenti del pubblico del turismo culturale, in particolare dei nativi digitali;</a:t>
            </a:r>
          </a:p>
          <a:p>
            <a:pPr marL="970590" lvl="2" indent="-342900">
              <a:spcBef>
                <a:spcPts val="0"/>
              </a:spcBef>
              <a:buClr>
                <a:srgbClr val="E43794"/>
              </a:buClr>
              <a:buSzPts val="1200"/>
              <a:buFont typeface="Arial" panose="020B0604020202020204" pitchFamily="34" charset="0"/>
              <a:buChar char="•"/>
            </a:pPr>
            <a:r>
              <a:rPr lang="ig-NG" sz="2400" b="1">
                <a:solidFill>
                  <a:srgbClr val="E43794"/>
                </a:solidFill>
                <a:latin typeface="Calibri" panose="020F0502020204030204" pitchFamily="34" charset="0"/>
                <a:ea typeface="Avenir"/>
                <a:cs typeface="Calibri" panose="020F0502020204030204" pitchFamily="34" charset="0"/>
                <a:sym typeface="Avenir"/>
              </a:rPr>
              <a:t>Padroneggiare le basi della segmentazione e del targeting del mercato;</a:t>
            </a:r>
          </a:p>
          <a:p>
            <a:pPr marL="970590" lvl="2" indent="-342900" algn="l" rtl="0">
              <a:lnSpc>
                <a:spcPct val="90000"/>
              </a:lnSpc>
              <a:spcBef>
                <a:spcPts val="0"/>
              </a:spcBef>
              <a:spcAft>
                <a:spcPts val="0"/>
              </a:spcAft>
              <a:buClr>
                <a:srgbClr val="E43794"/>
              </a:buClr>
              <a:buSzPts val="1200"/>
              <a:buFont typeface="Arial" panose="020B0604020202020204" pitchFamily="34" charset="0"/>
              <a:buChar char="•"/>
            </a:pPr>
            <a:r>
              <a:rPr lang="ig-NG" sz="2400" b="1">
                <a:solidFill>
                  <a:srgbClr val="E43794"/>
                </a:solidFill>
                <a:latin typeface="Calibri" panose="020F0502020204030204" pitchFamily="34" charset="0"/>
                <a:ea typeface="Avenir"/>
                <a:cs typeface="Calibri" panose="020F0502020204030204" pitchFamily="34" charset="0"/>
                <a:sym typeface="Avenir"/>
              </a:rPr>
              <a:t>Costruire una customer persona; </a:t>
            </a:r>
            <a:endParaRPr lang="ig-NG">
              <a:latin typeface="Calibri" panose="020F0502020204030204" pitchFamily="34" charset="0"/>
              <a:ea typeface="Avenir"/>
              <a:cs typeface="Calibri" panose="020F0502020204030204" pitchFamily="34" charset="0"/>
            </a:endParaRPr>
          </a:p>
          <a:p>
            <a:pPr marL="970590" lvl="2" indent="-342900" algn="l" rtl="0">
              <a:lnSpc>
                <a:spcPct val="90000"/>
              </a:lnSpc>
              <a:spcBef>
                <a:spcPts val="0"/>
              </a:spcBef>
              <a:spcAft>
                <a:spcPts val="0"/>
              </a:spcAft>
              <a:buClr>
                <a:srgbClr val="E43794"/>
              </a:buClr>
              <a:buSzPts val="1200"/>
              <a:buFont typeface="Arial" panose="020B0604020202020204" pitchFamily="34" charset="0"/>
              <a:buChar char="•"/>
            </a:pPr>
            <a:r>
              <a:rPr lang="ig-NG" sz="2400" b="1">
                <a:solidFill>
                  <a:srgbClr val="E43794"/>
                </a:solidFill>
                <a:latin typeface="Calibri" panose="020F0502020204030204" pitchFamily="34" charset="0"/>
                <a:ea typeface="Avenir"/>
                <a:cs typeface="Calibri" panose="020F0502020204030204" pitchFamily="34" charset="0"/>
                <a:sym typeface="Avenir"/>
              </a:rPr>
              <a:t>Costruire una empathy map;</a:t>
            </a:r>
            <a:endParaRPr lang="ig-NG">
              <a:latin typeface="Calibri" panose="020F0502020204030204" pitchFamily="34" charset="0"/>
              <a:cs typeface="Calibri" panose="020F0502020204030204" pitchFamily="34" charset="0"/>
            </a:endParaRPr>
          </a:p>
          <a:p>
            <a:pPr marL="970590" lvl="2" indent="-342900">
              <a:spcBef>
                <a:spcPts val="0"/>
              </a:spcBef>
              <a:buClr>
                <a:srgbClr val="E43794"/>
              </a:buClr>
              <a:buSzPts val="1200"/>
              <a:buFont typeface="Arial" panose="020B0604020202020204" pitchFamily="34" charset="0"/>
              <a:buChar char="•"/>
            </a:pPr>
            <a:r>
              <a:rPr lang="ig-NG" sz="2400" b="1">
                <a:solidFill>
                  <a:srgbClr val="E43794"/>
                </a:solidFill>
                <a:latin typeface="Calibri" panose="020F0502020204030204" pitchFamily="34" charset="0"/>
                <a:ea typeface="Avenir"/>
                <a:cs typeface="Calibri" panose="020F0502020204030204" pitchFamily="34" charset="0"/>
                <a:sym typeface="Avenir"/>
              </a:rPr>
              <a:t>Esplorare il tuo «percorso di visita».</a:t>
            </a:r>
          </a:p>
          <a:p>
            <a:pPr marL="457200" lvl="0" indent="-228600" algn="l" rtl="0">
              <a:lnSpc>
                <a:spcPct val="100000"/>
              </a:lnSpc>
              <a:spcBef>
                <a:spcPts val="1000"/>
              </a:spcBef>
              <a:spcAft>
                <a:spcPts val="0"/>
              </a:spcAft>
              <a:buClr>
                <a:srgbClr val="FBE000"/>
              </a:buClr>
              <a:buSzPts val="1200"/>
              <a:buFont typeface="Avenir"/>
              <a:buNone/>
            </a:pPr>
            <a:endParaRPr lang="ig-NG" b="1">
              <a:solidFill>
                <a:srgbClr val="E43794"/>
              </a:solidFill>
              <a:latin typeface="Calibri" panose="020F0502020204030204" pitchFamily="34" charset="0"/>
              <a:cs typeface="Calibri" panose="020F0502020204030204" pitchFamily="34" charset="0"/>
            </a:endParaRPr>
          </a:p>
          <a:p>
            <a:pPr marL="457200" lvl="0" indent="-228600" algn="l" rtl="0">
              <a:lnSpc>
                <a:spcPct val="100000"/>
              </a:lnSpc>
              <a:spcBef>
                <a:spcPts val="1000"/>
              </a:spcBef>
              <a:spcAft>
                <a:spcPts val="0"/>
              </a:spcAft>
              <a:buClr>
                <a:srgbClr val="FBE000"/>
              </a:buClr>
              <a:buSzPts val="1200"/>
              <a:buFont typeface="Avenir"/>
              <a:buNone/>
            </a:pPr>
            <a:endParaRPr lang="ig-NG">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body" idx="1"/>
          </p:nvPr>
        </p:nvSpPr>
        <p:spPr>
          <a:xfrm>
            <a:off x="6145864" y="689474"/>
            <a:ext cx="6046136"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it-IT" sz="2800" b="1" i="1" dirty="0">
                <a:solidFill>
                  <a:srgbClr val="E43794"/>
                </a:solidFill>
                <a:latin typeface="Calibri" panose="020F0502020204030204" pitchFamily="34" charset="0"/>
                <a:cs typeface="Calibri" panose="020F0502020204030204" pitchFamily="34" charset="0"/>
              </a:rPr>
              <a:t>Dopo </a:t>
            </a:r>
            <a:endParaRPr lang="it-IT" sz="2800" i="1" dirty="0">
              <a:latin typeface="Calibri" panose="020F0502020204030204" pitchFamily="34" charset="0"/>
              <a:cs typeface="Calibri" panose="020F0502020204030204" pitchFamily="34" charset="0"/>
            </a:endParaRPr>
          </a:p>
          <a:p>
            <a:pPr marL="0" indent="0">
              <a:spcBef>
                <a:spcPts val="0"/>
              </a:spcBef>
            </a:pPr>
            <a:r>
              <a:rPr lang="it-IT" sz="2800" b="1" dirty="0">
                <a:solidFill>
                  <a:srgbClr val="E43794"/>
                </a:solidFill>
                <a:latin typeface="Calibri" panose="020F0502020204030204" pitchFamily="34" charset="0"/>
                <a:cs typeface="Calibri" panose="020F0502020204030204" pitchFamily="34" charset="0"/>
              </a:rPr>
              <a:t>Crea una community</a:t>
            </a:r>
            <a:endParaRPr lang="it-IT" sz="2800" dirty="0">
              <a:latin typeface="Calibri" panose="020F0502020204030204" pitchFamily="34" charset="0"/>
              <a:cs typeface="Calibri" panose="020F0502020204030204" pitchFamily="34" charset="0"/>
            </a:endParaRPr>
          </a:p>
        </p:txBody>
      </p:sp>
      <p:sp>
        <p:nvSpPr>
          <p:cNvPr id="262" name="Google Shape;262;p19"/>
          <p:cNvSpPr txBox="1">
            <a:spLocks noGrp="1"/>
          </p:cNvSpPr>
          <p:nvPr>
            <p:ph type="body" idx="2"/>
          </p:nvPr>
        </p:nvSpPr>
        <p:spPr>
          <a:xfrm>
            <a:off x="5667657" y="1568143"/>
            <a:ext cx="6409441" cy="4809797"/>
          </a:xfrm>
          <a:prstGeom prst="rect">
            <a:avLst/>
          </a:prstGeom>
          <a:noFill/>
          <a:ln>
            <a:noFill/>
          </a:ln>
        </p:spPr>
        <p:txBody>
          <a:bodyPr spcFirstLastPara="1" wrap="square" lIns="91425" tIns="45700" rIns="91425" bIns="45700" anchor="t" anchorCtr="0">
            <a:noAutofit/>
          </a:bodyPr>
          <a:lstStyle/>
          <a:p>
            <a:pPr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Le nuove tecnologie consentono di creare connessioni durature con il pubblico.  Imparare il linguaggio dei social media e investire nella creazione di contenuti può portare alla crescita di comunità online di supporto. Comunità come queste fanno parte della vita quotidiana dei nativi digitali. Sfruttare il loro potenziale ti permette di raccogliere feedback più approfonditi, di ampliare il tuo pubblico e di creare visitatori fedeli e di ritorno. </a:t>
            </a:r>
          </a:p>
          <a:p>
            <a:pPr marL="457200" lvl="0" indent="0" algn="l" rtl="0">
              <a:lnSpc>
                <a:spcPct val="100000"/>
              </a:lnSpc>
              <a:spcBef>
                <a:spcPts val="0"/>
              </a:spcBef>
              <a:spcAft>
                <a:spcPts val="0"/>
              </a:spcAft>
              <a:buClr>
                <a:schemeClr val="dk1"/>
              </a:buClr>
              <a:buSzPts val="1100"/>
              <a:buFont typeface="Arial"/>
              <a:buNone/>
            </a:pPr>
            <a:endParaRPr lang="it-IT" i="1">
              <a:solidFill>
                <a:schemeClr val="tx2">
                  <a:lumMod val="25000"/>
                </a:schemeClr>
              </a:solidFill>
              <a:latin typeface="Calibri" panose="020F0502020204030204" pitchFamily="34" charset="0"/>
              <a:cs typeface="Calibri" panose="020F0502020204030204" pitchFamily="34" charset="0"/>
            </a:endParaRPr>
          </a:p>
          <a:p>
            <a:pPr lvl="0" indent="0">
              <a:buClr>
                <a:schemeClr val="dk1"/>
              </a:buClr>
              <a:buSzPts val="1100"/>
            </a:pPr>
            <a:r>
              <a:rPr lang="it-IT" sz="2000" i="1">
                <a:solidFill>
                  <a:schemeClr val="tx2">
                    <a:lumMod val="25000"/>
                  </a:schemeClr>
                </a:solidFill>
                <a:latin typeface="Calibri" panose="020F0502020204030204" pitchFamily="34" charset="0"/>
                <a:cs typeface="Calibri" panose="020F0502020204030204" pitchFamily="34" charset="0"/>
              </a:rPr>
              <a:t>Ulteriori info sulla comunicazione digitale nel modulo 5</a:t>
            </a:r>
          </a:p>
        </p:txBody>
      </p:sp>
      <p:sp>
        <p:nvSpPr>
          <p:cNvPr id="264" name="Google Shape;264;p19"/>
          <p:cNvSpPr txBox="1">
            <a:spLocks noGrp="1"/>
          </p:cNvSpPr>
          <p:nvPr>
            <p:ph type="body" idx="4"/>
          </p:nvPr>
        </p:nvSpPr>
        <p:spPr>
          <a:xfrm>
            <a:off x="1869690" y="5420413"/>
            <a:ext cx="3145370" cy="65016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endParaRPr/>
          </a:p>
        </p:txBody>
      </p:sp>
      <p:pic>
        <p:nvPicPr>
          <p:cNvPr id="1026" name="Picture 2" descr="Person Holding Iphone Showing Social Networks Folder">
            <a:extLst>
              <a:ext uri="{FF2B5EF4-FFF2-40B4-BE49-F238E27FC236}">
                <a16:creationId xmlns:a16="http://schemas.microsoft.com/office/drawing/2014/main" id="{6187658A-328D-4655-B22E-CB95CA33E9B8}"/>
              </a:ext>
            </a:extLst>
          </p:cNvPr>
          <p:cNvPicPr>
            <a:picLocks noGrp="1" noChangeAspect="1" noChangeArrowheads="1"/>
          </p:cNvPicPr>
          <p:nvPr>
            <p:ph type="pic" idx="3"/>
          </p:nvPr>
        </p:nvPicPr>
        <p:blipFill>
          <a:blip r:embed="rId3">
            <a:extLst>
              <a:ext uri="{28A0092B-C50C-407E-A947-70E740481C1C}">
                <a14:useLocalDpi xmlns:a14="http://schemas.microsoft.com/office/drawing/2010/main" val="0"/>
              </a:ext>
            </a:extLst>
          </a:blip>
          <a:srcRect l="24202" r="24202"/>
          <a:stretch>
            <a:fillRect/>
          </a:stretch>
        </p:blipFill>
        <p:spPr bwMode="auto">
          <a:xfrm>
            <a:off x="1389737" y="1470195"/>
            <a:ext cx="4105275" cy="5299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F1DB4B-FE5C-4E24-8BE4-A775AC6F16CE}"/>
              </a:ext>
            </a:extLst>
          </p:cNvPr>
          <p:cNvSpPr txBox="1"/>
          <p:nvPr/>
        </p:nvSpPr>
        <p:spPr>
          <a:xfrm>
            <a:off x="0" y="6290268"/>
            <a:ext cx="1102190" cy="338554"/>
          </a:xfrm>
          <a:prstGeom prst="rect">
            <a:avLst/>
          </a:prstGeom>
          <a:noFill/>
        </p:spPr>
        <p:txBody>
          <a:bodyPr wrap="square" rtlCol="0">
            <a:spAutoFit/>
          </a:bodyPr>
          <a:lstStyle/>
          <a:p>
            <a:r>
              <a:rPr lang="en-GB" sz="800" dirty="0" err="1">
                <a:solidFill>
                  <a:schemeClr val="bg1"/>
                </a:solidFill>
                <a:latin typeface="+mn-lt"/>
                <a:cs typeface="Calibri" panose="020F0502020204030204" pitchFamily="34" charset="0"/>
              </a:rPr>
              <a:t>Foto</a:t>
            </a:r>
            <a:r>
              <a:rPr lang="en-GB" sz="800" b="0" i="0" dirty="0">
                <a:solidFill>
                  <a:schemeClr val="bg1"/>
                </a:solidFill>
                <a:effectLst/>
                <a:latin typeface="+mn-lt"/>
                <a:cs typeface="Calibri" panose="020F0502020204030204" pitchFamily="34" charset="0"/>
              </a:rPr>
              <a:t> di </a:t>
            </a:r>
            <a:r>
              <a:rPr lang="en-GB" sz="800" b="1" i="0" u="none" strike="noStrike" dirty="0">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Tracy Le Blanc</a:t>
            </a:r>
            <a:r>
              <a:rPr lang="en-GB" sz="800" b="0" i="0" dirty="0">
                <a:solidFill>
                  <a:schemeClr val="bg1"/>
                </a:solidFill>
                <a:effectLst/>
                <a:latin typeface="+mn-lt"/>
                <a:cs typeface="Calibri" panose="020F0502020204030204" pitchFamily="34" charset="0"/>
              </a:rPr>
              <a:t> da </a:t>
            </a:r>
            <a:r>
              <a:rPr lang="en-GB" sz="800" b="1" i="0" u="none" strike="noStrike" dirty="0">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923707" y="4505851"/>
            <a:ext cx="7099615" cy="1129139"/>
          </a:xfrm>
        </p:spPr>
        <p:txBody>
          <a:bodyPr/>
          <a:lstStyle/>
          <a:p>
            <a:r>
              <a:rPr lang="it-IT" sz="3600" b="1">
                <a:solidFill>
                  <a:srgbClr val="E52B7B"/>
                </a:solidFill>
                <a:latin typeface="Calibri" panose="020F0502020204030204" pitchFamily="34" charset="0"/>
                <a:cs typeface="Calibri" panose="020F0502020204030204" pitchFamily="34" charset="0"/>
              </a:rPr>
              <a:t>03 </a:t>
            </a:r>
            <a:r>
              <a:rPr lang="it-IT">
                <a:solidFill>
                  <a:srgbClr val="E52B7B"/>
                </a:solidFill>
                <a:latin typeface="Calibri" panose="020F0502020204030204" pitchFamily="34" charset="0"/>
                <a:cs typeface="Calibri" panose="020F0502020204030204" pitchFamily="34" charset="0"/>
              </a:rPr>
              <a:t>Capire il pubblico di riferimento per la vostra esperienza</a:t>
            </a:r>
            <a:endParaRPr lang="it-IT" sz="3600" b="1">
              <a:solidFill>
                <a:srgbClr val="E52B7B"/>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25018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1"/>
          <p:cNvSpPr txBox="1">
            <a:spLocks noGrp="1"/>
          </p:cNvSpPr>
          <p:nvPr>
            <p:ph type="body" idx="1"/>
          </p:nvPr>
        </p:nvSpPr>
        <p:spPr>
          <a:xfrm>
            <a:off x="5924718" y="158031"/>
            <a:ext cx="5693695" cy="63152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t-IT" dirty="0">
                <a:latin typeface="Calibri" panose="020F0502020204030204" pitchFamily="34" charset="0"/>
                <a:cs typeface="Calibri" panose="020F0502020204030204" pitchFamily="34" charset="0"/>
              </a:rPr>
              <a:t>Ascoltare il tuo pubblico</a:t>
            </a:r>
          </a:p>
          <a:p>
            <a:pPr marL="0" lvl="0" indent="0" algn="l" rtl="0">
              <a:lnSpc>
                <a:spcPct val="90000"/>
              </a:lnSpc>
              <a:spcBef>
                <a:spcPts val="1000"/>
              </a:spcBef>
              <a:spcAft>
                <a:spcPts val="0"/>
              </a:spcAft>
              <a:buClr>
                <a:srgbClr val="E43794"/>
              </a:buClr>
              <a:buSzPts val="3600"/>
              <a:buNone/>
            </a:pPr>
            <a:endParaRPr lang="it-IT" dirty="0">
              <a:latin typeface="Calibri" panose="020F0502020204030204" pitchFamily="34" charset="0"/>
              <a:cs typeface="Calibri" panose="020F0502020204030204" pitchFamily="34" charset="0"/>
            </a:endParaRPr>
          </a:p>
        </p:txBody>
      </p:sp>
      <p:sp>
        <p:nvSpPr>
          <p:cNvPr id="281" name="Google Shape;281;p21"/>
          <p:cNvSpPr txBox="1">
            <a:spLocks noGrp="1"/>
          </p:cNvSpPr>
          <p:nvPr>
            <p:ph type="body" idx="2"/>
          </p:nvPr>
        </p:nvSpPr>
        <p:spPr>
          <a:xfrm>
            <a:off x="5924718" y="631527"/>
            <a:ext cx="6267282" cy="6068442"/>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dirty="0">
                <a:solidFill>
                  <a:schemeClr val="tx2">
                    <a:lumMod val="25000"/>
                  </a:schemeClr>
                </a:solidFill>
                <a:latin typeface="Calibri" panose="020F0502020204030204" pitchFamily="34" charset="0"/>
                <a:cs typeface="Calibri" panose="020F0502020204030204" pitchFamily="34" charset="0"/>
              </a:rPr>
              <a:t>In un mondo caotico è facile per le organizzazioni culturali perdere la concentrazione. Innovare è molto più facile se si è prima analizzato ciò che i visitatori pensano della propria organizzazione. </a:t>
            </a:r>
          </a:p>
          <a:p>
            <a:pPr marL="0" lvl="0" indent="0" algn="just" rtl="0">
              <a:lnSpc>
                <a:spcPct val="100000"/>
              </a:lnSpc>
              <a:spcBef>
                <a:spcPts val="0"/>
              </a:spcBef>
              <a:spcAft>
                <a:spcPts val="0"/>
              </a:spcAft>
              <a:buClr>
                <a:schemeClr val="dk1"/>
              </a:buClr>
              <a:buSzPts val="1100"/>
              <a:buFont typeface="Arial"/>
              <a:buNone/>
            </a:pPr>
            <a:endParaRPr lang="it-IT" b="0" dirty="0">
              <a:solidFill>
                <a:schemeClr val="tx2">
                  <a:lumMod val="25000"/>
                </a:schemeClr>
              </a:solidFill>
              <a:latin typeface="Calibri" panose="020F0502020204030204" pitchFamily="34" charset="0"/>
              <a:cs typeface="Calibri" panose="020F0502020204030204" pitchFamily="34" charset="0"/>
            </a:endParaRPr>
          </a:p>
          <a:p>
            <a:pPr marL="0" lvl="0" indent="0">
              <a:buClr>
                <a:schemeClr val="dk1"/>
              </a:buClr>
              <a:buSzPts val="1100"/>
            </a:pPr>
            <a:r>
              <a:rPr lang="it-IT" dirty="0">
                <a:solidFill>
                  <a:schemeClr val="tx2">
                    <a:lumMod val="25000"/>
                  </a:schemeClr>
                </a:solidFill>
                <a:latin typeface="Calibri" panose="020F0502020204030204" pitchFamily="34" charset="0"/>
                <a:cs typeface="Calibri" panose="020F0502020204030204" pitchFamily="34" charset="0"/>
              </a:rPr>
              <a:t>Sondaggi, monitoraggio dei commenti online, sentiment </a:t>
            </a:r>
            <a:r>
              <a:rPr lang="it-IT" dirty="0" err="1">
                <a:solidFill>
                  <a:schemeClr val="tx2">
                    <a:lumMod val="25000"/>
                  </a:schemeClr>
                </a:solidFill>
                <a:latin typeface="Calibri" panose="020F0502020204030204" pitchFamily="34" charset="0"/>
                <a:cs typeface="Calibri" panose="020F0502020204030204" pitchFamily="34" charset="0"/>
              </a:rPr>
              <a:t>analysis</a:t>
            </a:r>
            <a:r>
              <a:rPr lang="it-IT" dirty="0">
                <a:solidFill>
                  <a:schemeClr val="tx2">
                    <a:lumMod val="25000"/>
                  </a:schemeClr>
                </a:solidFill>
                <a:latin typeface="Calibri" panose="020F0502020204030204" pitchFamily="34" charset="0"/>
                <a:cs typeface="Calibri" panose="020F0502020204030204" pitchFamily="34" charset="0"/>
              </a:rPr>
              <a:t>, crowdsourcing, customer care. Qualsiasi punto di contatto tra la tua organizzazione e il pubblico è una possibile fonte di informazioni per migliorare la comprensione dell'esperienza dei visitatori. Continua a rimanere in ascolto</a:t>
            </a:r>
            <a:r>
              <a:rPr lang="it-IT" b="0" dirty="0">
                <a:solidFill>
                  <a:schemeClr val="tx2">
                    <a:lumMod val="25000"/>
                  </a:schemeClr>
                </a:solidFill>
                <a:latin typeface="Calibri" panose="020F0502020204030204" pitchFamily="34" charset="0"/>
                <a:cs typeface="Calibri" panose="020F0502020204030204" pitchFamily="34" charset="0"/>
              </a:rPr>
              <a:t>!  </a:t>
            </a:r>
          </a:p>
          <a:p>
            <a:pPr marL="0" lvl="0" indent="0" algn="l" rtl="0">
              <a:lnSpc>
                <a:spcPct val="100000"/>
              </a:lnSpc>
              <a:spcBef>
                <a:spcPts val="0"/>
              </a:spcBef>
              <a:spcAft>
                <a:spcPts val="0"/>
              </a:spcAft>
              <a:buClr>
                <a:schemeClr val="dk1"/>
              </a:buClr>
              <a:buSzPts val="1100"/>
              <a:buFont typeface="Arial"/>
              <a:buNone/>
            </a:pPr>
            <a:endParaRPr lang="it-IT" b="0" dirty="0">
              <a:solidFill>
                <a:schemeClr val="tx1">
                  <a:lumMod val="75000"/>
                  <a:lumOff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it-IT" b="0" dirty="0">
                <a:solidFill>
                  <a:schemeClr val="tx1">
                    <a:lumMod val="75000"/>
                    <a:lumOff val="25000"/>
                  </a:schemeClr>
                </a:solidFill>
                <a:latin typeface="Calibri" panose="020F0502020204030204" pitchFamily="34" charset="0"/>
                <a:cs typeface="Calibri" panose="020F0502020204030204" pitchFamily="34" charset="0"/>
                <a:hlinkClick r:id="rId3"/>
              </a:rPr>
              <a:t>Come il Museo di Nuneaton ha utilizzato gli insight per potenziare le propria comunicazion</a:t>
            </a:r>
            <a:r>
              <a:rPr lang="it-IT" b="0" dirty="0">
                <a:solidFill>
                  <a:schemeClr val="tx1">
                    <a:lumMod val="75000"/>
                    <a:lumOff val="25000"/>
                  </a:schemeClr>
                </a:solidFill>
                <a:latin typeface="Calibri" panose="020F0502020204030204" pitchFamily="34" charset="0"/>
                <a:cs typeface="Calibri" panose="020F0502020204030204" pitchFamily="34" charset="0"/>
              </a:rPr>
              <a:t>e</a:t>
            </a:r>
          </a:p>
        </p:txBody>
      </p:sp>
      <p:pic>
        <p:nvPicPr>
          <p:cNvPr id="6" name="Picture 5" descr="Calendar&#10;&#10;Description automatically generated">
            <a:extLst>
              <a:ext uri="{FF2B5EF4-FFF2-40B4-BE49-F238E27FC236}">
                <a16:creationId xmlns:a16="http://schemas.microsoft.com/office/drawing/2014/main" id="{779D64ED-7E7B-4085-BE95-5AA7217C649F}"/>
              </a:ext>
            </a:extLst>
          </p:cNvPr>
          <p:cNvPicPr>
            <a:picLocks noChangeAspect="1"/>
          </p:cNvPicPr>
          <p:nvPr/>
        </p:nvPicPr>
        <p:blipFill>
          <a:blip r:embed="rId4"/>
          <a:stretch>
            <a:fillRect/>
          </a:stretch>
        </p:blipFill>
        <p:spPr>
          <a:xfrm>
            <a:off x="1370352" y="1388227"/>
            <a:ext cx="4259188" cy="5024175"/>
          </a:xfrm>
          <a:prstGeom prst="rect">
            <a:avLst/>
          </a:prstGeom>
        </p:spPr>
      </p:pic>
      <p:sp>
        <p:nvSpPr>
          <p:cNvPr id="2" name="TextBox 1">
            <a:extLst>
              <a:ext uri="{FF2B5EF4-FFF2-40B4-BE49-F238E27FC236}">
                <a16:creationId xmlns:a16="http://schemas.microsoft.com/office/drawing/2014/main" id="{9F407D18-C524-40CF-A2CB-5B42C8F0679D}"/>
              </a:ext>
            </a:extLst>
          </p:cNvPr>
          <p:cNvSpPr txBox="1"/>
          <p:nvPr/>
        </p:nvSpPr>
        <p:spPr>
          <a:xfrm>
            <a:off x="160774" y="6290268"/>
            <a:ext cx="914400" cy="338554"/>
          </a:xfrm>
          <a:prstGeom prst="rect">
            <a:avLst/>
          </a:prstGeom>
          <a:noFill/>
        </p:spPr>
        <p:txBody>
          <a:bodyPr wrap="square" rtlCol="0">
            <a:spAutoFit/>
          </a:bodyPr>
          <a:lstStyle/>
          <a:p>
            <a:r>
              <a:rPr lang="en-GB" sz="800" b="0" i="0" dirty="0" err="1">
                <a:solidFill>
                  <a:schemeClr val="bg1"/>
                </a:solidFill>
                <a:effectLst/>
                <a:latin typeface="+mn-lt"/>
              </a:rPr>
              <a:t>Foto</a:t>
            </a:r>
            <a:r>
              <a:rPr lang="en-GB" sz="800" b="0" i="0" dirty="0">
                <a:solidFill>
                  <a:schemeClr val="bg1"/>
                </a:solidFill>
                <a:effectLst/>
                <a:latin typeface="+mn-lt"/>
              </a:rPr>
              <a:t> </a:t>
            </a:r>
            <a:r>
              <a:rPr lang="en-GB" sz="800" b="0" i="0" dirty="0" err="1">
                <a:solidFill>
                  <a:schemeClr val="bg1"/>
                </a:solidFill>
                <a:effectLst/>
                <a:latin typeface="+mn-lt"/>
              </a:rPr>
              <a:t>di</a:t>
            </a:r>
            <a:r>
              <a:rPr lang="en-GB" sz="800" b="1" i="0" u="none" strike="noStrike" dirty="0" err="1">
                <a:solidFill>
                  <a:schemeClr val="bg1"/>
                </a:solidFill>
                <a:effectLst/>
                <a:latin typeface="+mn-lt"/>
                <a:hlinkClick r:id="rId5">
                  <a:extLst>
                    <a:ext uri="{A12FA001-AC4F-418D-AE19-62706E023703}">
                      <ahyp:hlinkClr xmlns:ahyp="http://schemas.microsoft.com/office/drawing/2018/hyperlinkcolor" val="tx"/>
                    </a:ext>
                  </a:extLst>
                </a:hlinkClick>
              </a:rPr>
              <a:t>Ann</a:t>
            </a:r>
            <a:r>
              <a:rPr lang="en-GB" sz="800" b="1" i="0" u="none" strike="noStrike" dirty="0">
                <a:solidFill>
                  <a:schemeClr val="bg1"/>
                </a:solidFill>
                <a:effectLst/>
                <a:latin typeface="+mn-lt"/>
                <a:hlinkClick r:id="rId5">
                  <a:extLst>
                    <a:ext uri="{A12FA001-AC4F-418D-AE19-62706E023703}">
                      <ahyp:hlinkClr xmlns:ahyp="http://schemas.microsoft.com/office/drawing/2018/hyperlinkcolor" val="tx"/>
                    </a:ext>
                  </a:extLst>
                </a:hlinkClick>
              </a:rPr>
              <a:t> H</a:t>
            </a:r>
            <a:r>
              <a:rPr lang="en-GB" sz="800" b="0" i="0" dirty="0">
                <a:solidFill>
                  <a:schemeClr val="bg1"/>
                </a:solidFill>
                <a:effectLst/>
                <a:latin typeface="+mn-lt"/>
              </a:rPr>
              <a:t> da </a:t>
            </a:r>
            <a:r>
              <a:rPr lang="en-GB" sz="800" b="1" i="0" u="none" strike="noStrike" dirty="0">
                <a:solidFill>
                  <a:schemeClr val="bg1"/>
                </a:solidFill>
                <a:effectLst/>
                <a:latin typeface="+mn-lt"/>
                <a:hlinkClick r:id="rId6">
                  <a:extLst>
                    <a:ext uri="{A12FA001-AC4F-418D-AE19-62706E023703}">
                      <ahyp:hlinkClr xmlns:ahyp="http://schemas.microsoft.com/office/drawing/2018/hyperlinkcolor" val="tx"/>
                    </a:ext>
                  </a:extLst>
                </a:hlinkClick>
              </a:rPr>
              <a:t>Pexels</a:t>
            </a:r>
            <a:endParaRPr lang="en-GB" sz="8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22"/>
          <p:cNvSpPr txBox="1">
            <a:spLocks noGrp="1"/>
          </p:cNvSpPr>
          <p:nvPr>
            <p:ph type="body" idx="1"/>
          </p:nvPr>
        </p:nvSpPr>
        <p:spPr>
          <a:xfrm>
            <a:off x="333691" y="67635"/>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a:solidFill>
                  <a:schemeClr val="lt1"/>
                </a:solidFill>
                <a:latin typeface="Calibri" panose="020F0502020204030204" pitchFamily="34" charset="0"/>
                <a:cs typeface="Calibri" panose="020F0502020204030204" pitchFamily="34" charset="0"/>
              </a:rPr>
              <a:t>Idee a basso costo o gratis per raccogliere feedback</a:t>
            </a:r>
          </a:p>
        </p:txBody>
      </p:sp>
      <p:sp>
        <p:nvSpPr>
          <p:cNvPr id="291" name="Google Shape;291;p22"/>
          <p:cNvSpPr txBox="1">
            <a:spLocks noGrp="1"/>
          </p:cNvSpPr>
          <p:nvPr>
            <p:ph type="body" idx="2"/>
          </p:nvPr>
        </p:nvSpPr>
        <p:spPr>
          <a:xfrm>
            <a:off x="406816" y="749602"/>
            <a:ext cx="10976292" cy="5422598"/>
          </a:xfrm>
          <a:prstGeom prst="rect">
            <a:avLst/>
          </a:prstGeom>
          <a:noFill/>
          <a:ln>
            <a:noFill/>
          </a:ln>
        </p:spPr>
        <p:txBody>
          <a:bodyPr spcFirstLastPara="1" wrap="square" lIns="91425" tIns="45700" rIns="91425" bIns="45700" anchor="t" anchorCtr="0">
            <a:noAutofit/>
          </a:bodyPr>
          <a:lstStyle/>
          <a:p>
            <a:pPr marL="342900" indent="-342900">
              <a:buClr>
                <a:srgbClr val="002060"/>
              </a:buClr>
              <a:buFont typeface="Wingdings" panose="05000000000000000000" pitchFamily="2" charset="2"/>
              <a:buChar char="§"/>
            </a:pPr>
            <a:r>
              <a:rPr lang="it-IT" b="1" dirty="0">
                <a:solidFill>
                  <a:srgbClr val="E52B7B"/>
                </a:solidFill>
                <a:latin typeface="Calibri" panose="020F0502020204030204" pitchFamily="34" charset="0"/>
                <a:cs typeface="Calibri" panose="020F0502020204030204" pitchFamily="34" charset="0"/>
              </a:rPr>
              <a:t>Feedback </a:t>
            </a:r>
            <a:r>
              <a:rPr lang="it-IT" b="1" dirty="0" err="1">
                <a:solidFill>
                  <a:srgbClr val="E52B7B"/>
                </a:solidFill>
                <a:latin typeface="Calibri" panose="020F0502020204030204" pitchFamily="34" charset="0"/>
                <a:cs typeface="Calibri" panose="020F0502020204030204" pitchFamily="34" charset="0"/>
              </a:rPr>
              <a:t>walls</a:t>
            </a:r>
            <a:r>
              <a:rPr lang="it-IT" b="1" dirty="0">
                <a:solidFill>
                  <a:srgbClr val="E52B7B"/>
                </a:solidFill>
                <a:latin typeface="Calibri" panose="020F0502020204030204" pitchFamily="34" charset="0"/>
                <a:cs typeface="Calibri" panose="020F0502020204030204" pitchFamily="34" charset="0"/>
              </a:rPr>
              <a:t> </a:t>
            </a:r>
            <a:r>
              <a:rPr lang="it-IT" dirty="0">
                <a:solidFill>
                  <a:schemeClr val="tx2">
                    <a:lumMod val="25000"/>
                  </a:schemeClr>
                </a:solidFill>
                <a:latin typeface="Calibri" panose="020F0502020204030204" pitchFamily="34" charset="0"/>
                <a:cs typeface="Calibri" panose="020F0502020204030204" pitchFamily="34" charset="0"/>
              </a:rPr>
              <a:t>- funzionano bene quando si sollecita il feedback ponendo una domanda ben pianificata e cambiandola regolarmente </a:t>
            </a:r>
          </a:p>
          <a:p>
            <a:pPr marL="342900" lvl="0" indent="-342900">
              <a:buClr>
                <a:srgbClr val="002060"/>
              </a:buClr>
              <a:buFont typeface="Wingdings" panose="05000000000000000000" pitchFamily="2" charset="2"/>
              <a:buChar char="§"/>
            </a:pPr>
            <a:r>
              <a:rPr lang="it-IT" b="1" dirty="0">
                <a:solidFill>
                  <a:srgbClr val="E52B7B"/>
                </a:solidFill>
                <a:latin typeface="Calibri" panose="020F0502020204030204" pitchFamily="34" charset="0"/>
                <a:cs typeface="Calibri" panose="020F0502020204030204" pitchFamily="34" charset="0"/>
              </a:rPr>
              <a:t>Allestimento di una bancarella presso un altro evento o luogo di ritrovo </a:t>
            </a:r>
            <a:r>
              <a:rPr lang="it-IT" dirty="0">
                <a:solidFill>
                  <a:schemeClr val="tx2">
                    <a:lumMod val="25000"/>
                  </a:schemeClr>
                </a:solidFill>
                <a:latin typeface="Calibri" panose="020F0502020204030204" pitchFamily="34" charset="0"/>
                <a:cs typeface="Calibri" panose="020F0502020204030204" pitchFamily="34" charset="0"/>
              </a:rPr>
              <a:t>dove potrebbero trovarsi i vostri visitatori e porre loro alcune semplici domande per generare una conversazione.</a:t>
            </a:r>
          </a:p>
          <a:p>
            <a:pPr marL="342900" lvl="0" indent="-342900">
              <a:buClr>
                <a:srgbClr val="002060"/>
              </a:buClr>
              <a:buFont typeface="Wingdings" panose="05000000000000000000" pitchFamily="2" charset="2"/>
              <a:buChar char="§"/>
            </a:pPr>
            <a:r>
              <a:rPr lang="it-IT" b="1" dirty="0">
                <a:solidFill>
                  <a:srgbClr val="E52B7B"/>
                </a:solidFill>
                <a:latin typeface="Calibri" panose="020F0502020204030204" pitchFamily="34" charset="0"/>
                <a:cs typeface="Calibri" panose="020F0502020204030204" pitchFamily="34" charset="0"/>
              </a:rPr>
              <a:t>Organizzare un focus group</a:t>
            </a:r>
            <a:r>
              <a:rPr lang="it-IT" dirty="0">
                <a:solidFill>
                  <a:schemeClr val="tx2">
                    <a:lumMod val="25000"/>
                  </a:schemeClr>
                </a:solidFill>
                <a:latin typeface="Calibri" panose="020F0502020204030204" pitchFamily="34" charset="0"/>
                <a:cs typeface="Calibri" panose="020F0502020204030204" pitchFamily="34" charset="0"/>
              </a:rPr>
              <a:t> con il vostro pubblico di riferimento - recatevi in un luogo dove già si riuniscono (con il permesso del luogo stesso!) e siate pronti con le vostre domande, ad esempio parlate con i genitori e gli assistenti in un centro giochi, andate a una riunione della rete degli insegnanti, andate a un gruppo di lavoro a maglia, parlate con un gruppo teatrale giovanile. </a:t>
            </a:r>
          </a:p>
          <a:p>
            <a:pPr marL="342900" lvl="0" indent="-342900">
              <a:buClr>
                <a:srgbClr val="002060"/>
              </a:buClr>
              <a:buFont typeface="Wingdings" panose="05000000000000000000" pitchFamily="2" charset="2"/>
              <a:buChar char="§"/>
            </a:pPr>
            <a:r>
              <a:rPr lang="it-IT" b="1" dirty="0">
                <a:solidFill>
                  <a:srgbClr val="E52B7B"/>
                </a:solidFill>
                <a:latin typeface="Calibri" panose="020F0502020204030204" pitchFamily="34" charset="0"/>
                <a:cs typeface="Calibri" panose="020F0502020204030204" pitchFamily="34" charset="0"/>
              </a:rPr>
              <a:t>Usa un servizio di sondaggi online </a:t>
            </a:r>
            <a:r>
              <a:rPr lang="it-IT" dirty="0">
                <a:solidFill>
                  <a:schemeClr val="tx2">
                    <a:lumMod val="25000"/>
                  </a:schemeClr>
                </a:solidFill>
                <a:latin typeface="Calibri" panose="020F0502020204030204" pitchFamily="34" charset="0"/>
                <a:cs typeface="Calibri" panose="020F0502020204030204" pitchFamily="34" charset="0"/>
              </a:rPr>
              <a:t>come </a:t>
            </a:r>
            <a:br>
              <a:rPr lang="it-IT" dirty="0">
                <a:solidFill>
                  <a:schemeClr val="tx2">
                    <a:lumMod val="25000"/>
                  </a:schemeClr>
                </a:solidFill>
                <a:latin typeface="Calibri" panose="020F0502020204030204" pitchFamily="34" charset="0"/>
                <a:cs typeface="Calibri" panose="020F0502020204030204" pitchFamily="34" charset="0"/>
              </a:rPr>
            </a:br>
            <a:r>
              <a:rPr lang="it-IT" dirty="0">
                <a:solidFill>
                  <a:schemeClr val="tx2">
                    <a:lumMod val="25000"/>
                  </a:schemeClr>
                </a:solidFill>
                <a:latin typeface="Calibri" panose="020F0502020204030204" pitchFamily="34" charset="0"/>
                <a:cs typeface="Calibri" panose="020F0502020204030204" pitchFamily="34" charset="0"/>
                <a:hlinkClick r:id="rId3"/>
              </a:rPr>
              <a:t>https://www.surveymonkey.com</a:t>
            </a:r>
            <a:r>
              <a:rPr lang="it-IT" dirty="0">
                <a:solidFill>
                  <a:schemeClr val="tx2">
                    <a:lumMod val="25000"/>
                  </a:schemeClr>
                </a:solidFill>
                <a:latin typeface="Calibri" panose="020F0502020204030204" pitchFamily="34" charset="0"/>
                <a:cs typeface="Calibri" panose="020F0502020204030204" pitchFamily="34" charset="0"/>
              </a:rPr>
              <a:t> oppure</a:t>
            </a:r>
            <a:br>
              <a:rPr lang="it-IT" dirty="0">
                <a:solidFill>
                  <a:schemeClr val="tx2">
                    <a:lumMod val="25000"/>
                  </a:schemeClr>
                </a:solidFill>
                <a:latin typeface="Calibri" panose="020F0502020204030204" pitchFamily="34" charset="0"/>
                <a:cs typeface="Calibri" panose="020F0502020204030204" pitchFamily="34" charset="0"/>
              </a:rPr>
            </a:br>
            <a:r>
              <a:rPr lang="it-IT" dirty="0">
                <a:solidFill>
                  <a:schemeClr val="tx2">
                    <a:lumMod val="25000"/>
                  </a:schemeClr>
                </a:solidFill>
                <a:latin typeface="Calibri" panose="020F0502020204030204" pitchFamily="34" charset="0"/>
                <a:cs typeface="Calibri" panose="020F0502020204030204" pitchFamily="34" charset="0"/>
                <a:hlinkClick r:id="rId4"/>
              </a:rPr>
              <a:t>https://www.quicktapsurvey.com</a:t>
            </a:r>
            <a:r>
              <a:rPr lang="it-IT" dirty="0">
                <a:solidFill>
                  <a:schemeClr val="tx2">
                    <a:lumMod val="25000"/>
                  </a:schemeClr>
                </a:solidFill>
                <a:latin typeface="Calibri" panose="020F0502020204030204" pitchFamily="34" charset="0"/>
                <a:cs typeface="Calibri" panose="020F0502020204030204" pitchFamily="34" charset="0"/>
              </a:rPr>
              <a:t> e invia un </a:t>
            </a:r>
            <a:br>
              <a:rPr lang="it-IT" dirty="0">
                <a:solidFill>
                  <a:schemeClr val="tx2">
                    <a:lumMod val="25000"/>
                  </a:schemeClr>
                </a:solidFill>
                <a:latin typeface="Calibri" panose="020F0502020204030204" pitchFamily="34" charset="0"/>
                <a:cs typeface="Calibri" panose="020F0502020204030204" pitchFamily="34" charset="0"/>
              </a:rPr>
            </a:br>
            <a:r>
              <a:rPr lang="it-IT" dirty="0">
                <a:solidFill>
                  <a:schemeClr val="tx2">
                    <a:lumMod val="25000"/>
                  </a:schemeClr>
                </a:solidFill>
                <a:latin typeface="Calibri" panose="020F0502020204030204" pitchFamily="34" charset="0"/>
                <a:cs typeface="Calibri" panose="020F0502020204030204" pitchFamily="34" charset="0"/>
              </a:rPr>
              <a:t>questionario ai tuoi contatti.</a:t>
            </a:r>
          </a:p>
        </p:txBody>
      </p:sp>
      <p:sp>
        <p:nvSpPr>
          <p:cNvPr id="2" name="TextBox 1">
            <a:extLst>
              <a:ext uri="{FF2B5EF4-FFF2-40B4-BE49-F238E27FC236}">
                <a16:creationId xmlns:a16="http://schemas.microsoft.com/office/drawing/2014/main" id="{AF5E2C81-EC22-40D3-BA05-415DFD2A6A7F}"/>
              </a:ext>
            </a:extLst>
          </p:cNvPr>
          <p:cNvSpPr txBox="1"/>
          <p:nvPr/>
        </p:nvSpPr>
        <p:spPr>
          <a:xfrm>
            <a:off x="808892" y="5991807"/>
            <a:ext cx="6576882" cy="461665"/>
          </a:xfrm>
          <a:prstGeom prst="rect">
            <a:avLst/>
          </a:prstGeom>
          <a:noFill/>
        </p:spPr>
        <p:txBody>
          <a:bodyPr wrap="square" rtlCol="0">
            <a:spAutoFit/>
          </a:bodyPr>
          <a:lstStyle/>
          <a:p>
            <a:pPr marL="0" lvl="0" indent="0" algn="l" rtl="0">
              <a:lnSpc>
                <a:spcPct val="100000"/>
              </a:lnSpc>
              <a:spcBef>
                <a:spcPts val="0"/>
              </a:spcBef>
              <a:spcAft>
                <a:spcPts val="0"/>
              </a:spcAft>
              <a:buClr>
                <a:srgbClr val="002060"/>
              </a:buClr>
              <a:buSzPts val="2400"/>
              <a:buNone/>
            </a:pPr>
            <a:r>
              <a:rPr lang="en-GB" sz="2400" b="1" dirty="0">
                <a:solidFill>
                  <a:srgbClr val="D41A6A"/>
                </a:solidFill>
                <a:latin typeface="Avenir" panose="02000503020000020003"/>
                <a:hlinkClick r:id="rId5">
                  <a:extLst>
                    <a:ext uri="{A12FA001-AC4F-418D-AE19-62706E023703}">
                      <ahyp:hlinkClr xmlns:ahyp="http://schemas.microsoft.com/office/drawing/2018/hyperlinkcolor" val="tx"/>
                    </a:ext>
                  </a:extLst>
                </a:hlinkClick>
              </a:rPr>
              <a:t>PDF gratis - Comprendere il tuo pubblico</a:t>
            </a:r>
            <a:endParaRPr lang="en-GB" sz="2400" dirty="0">
              <a:solidFill>
                <a:srgbClr val="D41A6A"/>
              </a:solidFill>
              <a:latin typeface="Avenir" panose="02000503020000020003"/>
            </a:endParaRPr>
          </a:p>
        </p:txBody>
      </p:sp>
      <p:pic>
        <p:nvPicPr>
          <p:cNvPr id="6" name="Picture 5">
            <a:extLst>
              <a:ext uri="{FF2B5EF4-FFF2-40B4-BE49-F238E27FC236}">
                <a16:creationId xmlns:a16="http://schemas.microsoft.com/office/drawing/2014/main" id="{CA44BFDA-1CB9-475E-8A2E-0E99E6B89F22}"/>
              </a:ext>
            </a:extLst>
          </p:cNvPr>
          <p:cNvPicPr>
            <a:picLocks noChangeAspect="1"/>
          </p:cNvPicPr>
          <p:nvPr/>
        </p:nvPicPr>
        <p:blipFill rotWithShape="1">
          <a:blip r:embed="rId6"/>
          <a:srcRect l="13734" t="11987" r="12683"/>
          <a:stretch/>
        </p:blipFill>
        <p:spPr>
          <a:xfrm>
            <a:off x="6632477" y="4508900"/>
            <a:ext cx="4961882" cy="2070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ical user interface, text, chat or text message&#10;&#10;Description automatically generated">
            <a:extLst>
              <a:ext uri="{FF2B5EF4-FFF2-40B4-BE49-F238E27FC236}">
                <a16:creationId xmlns:a16="http://schemas.microsoft.com/office/drawing/2014/main" id="{28B30AD8-42AE-403E-8DB7-BC4C07D6EC67}"/>
              </a:ext>
            </a:extLst>
          </p:cNvPr>
          <p:cNvPicPr>
            <a:picLocks noGrp="1" noChangeAspect="1"/>
          </p:cNvPicPr>
          <p:nvPr>
            <p:ph type="pic" idx="2"/>
          </p:nvPr>
        </p:nvPicPr>
        <p:blipFill>
          <a:blip r:embed="rId2"/>
          <a:srcRect t="10597" b="10597"/>
          <a:stretch>
            <a:fillRect/>
          </a:stretch>
        </p:blipFill>
        <p:spPr/>
      </p:pic>
      <p:sp>
        <p:nvSpPr>
          <p:cNvPr id="5" name="Text Placeholder 4">
            <a:extLst>
              <a:ext uri="{FF2B5EF4-FFF2-40B4-BE49-F238E27FC236}">
                <a16:creationId xmlns:a16="http://schemas.microsoft.com/office/drawing/2014/main" id="{2AFE4F3A-9A6A-4371-BC93-D0F923782D8C}"/>
              </a:ext>
            </a:extLst>
          </p:cNvPr>
          <p:cNvSpPr>
            <a:spLocks noGrp="1"/>
          </p:cNvSpPr>
          <p:nvPr>
            <p:ph type="body" idx="1"/>
          </p:nvPr>
        </p:nvSpPr>
        <p:spPr>
          <a:xfrm>
            <a:off x="169623" y="438490"/>
            <a:ext cx="6631227" cy="689717"/>
          </a:xfrm>
        </p:spPr>
        <p:txBody>
          <a:bodyPr/>
          <a:lstStyle/>
          <a:p>
            <a:pPr marL="452438" indent="0"/>
            <a:r>
              <a:rPr lang="it-IT" dirty="0">
                <a:latin typeface="Calibri" panose="020F0502020204030204" pitchFamily="34" charset="0"/>
                <a:cs typeface="Calibri" panose="020F0502020204030204" pitchFamily="34" charset="0"/>
              </a:rPr>
              <a:t>Strumenti per la comprensione del tuo pubblico digitale</a:t>
            </a:r>
          </a:p>
        </p:txBody>
      </p:sp>
      <p:sp>
        <p:nvSpPr>
          <p:cNvPr id="7" name="Text Placeholder 6">
            <a:extLst>
              <a:ext uri="{FF2B5EF4-FFF2-40B4-BE49-F238E27FC236}">
                <a16:creationId xmlns:a16="http://schemas.microsoft.com/office/drawing/2014/main" id="{C82033E8-A1D1-4CBB-B2DB-26B8F6AB7CC4}"/>
              </a:ext>
            </a:extLst>
          </p:cNvPr>
          <p:cNvSpPr>
            <a:spLocks noGrp="1"/>
          </p:cNvSpPr>
          <p:nvPr>
            <p:ph type="body" idx="3"/>
          </p:nvPr>
        </p:nvSpPr>
        <p:spPr>
          <a:xfrm>
            <a:off x="391886" y="1801756"/>
            <a:ext cx="6069205" cy="4617754"/>
          </a:xfrm>
        </p:spPr>
        <p:txBody>
          <a:bodyPr/>
          <a:lstStyle/>
          <a:p>
            <a:pPr marL="271463" indent="-4763">
              <a:lnSpc>
                <a:spcPct val="115000"/>
              </a:lnSpc>
              <a:spcBef>
                <a:spcPts val="500"/>
              </a:spcBef>
              <a:spcAft>
                <a:spcPts val="1000"/>
              </a:spcAft>
              <a:tabLst>
                <a:tab pos="271463" algn="l"/>
              </a:tabLst>
            </a:pPr>
            <a:r>
              <a:rPr lang="it-IT">
                <a:solidFill>
                  <a:schemeClr val="tx2">
                    <a:lumMod val="25000"/>
                  </a:schemeClr>
                </a:solidFill>
                <a:latin typeface="Calibri" panose="020F0502020204030204" pitchFamily="34" charset="0"/>
                <a:ea typeface="Corbel" panose="020B0503020204020204" pitchFamily="34" charset="0"/>
                <a:cs typeface="Calibri" panose="020F0502020204030204" pitchFamily="34" charset="0"/>
              </a:rPr>
              <a:t>Come si fa a conoscere le persone che compongono il pubblico dei social media? </a:t>
            </a:r>
          </a:p>
          <a:p>
            <a:pPr marL="271463" indent="-4763">
              <a:lnSpc>
                <a:spcPct val="115000"/>
              </a:lnSpc>
              <a:spcBef>
                <a:spcPts val="500"/>
              </a:spcBef>
              <a:spcAft>
                <a:spcPts val="1000"/>
              </a:spcAft>
              <a:tabLst>
                <a:tab pos="271463" algn="l"/>
              </a:tabLst>
            </a:pPr>
            <a:r>
              <a:rPr lang="it-IT">
                <a:solidFill>
                  <a:schemeClr val="tx2">
                    <a:lumMod val="25000"/>
                  </a:schemeClr>
                </a:solidFill>
                <a:latin typeface="Calibri" panose="020F0502020204030204" pitchFamily="34" charset="0"/>
                <a:ea typeface="Corbel" panose="020B0503020204020204" pitchFamily="34" charset="0"/>
                <a:cs typeface="Calibri" panose="020F0502020204030204" pitchFamily="34" charset="0"/>
              </a:rPr>
              <a:t>Troverai le risposte nelle </a:t>
            </a:r>
            <a:r>
              <a:rPr lang="it-IT" u="sng" spc="25">
                <a:solidFill>
                  <a:srgbClr val="E9498E"/>
                </a:solidFill>
                <a:effectLst/>
                <a:latin typeface="Calibri" panose="020F0502020204030204" pitchFamily="34" charset="0"/>
                <a:ea typeface="Corbel" panose="020B05030202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statistiche dei tuoi social media</a:t>
            </a:r>
            <a:r>
              <a:rPr lang="it-IT">
                <a:solidFill>
                  <a:srgbClr val="E9498E"/>
                </a:solidFill>
                <a:effectLst/>
                <a:latin typeface="Calibri" panose="020F0502020204030204" pitchFamily="34" charset="0"/>
                <a:ea typeface="Corbel" panose="020B0503020204020204" pitchFamily="34" charset="0"/>
                <a:cs typeface="Calibri" panose="020F0502020204030204" pitchFamily="34" charset="0"/>
              </a:rPr>
              <a:t>. </a:t>
            </a:r>
          </a:p>
          <a:p>
            <a:pPr marL="271463" indent="-4763">
              <a:lnSpc>
                <a:spcPct val="115000"/>
              </a:lnSpc>
              <a:spcBef>
                <a:spcPts val="500"/>
              </a:spcBef>
              <a:spcAft>
                <a:spcPts val="1000"/>
              </a:spcAft>
              <a:tabLst>
                <a:tab pos="271463" algn="l"/>
              </a:tabLst>
            </a:pPr>
            <a:r>
              <a:rPr lang="it-IT">
                <a:solidFill>
                  <a:schemeClr val="tx2">
                    <a:lumMod val="25000"/>
                  </a:schemeClr>
                </a:solidFill>
                <a:latin typeface="Calibri" panose="020F0502020204030204" pitchFamily="34" charset="0"/>
                <a:ea typeface="Corbel" panose="020B0503020204020204" pitchFamily="34" charset="0"/>
                <a:cs typeface="Calibri" panose="020F0502020204030204" pitchFamily="34" charset="0"/>
              </a:rPr>
              <a:t>Ecco una guida a 5 strumenti analitici gratuiti che coprono alcune delle principali piattaforme mediatiche digitali </a:t>
            </a:r>
          </a:p>
          <a:p>
            <a:pPr marL="271463" indent="-4763">
              <a:lnSpc>
                <a:spcPct val="115000"/>
              </a:lnSpc>
              <a:spcBef>
                <a:spcPts val="500"/>
              </a:spcBef>
              <a:spcAft>
                <a:spcPts val="1000"/>
              </a:spcAft>
              <a:tabLst>
                <a:tab pos="271463" algn="l"/>
              </a:tabLst>
            </a:pPr>
            <a:r>
              <a:rPr lang="it-IT" u="sng">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hlinkClick r:id="rId4"/>
              </a:rPr>
              <a:t>Strumenti gratuiti per migliorare la comprensione del pubblico digitale </a:t>
            </a:r>
            <a:endParaRPr lang="it-IT">
              <a:effectLst/>
              <a:latin typeface="Calibri" panose="020F0502020204030204" pitchFamily="34" charset="0"/>
              <a:ea typeface="Corbel" panose="020B050302020402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05BBC76-1875-4565-8CB4-0323333BFBC0}"/>
              </a:ext>
            </a:extLst>
          </p:cNvPr>
          <p:cNvSpPr>
            <a:spLocks noGrp="1"/>
          </p:cNvSpPr>
          <p:nvPr>
            <p:ph type="sldNum" idx="4294967295"/>
          </p:nvPr>
        </p:nvSpPr>
        <p:spPr>
          <a:xfrm>
            <a:off x="7497989" y="6551089"/>
            <a:ext cx="4302125" cy="228600"/>
          </a:xfrm>
        </p:spPr>
        <p:txBody>
          <a:bodyPr/>
          <a:lstStyle/>
          <a:p>
            <a:pPr marL="0" lvl="0" indent="0" algn="r" rtl="0">
              <a:spcBef>
                <a:spcPts val="0"/>
              </a:spcBef>
              <a:spcAft>
                <a:spcPts val="0"/>
              </a:spcAft>
              <a:buNone/>
            </a:pPr>
            <a:fld id="{00000000-1234-1234-1234-123412341234}" type="slidenum">
              <a:rPr lang="en-GB" smtClean="0"/>
              <a:t>24</a:t>
            </a:fld>
            <a:endParaRPr lang="en-GB"/>
          </a:p>
        </p:txBody>
      </p:sp>
      <p:sp>
        <p:nvSpPr>
          <p:cNvPr id="8" name="TextBox 7">
            <a:extLst>
              <a:ext uri="{FF2B5EF4-FFF2-40B4-BE49-F238E27FC236}">
                <a16:creationId xmlns:a16="http://schemas.microsoft.com/office/drawing/2014/main" id="{09D7F5CA-66C7-4363-A405-6BC54CB10900}"/>
              </a:ext>
            </a:extLst>
          </p:cNvPr>
          <p:cNvSpPr txBox="1"/>
          <p:nvPr/>
        </p:nvSpPr>
        <p:spPr>
          <a:xfrm>
            <a:off x="11033089" y="5910664"/>
            <a:ext cx="1065126" cy="461665"/>
          </a:xfrm>
          <a:prstGeom prst="rect">
            <a:avLst/>
          </a:prstGeom>
          <a:noFill/>
        </p:spPr>
        <p:txBody>
          <a:bodyPr wrap="square" rtlCol="0">
            <a:spAutoFit/>
          </a:bodyPr>
          <a:lstStyle/>
          <a:p>
            <a:r>
              <a:rPr lang="en-GB" sz="800" b="0" i="0" dirty="0" err="1">
                <a:solidFill>
                  <a:schemeClr val="bg1"/>
                </a:solidFill>
                <a:effectLst/>
                <a:latin typeface="+mn-lt"/>
              </a:rPr>
              <a:t>Foto</a:t>
            </a:r>
            <a:r>
              <a:rPr lang="en-GB" sz="800" b="0" i="0" dirty="0">
                <a:solidFill>
                  <a:schemeClr val="bg1"/>
                </a:solidFill>
                <a:effectLst/>
                <a:latin typeface="+mn-lt"/>
              </a:rPr>
              <a:t> di  </a:t>
            </a:r>
            <a:r>
              <a:rPr lang="en-GB" sz="800" b="1" i="0" u="none" strike="noStrike" dirty="0">
                <a:solidFill>
                  <a:srgbClr val="0563C1"/>
                </a:solidFill>
                <a:effectLst/>
                <a:latin typeface="+mn-lt"/>
                <a:hlinkClick r:id="rId5">
                  <a:extLst>
                    <a:ext uri="{A12FA001-AC4F-418D-AE19-62706E023703}">
                      <ahyp:hlinkClr xmlns:ahyp="http://schemas.microsoft.com/office/drawing/2018/hyperlinkcolor" val="tx"/>
                    </a:ext>
                  </a:extLst>
                </a:hlinkClick>
              </a:rPr>
              <a:t>PhotoMIX</a:t>
            </a:r>
            <a:r>
              <a:rPr lang="en-GB" sz="800" b="1" i="0" u="none" strike="noStrike" dirty="0">
                <a:solidFill>
                  <a:schemeClr val="bg1"/>
                </a:solidFill>
                <a:effectLst/>
                <a:latin typeface="+mn-lt"/>
                <a:hlinkClick r:id="rId5">
                  <a:extLst>
                    <a:ext uri="{A12FA001-AC4F-418D-AE19-62706E023703}">
                      <ahyp:hlinkClr xmlns:ahyp="http://schemas.microsoft.com/office/drawing/2018/hyperlinkcolor" val="tx"/>
                    </a:ext>
                  </a:extLst>
                </a:hlinkClick>
              </a:rPr>
              <a:t> Company</a:t>
            </a:r>
            <a:r>
              <a:rPr lang="en-GB" sz="800" b="0" i="0" dirty="0">
                <a:solidFill>
                  <a:schemeClr val="bg1"/>
                </a:solidFill>
                <a:effectLst/>
                <a:latin typeface="+mn-lt"/>
              </a:rPr>
              <a:t> </a:t>
            </a:r>
          </a:p>
          <a:p>
            <a:r>
              <a:rPr lang="en-GB" sz="800" b="0" i="0" dirty="0">
                <a:solidFill>
                  <a:schemeClr val="bg1"/>
                </a:solidFill>
                <a:effectLst/>
                <a:latin typeface="+mn-lt"/>
              </a:rPr>
              <a:t>da </a:t>
            </a:r>
            <a:r>
              <a:rPr lang="en-GB" sz="800" b="1" i="0" u="none" strike="noStrike" dirty="0">
                <a:solidFill>
                  <a:schemeClr val="bg1"/>
                </a:solidFill>
                <a:effectLst/>
                <a:latin typeface="+mn-lt"/>
                <a:hlinkClick r:id="rId6">
                  <a:extLst>
                    <a:ext uri="{A12FA001-AC4F-418D-AE19-62706E023703}">
                      <ahyp:hlinkClr xmlns:ahyp="http://schemas.microsoft.com/office/drawing/2018/hyperlinkcolor" val="tx"/>
                    </a:ext>
                  </a:extLst>
                </a:hlinkClick>
              </a:rPr>
              <a:t>Pexels</a:t>
            </a:r>
            <a:endParaRPr lang="en-GB" sz="800" dirty="0">
              <a:solidFill>
                <a:schemeClr val="bg1"/>
              </a:solidFill>
              <a:latin typeface="+mn-lt"/>
            </a:endParaRPr>
          </a:p>
        </p:txBody>
      </p:sp>
    </p:spTree>
    <p:extLst>
      <p:ext uri="{BB962C8B-B14F-4D97-AF65-F5344CB8AC3E}">
        <p14:creationId xmlns:p14="http://schemas.microsoft.com/office/powerpoint/2010/main" val="172341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dirty="0"/>
          </a:p>
        </p:txBody>
      </p:sp>
      <p:sp>
        <p:nvSpPr>
          <p:cNvPr id="297" name="Google Shape;297;p23"/>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a:solidFill>
                  <a:schemeClr val="lt1"/>
                </a:solidFill>
                <a:latin typeface="Calibri" panose="020F0502020204030204" pitchFamily="34" charset="0"/>
                <a:cs typeface="Calibri" panose="020F0502020204030204" pitchFamily="34" charset="0"/>
              </a:rPr>
              <a:t>Il visitatore ideale - Posizionamento dell’organizzazione</a:t>
            </a:r>
          </a:p>
        </p:txBody>
      </p:sp>
      <p:sp>
        <p:nvSpPr>
          <p:cNvPr id="298" name="Google Shape;298;p23"/>
          <p:cNvSpPr txBox="1">
            <a:spLocks noGrp="1"/>
          </p:cNvSpPr>
          <p:nvPr>
            <p:ph type="body" idx="2"/>
          </p:nvPr>
        </p:nvSpPr>
        <p:spPr>
          <a:xfrm>
            <a:off x="291402" y="894257"/>
            <a:ext cx="11731920" cy="2386154"/>
          </a:xfrm>
          <a:prstGeom prst="rect">
            <a:avLst/>
          </a:prstGeom>
          <a:noFill/>
          <a:ln>
            <a:noFill/>
          </a:ln>
        </p:spPr>
        <p:txBody>
          <a:bodyPr spcFirstLastPara="1" wrap="square" lIns="91425" tIns="45700" rIns="91425" bIns="45700" anchor="t" anchorCtr="0">
            <a:noAutofit/>
          </a:bodyPr>
          <a:lstStyle/>
          <a:p>
            <a:pPr marL="0" lvl="0" indent="0">
              <a:buClr>
                <a:srgbClr val="21202E"/>
              </a:buClr>
            </a:pPr>
            <a:r>
              <a:rPr lang="it-IT" b="0">
                <a:solidFill>
                  <a:schemeClr val="tx2">
                    <a:lumMod val="25000"/>
                  </a:schemeClr>
                </a:solidFill>
                <a:latin typeface="Calibri" panose="020F0502020204030204" pitchFamily="34" charset="0"/>
                <a:cs typeface="Calibri" panose="020F0502020204030204" pitchFamily="34" charset="0"/>
              </a:rPr>
              <a:t>Identificare il tuo visitatore </a:t>
            </a:r>
            <a:r>
              <a:rPr lang="it-IT" b="1">
                <a:solidFill>
                  <a:srgbClr val="E43794"/>
                </a:solidFill>
                <a:latin typeface="Calibri" panose="020F0502020204030204" pitchFamily="34" charset="0"/>
                <a:cs typeface="Calibri" panose="020F0502020204030204" pitchFamily="34" charset="0"/>
              </a:rPr>
              <a:t>ideale</a:t>
            </a:r>
            <a:r>
              <a:rPr lang="it-IT" b="0">
                <a:latin typeface="Calibri" panose="020F0502020204030204" pitchFamily="34" charset="0"/>
                <a:cs typeface="Calibri" panose="020F0502020204030204" pitchFamily="34" charset="0"/>
              </a:rPr>
              <a:t> </a:t>
            </a:r>
            <a:r>
              <a:rPr lang="it-IT">
                <a:solidFill>
                  <a:schemeClr val="tx2">
                    <a:lumMod val="25000"/>
                  </a:schemeClr>
                </a:solidFill>
                <a:latin typeface="Calibri" panose="020F0502020204030204" pitchFamily="34" charset="0"/>
                <a:cs typeface="Calibri" panose="020F0502020204030204" pitchFamily="34" charset="0"/>
              </a:rPr>
              <a:t>è il primo passo verso una strategia di sviluppo coerente e di successo per la vostra esperienza digitale.  Non tutti i clienti sono adatti a voi, quindi concentratevi su uno o due target principali. Ad esempio, se volete concentrarvi sui bambini e creare attività di edutainment per loro, non state chiudendo le porte a tutti gli altri possibili target, ma state parlando chiaramente a scuole e famiglie e vi state posizionando nella loro mente come un luogo in grado di soddisfare le loro esigenze. </a:t>
            </a:r>
            <a:endParaRPr lang="it-IT" b="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400"/>
              <a:buNone/>
            </a:pPr>
            <a:endParaRPr lang="it-I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400"/>
              <a:buNone/>
            </a:pPr>
            <a:endParaRPr lang="it-IT" b="0">
              <a:solidFill>
                <a:srgbClr val="21202E"/>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r>
              <a:rPr lang="it-IT" b="0">
                <a:latin typeface="Calibri" panose="020F0502020204030204" pitchFamily="34" charset="0"/>
                <a:cs typeface="Calibri" panose="020F0502020204030204" pitchFamily="34" charset="0"/>
              </a:rPr>
              <a:t>                      </a:t>
            </a:r>
          </a:p>
        </p:txBody>
      </p:sp>
      <p:pic>
        <p:nvPicPr>
          <p:cNvPr id="4" name="Picture 3" descr="A picture containing loudspeaker, electronics, megaphone&#10;&#10;Description automatically generated">
            <a:extLst>
              <a:ext uri="{FF2B5EF4-FFF2-40B4-BE49-F238E27FC236}">
                <a16:creationId xmlns:a16="http://schemas.microsoft.com/office/drawing/2014/main" id="{8CB0FCCE-95DC-42D6-AEEE-F54E8899B6E3}"/>
              </a:ext>
            </a:extLst>
          </p:cNvPr>
          <p:cNvPicPr>
            <a:picLocks noChangeAspect="1"/>
          </p:cNvPicPr>
          <p:nvPr/>
        </p:nvPicPr>
        <p:blipFill>
          <a:blip r:embed="rId3"/>
          <a:stretch>
            <a:fillRect/>
          </a:stretch>
        </p:blipFill>
        <p:spPr>
          <a:xfrm>
            <a:off x="329357" y="3366607"/>
            <a:ext cx="3694756" cy="3088864"/>
          </a:xfrm>
          <a:prstGeom prst="rect">
            <a:avLst/>
          </a:prstGeom>
        </p:spPr>
      </p:pic>
      <p:sp>
        <p:nvSpPr>
          <p:cNvPr id="5" name="TextBox 4">
            <a:extLst>
              <a:ext uri="{FF2B5EF4-FFF2-40B4-BE49-F238E27FC236}">
                <a16:creationId xmlns:a16="http://schemas.microsoft.com/office/drawing/2014/main" id="{4DEFFB82-D736-4B83-A54B-B6A1F9242EB7}"/>
              </a:ext>
            </a:extLst>
          </p:cNvPr>
          <p:cNvSpPr txBox="1"/>
          <p:nvPr/>
        </p:nvSpPr>
        <p:spPr>
          <a:xfrm>
            <a:off x="291402" y="6240026"/>
            <a:ext cx="1457011" cy="215444"/>
          </a:xfrm>
          <a:prstGeom prst="rect">
            <a:avLst/>
          </a:prstGeom>
          <a:noFill/>
        </p:spPr>
        <p:txBody>
          <a:bodyPr wrap="square" rtlCol="0">
            <a:spAutoFit/>
          </a:bodyPr>
          <a:lstStyle/>
          <a:p>
            <a:pPr marL="0" lvl="0" indent="0" algn="l" rtl="0">
              <a:lnSpc>
                <a:spcPct val="100000"/>
              </a:lnSpc>
              <a:spcBef>
                <a:spcPts val="0"/>
              </a:spcBef>
              <a:spcAft>
                <a:spcPts val="0"/>
              </a:spcAft>
              <a:buClr>
                <a:srgbClr val="7F7F7F"/>
              </a:buClr>
              <a:buSzPts val="2400"/>
              <a:buNone/>
            </a:pPr>
            <a:r>
              <a:rPr lang="en-GB" sz="800" dirty="0">
                <a:solidFill>
                  <a:schemeClr val="bg1"/>
                </a:solidFill>
                <a:latin typeface="+mn-lt"/>
                <a:hlinkClick r:id="rId4">
                  <a:extLst>
                    <a:ext uri="{A12FA001-AC4F-418D-AE19-62706E023703}">
                      <ahyp:hlinkClr xmlns:ahyp="http://schemas.microsoft.com/office/drawing/2018/hyperlinkcolor" val="tx"/>
                    </a:ext>
                  </a:extLst>
                </a:hlinkClick>
              </a:rPr>
              <a:t>Foto di Pressmaster</a:t>
            </a:r>
            <a:endParaRPr lang="en-GB" sz="800" dirty="0">
              <a:solidFill>
                <a:schemeClr val="bg1"/>
              </a:solidFill>
              <a:latin typeface="+mn-lt"/>
            </a:endParaRPr>
          </a:p>
        </p:txBody>
      </p:sp>
      <p:sp>
        <p:nvSpPr>
          <p:cNvPr id="7" name="Google Shape;298;p23">
            <a:extLst>
              <a:ext uri="{FF2B5EF4-FFF2-40B4-BE49-F238E27FC236}">
                <a16:creationId xmlns:a16="http://schemas.microsoft.com/office/drawing/2014/main" id="{23C04660-9BD6-D8F3-CA28-A8D6A3CA6EFA}"/>
              </a:ext>
            </a:extLst>
          </p:cNvPr>
          <p:cNvSpPr txBox="1">
            <a:spLocks/>
          </p:cNvSpPr>
          <p:nvPr/>
        </p:nvSpPr>
        <p:spPr>
          <a:xfrm>
            <a:off x="4217670" y="3429000"/>
            <a:ext cx="7805652" cy="30264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21202E"/>
              </a:buClr>
            </a:pPr>
            <a:r>
              <a:rPr lang="it-IT" b="1" i="1" dirty="0">
                <a:solidFill>
                  <a:srgbClr val="E43794"/>
                </a:solidFill>
                <a:latin typeface="Calibri" panose="020F0502020204030204" pitchFamily="34" charset="0"/>
                <a:cs typeface="Calibri" panose="020F0502020204030204" pitchFamily="34" charset="0"/>
              </a:rPr>
              <a:t>Parlare con tutti significa non parlare con nessuno</a:t>
            </a:r>
          </a:p>
          <a:p>
            <a:pPr marL="0" indent="0">
              <a:buClr>
                <a:srgbClr val="21202E"/>
              </a:buClr>
            </a:pPr>
            <a:r>
              <a:rPr lang="it-IT" sz="1000" b="1" i="1" dirty="0">
                <a:solidFill>
                  <a:srgbClr val="E43794"/>
                </a:solidFill>
                <a:latin typeface="Calibri" panose="020F0502020204030204" pitchFamily="34" charset="0"/>
                <a:cs typeface="Calibri" panose="020F0502020204030204" pitchFamily="34" charset="0"/>
              </a:rPr>
              <a:t> </a:t>
            </a:r>
          </a:p>
          <a:p>
            <a:pPr marL="0" indent="0">
              <a:buClr>
                <a:srgbClr val="21202E"/>
              </a:buClr>
            </a:pPr>
            <a:r>
              <a:rPr lang="it-IT" dirty="0">
                <a:solidFill>
                  <a:schemeClr val="tx1"/>
                </a:solidFill>
                <a:latin typeface="Calibri" panose="020F0502020204030204" pitchFamily="34" charset="0"/>
                <a:cs typeface="Calibri" panose="020F0502020204030204" pitchFamily="34" charset="0"/>
              </a:rPr>
              <a:t>Ecco perché ogni tipo di organizzazione che fornisce servizi, comprese le organizzazioni culturali e le imprese, dovrebbe identificare e puntare a precise nicchie di mercato quando sviluppano un prodotto digitale.</a:t>
            </a:r>
          </a:p>
          <a:p>
            <a:pPr marL="0" indent="0">
              <a:buClr>
                <a:srgbClr val="21202E"/>
              </a:buClr>
            </a:pPr>
            <a:r>
              <a:rPr lang="it-IT" dirty="0">
                <a:solidFill>
                  <a:schemeClr val="tx1"/>
                </a:solidFill>
                <a:latin typeface="Calibri" panose="020F0502020204030204" pitchFamily="34" charset="0"/>
                <a:cs typeface="Calibri" panose="020F0502020204030204" pitchFamily="34" charset="0"/>
              </a:rPr>
              <a:t>Abbiamo alcuni strumenti ed esercizi utili per aiutarti a farlo. Il primo è la creazione di una </a:t>
            </a:r>
            <a:r>
              <a:rPr lang="it-IT" i="1" dirty="0">
                <a:solidFill>
                  <a:schemeClr val="tx1"/>
                </a:solidFill>
                <a:latin typeface="Calibri" panose="020F0502020204030204" pitchFamily="34" charset="0"/>
                <a:cs typeface="Calibri" panose="020F0502020204030204" pitchFamily="34" charset="0"/>
              </a:rPr>
              <a:t>Customer Persona</a:t>
            </a:r>
            <a:r>
              <a:rPr lang="it-IT" dirty="0">
                <a:solidFill>
                  <a:schemeClr val="tx1"/>
                </a:solidFill>
                <a:latin typeface="Calibri" panose="020F0502020204030204" pitchFamily="34" charset="0"/>
                <a:cs typeface="Calibri" panose="020F0502020204030204" pitchFamily="34" charset="0"/>
              </a:rPr>
              <a:t>. </a:t>
            </a:r>
          </a:p>
          <a:p>
            <a:pPr marL="0" indent="0">
              <a:buClr>
                <a:srgbClr val="21202E"/>
              </a:buClr>
            </a:pPr>
            <a:endParaRPr lang="it-IT"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C7E14-E94E-4593-B978-A902777B55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
        <p:nvSpPr>
          <p:cNvPr id="3" name="Text Placeholder 2">
            <a:extLst>
              <a:ext uri="{FF2B5EF4-FFF2-40B4-BE49-F238E27FC236}">
                <a16:creationId xmlns:a16="http://schemas.microsoft.com/office/drawing/2014/main" id="{47D1CAEB-8521-4F93-9EB5-1DA1711AEFDF}"/>
              </a:ext>
            </a:extLst>
          </p:cNvPr>
          <p:cNvSpPr>
            <a:spLocks noGrp="1"/>
          </p:cNvSpPr>
          <p:nvPr>
            <p:ph type="body" idx="1"/>
          </p:nvPr>
        </p:nvSpPr>
        <p:spPr>
          <a:xfrm>
            <a:off x="0" y="0"/>
            <a:ext cx="11260668" cy="631527"/>
          </a:xfrm>
        </p:spPr>
        <p:txBody>
          <a:bodyPr/>
          <a:lstStyle/>
          <a:p>
            <a:r>
              <a:rPr lang="it-IT" dirty="0">
                <a:solidFill>
                  <a:schemeClr val="bg1"/>
                </a:solidFill>
                <a:latin typeface="Calibri" panose="020F0502020204030204" pitchFamily="34" charset="0"/>
                <a:cs typeface="Calibri" panose="020F0502020204030204" pitchFamily="34" charset="0"/>
              </a:rPr>
              <a:t>Cos’è una Customer Persona?</a:t>
            </a:r>
          </a:p>
        </p:txBody>
      </p:sp>
      <p:sp>
        <p:nvSpPr>
          <p:cNvPr id="4" name="Text Placeholder 3">
            <a:extLst>
              <a:ext uri="{FF2B5EF4-FFF2-40B4-BE49-F238E27FC236}">
                <a16:creationId xmlns:a16="http://schemas.microsoft.com/office/drawing/2014/main" id="{B2524513-956A-4DCD-AC9B-EB0806F1F765}"/>
              </a:ext>
            </a:extLst>
          </p:cNvPr>
          <p:cNvSpPr>
            <a:spLocks noGrp="1"/>
          </p:cNvSpPr>
          <p:nvPr>
            <p:ph type="body" idx="2"/>
          </p:nvPr>
        </p:nvSpPr>
        <p:spPr>
          <a:xfrm>
            <a:off x="0" y="737434"/>
            <a:ext cx="8698230" cy="5938148"/>
          </a:xfrm>
        </p:spPr>
        <p:txBody>
          <a:bodyPr/>
          <a:lstStyle/>
          <a:p>
            <a:pPr marL="271463" indent="0"/>
            <a:r>
              <a:rPr lang="it-IT" dirty="0">
                <a:solidFill>
                  <a:schemeClr val="tx2">
                    <a:lumMod val="25000"/>
                  </a:schemeClr>
                </a:solidFill>
                <a:latin typeface="Calibri" panose="020F0502020204030204" pitchFamily="34" charset="0"/>
                <a:cs typeface="Calibri" panose="020F0502020204030204" pitchFamily="34" charset="0"/>
              </a:rPr>
              <a:t>Le </a:t>
            </a:r>
            <a:r>
              <a:rPr lang="it-IT" i="1" dirty="0" err="1">
                <a:solidFill>
                  <a:schemeClr val="tx2">
                    <a:lumMod val="25000"/>
                  </a:schemeClr>
                </a:solidFill>
                <a:latin typeface="Calibri" panose="020F0502020204030204" pitchFamily="34" charset="0"/>
                <a:cs typeface="Calibri" panose="020F0502020204030204" pitchFamily="34" charset="0"/>
              </a:rPr>
              <a:t>personas</a:t>
            </a:r>
            <a:r>
              <a:rPr lang="it-IT" dirty="0">
                <a:solidFill>
                  <a:schemeClr val="tx2">
                    <a:lumMod val="25000"/>
                  </a:schemeClr>
                </a:solidFill>
                <a:latin typeface="Calibri" panose="020F0502020204030204" pitchFamily="34" charset="0"/>
                <a:cs typeface="Calibri" panose="020F0502020204030204" pitchFamily="34" charset="0"/>
              </a:rPr>
              <a:t> sono profili fittizi che possono essere creati per rappresentare al meglio gli utenti finali a cui ci si rivolge. Si creano osservando e definendo le caratteristiche chiave di diverse persone reali (dati demografici, stili di vita, tratti della personalità, credenze, pensieri, comportamenti, interessi, competenze, motivazioni e obiettivi). </a:t>
            </a:r>
          </a:p>
          <a:p>
            <a:pPr marL="271463" indent="0"/>
            <a:r>
              <a:rPr lang="it-IT" sz="1000" dirty="0">
                <a:solidFill>
                  <a:schemeClr val="tx2">
                    <a:lumMod val="25000"/>
                  </a:schemeClr>
                </a:solidFill>
                <a:latin typeface="Calibri" panose="020F0502020204030204" pitchFamily="34" charset="0"/>
                <a:cs typeface="Calibri" panose="020F0502020204030204" pitchFamily="34" charset="0"/>
              </a:rPr>
              <a:t> </a:t>
            </a:r>
          </a:p>
          <a:p>
            <a:pPr marL="271463" indent="0"/>
            <a:r>
              <a:rPr lang="it-IT" dirty="0">
                <a:solidFill>
                  <a:schemeClr val="tx2">
                    <a:lumMod val="25000"/>
                  </a:schemeClr>
                </a:solidFill>
                <a:latin typeface="Calibri" panose="020F0502020204030204" pitchFamily="34" charset="0"/>
                <a:cs typeface="Calibri" panose="020F0502020204030204" pitchFamily="34" charset="0"/>
              </a:rPr>
              <a:t>L'obiettivo è progettare un prodotto, nel nostro caso l'esperienza del patrimonio culturale, che attragga e soddisfi le esigenze del cliente ideale, che a sua volta si traduce in un cliente soddisfatto e che ritorna.</a:t>
            </a:r>
          </a:p>
          <a:p>
            <a:pPr marL="271463" indent="0"/>
            <a:r>
              <a:rPr lang="it-IT" sz="1000" b="0" dirty="0">
                <a:solidFill>
                  <a:schemeClr val="tx2">
                    <a:lumMod val="25000"/>
                  </a:schemeClr>
                </a:solidFill>
                <a:latin typeface="Calibri" panose="020F0502020204030204" pitchFamily="34" charset="0"/>
                <a:cs typeface="Calibri" panose="020F0502020204030204" pitchFamily="34" charset="0"/>
              </a:rPr>
              <a:t> </a:t>
            </a:r>
          </a:p>
          <a:p>
            <a:pPr marL="271463" indent="0"/>
            <a:r>
              <a:rPr lang="it-IT" dirty="0">
                <a:solidFill>
                  <a:schemeClr val="tx2">
                    <a:lumMod val="25000"/>
                  </a:schemeClr>
                </a:solidFill>
                <a:latin typeface="Calibri" panose="020F0502020204030204" pitchFamily="34" charset="0"/>
                <a:cs typeface="Calibri" panose="020F0502020204030204" pitchFamily="34" charset="0"/>
              </a:rPr>
              <a:t>Ponendo una serie di domande, sarete in grado di definire il vostro cliente immaginario che incarnerà e rappresenterà il vostro target. In questo modo, potrete basarvi su qualsiasi feedback già raccolto e approfondire la conoscenza del vostro pubblico.</a:t>
            </a:r>
          </a:p>
          <a:p>
            <a:pPr marL="271463" indent="0"/>
            <a:r>
              <a:rPr lang="it-IT" dirty="0">
                <a:latin typeface="Calibri" panose="020F0502020204030204" pitchFamily="34" charset="0"/>
                <a:cs typeface="Calibri" panose="020F0502020204030204" pitchFamily="34" charset="0"/>
                <a:hlinkClick r:id="rId2"/>
              </a:rPr>
              <a:t>Personas e progettazione dell'esperienza museale ideale</a:t>
            </a:r>
            <a:r>
              <a:rPr lang="it-IT" dirty="0">
                <a:latin typeface="Calibri" panose="020F0502020204030204" pitchFamily="34" charset="0"/>
                <a:cs typeface="Calibri" panose="020F0502020204030204" pitchFamily="34" charset="0"/>
              </a:rPr>
              <a:t>.</a:t>
            </a:r>
          </a:p>
          <a:p>
            <a:pPr marL="271463" indent="0"/>
            <a:endParaRPr lang="it-IT" b="0" i="0" dirty="0">
              <a:solidFill>
                <a:schemeClr val="tx1">
                  <a:lumMod val="85000"/>
                  <a:lumOff val="15000"/>
                </a:schemeClr>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F6373EA-FD6A-4BB8-A050-447233C3086F}"/>
              </a:ext>
            </a:extLst>
          </p:cNvPr>
          <p:cNvSpPr txBox="1"/>
          <p:nvPr/>
        </p:nvSpPr>
        <p:spPr>
          <a:xfrm>
            <a:off x="10293144" y="4939100"/>
            <a:ext cx="2803491" cy="215444"/>
          </a:xfrm>
          <a:prstGeom prst="rect">
            <a:avLst/>
          </a:prstGeom>
          <a:noFill/>
        </p:spPr>
        <p:txBody>
          <a:bodyPr wrap="square" rtlCol="0">
            <a:spAutoFit/>
          </a:bodyPr>
          <a:lstStyle/>
          <a:p>
            <a:r>
              <a:rPr lang="en-GB" sz="800" b="0" i="0" dirty="0" err="1">
                <a:solidFill>
                  <a:srgbClr val="1A1A1A"/>
                </a:solidFill>
                <a:effectLst/>
                <a:latin typeface="+mn-lt"/>
              </a:rPr>
              <a:t>Foto</a:t>
            </a:r>
            <a:r>
              <a:rPr lang="en-GB" sz="800" b="0" i="0" dirty="0">
                <a:solidFill>
                  <a:srgbClr val="1A1A1A"/>
                </a:solidFill>
                <a:effectLst/>
                <a:latin typeface="+mn-lt"/>
              </a:rPr>
              <a:t> di </a:t>
            </a:r>
            <a:r>
              <a:rPr lang="en-GB" sz="800" b="1" i="0" u="none" strike="noStrike" dirty="0">
                <a:solidFill>
                  <a:srgbClr val="1A1A1A"/>
                </a:solidFill>
                <a:effectLst/>
                <a:latin typeface="+mn-lt"/>
                <a:hlinkClick r:id="rId3"/>
              </a:rPr>
              <a:t>DS stories</a:t>
            </a:r>
            <a:r>
              <a:rPr lang="en-GB" sz="800" b="0" i="0" dirty="0">
                <a:solidFill>
                  <a:srgbClr val="1A1A1A"/>
                </a:solidFill>
                <a:effectLst/>
                <a:latin typeface="+mn-lt"/>
              </a:rPr>
              <a:t> da </a:t>
            </a:r>
            <a:r>
              <a:rPr lang="en-GB" sz="800" b="1" i="0" u="none" strike="noStrike" dirty="0">
                <a:solidFill>
                  <a:srgbClr val="1A1A1A"/>
                </a:solidFill>
                <a:effectLst/>
                <a:latin typeface="+mn-lt"/>
                <a:hlinkClick r:id="rId4"/>
              </a:rPr>
              <a:t>Pexels</a:t>
            </a:r>
            <a:endParaRPr lang="en-GB" sz="800" dirty="0">
              <a:latin typeface="+mn-lt"/>
            </a:endParaRPr>
          </a:p>
        </p:txBody>
      </p:sp>
      <p:pic>
        <p:nvPicPr>
          <p:cNvPr id="9" name="Picture 8" descr="Shape&#10;&#10;Description automatically generated">
            <a:extLst>
              <a:ext uri="{FF2B5EF4-FFF2-40B4-BE49-F238E27FC236}">
                <a16:creationId xmlns:a16="http://schemas.microsoft.com/office/drawing/2014/main" id="{27F5A77F-9D6E-4174-93DE-0F79CD227041}"/>
              </a:ext>
            </a:extLst>
          </p:cNvPr>
          <p:cNvPicPr>
            <a:picLocks noChangeAspect="1"/>
          </p:cNvPicPr>
          <p:nvPr/>
        </p:nvPicPr>
        <p:blipFill>
          <a:blip r:embed="rId5"/>
          <a:stretch>
            <a:fillRect/>
          </a:stretch>
        </p:blipFill>
        <p:spPr>
          <a:xfrm>
            <a:off x="8907109" y="1051876"/>
            <a:ext cx="3116213" cy="3887224"/>
          </a:xfrm>
          <a:prstGeom prst="rect">
            <a:avLst/>
          </a:prstGeom>
        </p:spPr>
      </p:pic>
    </p:spTree>
    <p:extLst>
      <p:ext uri="{BB962C8B-B14F-4D97-AF65-F5344CB8AC3E}">
        <p14:creationId xmlns:p14="http://schemas.microsoft.com/office/powerpoint/2010/main" val="84899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pic>
        <p:nvPicPr>
          <p:cNvPr id="306" name="Google Shape;306;p24"/>
          <p:cNvPicPr preferRelativeResize="0"/>
          <p:nvPr/>
        </p:nvPicPr>
        <p:blipFill rotWithShape="1">
          <a:blip r:embed="rId3">
            <a:alphaModFix/>
          </a:blip>
          <a:srcRect/>
          <a:stretch/>
        </p:blipFill>
        <p:spPr>
          <a:xfrm>
            <a:off x="4045787" y="810100"/>
            <a:ext cx="8040705" cy="5743100"/>
          </a:xfrm>
          <a:prstGeom prst="rect">
            <a:avLst/>
          </a:prstGeom>
          <a:noFill/>
          <a:ln>
            <a:noFill/>
          </a:ln>
        </p:spPr>
      </p:pic>
      <p:sp>
        <p:nvSpPr>
          <p:cNvPr id="305" name="Google Shape;305;p24"/>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latin typeface="Calibri" panose="020F0502020204030204" pitchFamily="34" charset="0"/>
                <a:cs typeface="Calibri" panose="020F0502020204030204" pitchFamily="34" charset="0"/>
              </a:rPr>
              <a:t>27</a:t>
            </a:fld>
            <a:endParaRPr>
              <a:solidFill>
                <a:srgbClr val="595959"/>
              </a:solidFill>
              <a:latin typeface="Calibri" panose="020F0502020204030204" pitchFamily="34" charset="0"/>
              <a:cs typeface="Calibri" panose="020F0502020204030204" pitchFamily="34" charset="0"/>
            </a:endParaRPr>
          </a:p>
        </p:txBody>
      </p:sp>
      <p:sp>
        <p:nvSpPr>
          <p:cNvPr id="307" name="Google Shape;307;p24"/>
          <p:cNvSpPr txBox="1"/>
          <p:nvPr/>
        </p:nvSpPr>
        <p:spPr>
          <a:xfrm>
            <a:off x="301924" y="1006158"/>
            <a:ext cx="3156570" cy="8678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GB" sz="2800" b="1" dirty="0" err="1">
                <a:solidFill>
                  <a:srgbClr val="D41A6A"/>
                </a:solidFill>
                <a:latin typeface="Calibri" panose="020F0502020204030204" pitchFamily="34" charset="0"/>
                <a:ea typeface="Avenir"/>
                <a:cs typeface="Calibri" panose="020F0502020204030204" pitchFamily="34" charset="0"/>
                <a:sym typeface="Avenir"/>
              </a:rPr>
              <a:t>Creare</a:t>
            </a:r>
            <a:r>
              <a:rPr lang="en-GB" sz="2800" b="1" dirty="0">
                <a:solidFill>
                  <a:srgbClr val="D41A6A"/>
                </a:solidFill>
                <a:latin typeface="Calibri" panose="020F0502020204030204" pitchFamily="34" charset="0"/>
                <a:ea typeface="Avenir"/>
                <a:cs typeface="Calibri" panose="020F0502020204030204" pitchFamily="34" charset="0"/>
                <a:sym typeface="Avenir"/>
              </a:rPr>
              <a:t> </a:t>
            </a:r>
            <a:r>
              <a:rPr lang="en-GB" sz="2800" b="1" dirty="0" err="1">
                <a:solidFill>
                  <a:srgbClr val="D41A6A"/>
                </a:solidFill>
                <a:latin typeface="Calibri" panose="020F0502020204030204" pitchFamily="34" charset="0"/>
                <a:ea typeface="Avenir"/>
                <a:cs typeface="Calibri" panose="020F0502020204030204" pitchFamily="34" charset="0"/>
                <a:sym typeface="Avenir"/>
              </a:rPr>
              <a:t>una</a:t>
            </a:r>
            <a:r>
              <a:rPr lang="en-GB" sz="2800" b="1" dirty="0">
                <a:solidFill>
                  <a:srgbClr val="D41A6A"/>
                </a:solidFill>
                <a:latin typeface="Calibri" panose="020F0502020204030204" pitchFamily="34" charset="0"/>
                <a:ea typeface="Avenir"/>
                <a:cs typeface="Calibri" panose="020F0502020204030204" pitchFamily="34" charset="0"/>
                <a:sym typeface="Avenir"/>
              </a:rPr>
              <a:t> Customer Persona</a:t>
            </a:r>
          </a:p>
        </p:txBody>
      </p:sp>
      <p:sp>
        <p:nvSpPr>
          <p:cNvPr id="2" name="TextBox 1">
            <a:hlinkClick r:id="rId4"/>
            <a:extLst>
              <a:ext uri="{FF2B5EF4-FFF2-40B4-BE49-F238E27FC236}">
                <a16:creationId xmlns:a16="http://schemas.microsoft.com/office/drawing/2014/main" id="{39577F2C-59CF-42FF-980A-0EB12DE88485}"/>
              </a:ext>
            </a:extLst>
          </p:cNvPr>
          <p:cNvSpPr txBox="1"/>
          <p:nvPr/>
        </p:nvSpPr>
        <p:spPr>
          <a:xfrm>
            <a:off x="319537" y="6014831"/>
            <a:ext cx="3234186" cy="461665"/>
          </a:xfrm>
          <a:prstGeom prst="rect">
            <a:avLst/>
          </a:prstGeom>
          <a:noFill/>
        </p:spPr>
        <p:txBody>
          <a:bodyPr wrap="square" rtlCol="0">
            <a:spAutoFit/>
          </a:bodyPr>
          <a:lstStyle/>
          <a:p>
            <a:pPr algn="ctr"/>
            <a:r>
              <a:rPr lang="en-GB" sz="2400" dirty="0">
                <a:solidFill>
                  <a:srgbClr val="D41A6A"/>
                </a:solidFill>
                <a:latin typeface="Calibri" panose="020F0502020204030204" pitchFamily="34" charset="0"/>
                <a:cs typeface="Calibri" panose="020F0502020204030204" pitchFamily="34" charset="0"/>
                <a:hlinkClick r:id="rId4"/>
              </a:rPr>
              <a:t>Scarica gratis il canvas!</a:t>
            </a:r>
            <a:endParaRPr lang="en-GB" sz="2400" dirty="0">
              <a:solidFill>
                <a:srgbClr val="D41A6A"/>
              </a:solidFill>
              <a:latin typeface="Calibri" panose="020F0502020204030204" pitchFamily="34" charset="0"/>
              <a:cs typeface="Calibri" panose="020F0502020204030204" pitchFamily="34" charset="0"/>
            </a:endParaRPr>
          </a:p>
        </p:txBody>
      </p:sp>
      <p:pic>
        <p:nvPicPr>
          <p:cNvPr id="4" name="Picture 3">
            <a:hlinkClick r:id="rId5" tooltip="Video Guide - How to Create a Customer Persona"/>
            <a:extLst>
              <a:ext uri="{FF2B5EF4-FFF2-40B4-BE49-F238E27FC236}">
                <a16:creationId xmlns:a16="http://schemas.microsoft.com/office/drawing/2014/main" id="{021F0E7C-8235-4A1B-BE18-12476F62B592}"/>
              </a:ext>
            </a:extLst>
          </p:cNvPr>
          <p:cNvPicPr>
            <a:picLocks noChangeAspect="1"/>
          </p:cNvPicPr>
          <p:nvPr/>
        </p:nvPicPr>
        <p:blipFill>
          <a:blip r:embed="rId6"/>
          <a:stretch>
            <a:fillRect/>
          </a:stretch>
        </p:blipFill>
        <p:spPr>
          <a:xfrm>
            <a:off x="1033924" y="3562080"/>
            <a:ext cx="1692569" cy="1114857"/>
          </a:xfrm>
          <a:prstGeom prst="rect">
            <a:avLst/>
          </a:prstGeom>
        </p:spPr>
      </p:pic>
      <p:sp>
        <p:nvSpPr>
          <p:cNvPr id="5" name="TextBox 4">
            <a:extLst>
              <a:ext uri="{FF2B5EF4-FFF2-40B4-BE49-F238E27FC236}">
                <a16:creationId xmlns:a16="http://schemas.microsoft.com/office/drawing/2014/main" id="{E53D742F-E087-450B-891B-933212FF3700}"/>
              </a:ext>
            </a:extLst>
          </p:cNvPr>
          <p:cNvSpPr txBox="1"/>
          <p:nvPr/>
        </p:nvSpPr>
        <p:spPr>
          <a:xfrm>
            <a:off x="301924" y="1993353"/>
            <a:ext cx="3441939" cy="1569660"/>
          </a:xfrm>
          <a:prstGeom prst="rect">
            <a:avLst/>
          </a:prstGeom>
          <a:noFill/>
        </p:spPr>
        <p:txBody>
          <a:bodyPr wrap="square" rtlCol="0">
            <a:spAutoFit/>
          </a:bodyPr>
          <a:lstStyle/>
          <a:p>
            <a:pPr algn="ctr"/>
            <a:r>
              <a:rPr lang="it-IT" sz="2400">
                <a:solidFill>
                  <a:srgbClr val="D41A6A"/>
                </a:solidFill>
                <a:latin typeface="Calibri" panose="020F0502020204030204" pitchFamily="34" charset="0"/>
                <a:cs typeface="Calibri" panose="020F0502020204030204" pitchFamily="34" charset="0"/>
              </a:rPr>
              <a:t>Per saperne di più, guarda questo video sulla creazione di una Customer Persona.</a:t>
            </a:r>
          </a:p>
        </p:txBody>
      </p:sp>
      <p:sp>
        <p:nvSpPr>
          <p:cNvPr id="6" name="TextBox 5">
            <a:extLst>
              <a:ext uri="{FF2B5EF4-FFF2-40B4-BE49-F238E27FC236}">
                <a16:creationId xmlns:a16="http://schemas.microsoft.com/office/drawing/2014/main" id="{FE225B82-D6FA-4B89-BAC0-572797004647}"/>
              </a:ext>
            </a:extLst>
          </p:cNvPr>
          <p:cNvSpPr txBox="1"/>
          <p:nvPr/>
        </p:nvSpPr>
        <p:spPr>
          <a:xfrm>
            <a:off x="0" y="4762313"/>
            <a:ext cx="3873261" cy="1200329"/>
          </a:xfrm>
          <a:prstGeom prst="rect">
            <a:avLst/>
          </a:prstGeom>
          <a:noFill/>
        </p:spPr>
        <p:txBody>
          <a:bodyPr wrap="square" rtlCol="0">
            <a:spAutoFit/>
          </a:bodyPr>
          <a:lstStyle/>
          <a:p>
            <a:pPr lvl="0" algn="ctr">
              <a:lnSpc>
                <a:spcPct val="90000"/>
              </a:lnSpc>
            </a:pPr>
            <a:r>
              <a:rPr lang="it-IT" sz="2000" dirty="0">
                <a:solidFill>
                  <a:srgbClr val="D41A6A"/>
                </a:solidFill>
                <a:latin typeface="Calibri" panose="020F0502020204030204" pitchFamily="34" charset="0"/>
                <a:ea typeface="Avenir"/>
                <a:cs typeface="Calibri" panose="020F0502020204030204" pitchFamily="34" charset="0"/>
                <a:sym typeface="Avenir"/>
              </a:rPr>
              <a:t>Prova a mappare i tuoi pensieri con una lavagna a fogli mobili o una lavagna bianca, oppure scarica il canvas. </a:t>
            </a:r>
            <a:endParaRPr lang="it-IT" sz="2000" dirty="0">
              <a:solidFill>
                <a:srgbClr val="D41A6A"/>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3AF5403-D16A-4F14-9C06-A47584FB92E2}"/>
              </a:ext>
            </a:extLst>
          </p:cNvPr>
          <p:cNvSpPr txBox="1"/>
          <p:nvPr/>
        </p:nvSpPr>
        <p:spPr>
          <a:xfrm>
            <a:off x="794346" y="-2425"/>
            <a:ext cx="5103845" cy="646331"/>
          </a:xfrm>
          <a:prstGeom prst="rect">
            <a:avLst/>
          </a:prstGeom>
          <a:noFill/>
        </p:spPr>
        <p:txBody>
          <a:bodyPr wrap="square" rtlCol="0">
            <a:spAutoFit/>
          </a:bodyPr>
          <a:lstStyle/>
          <a:p>
            <a:r>
              <a:rPr lang="it-IT" sz="3600" b="1" dirty="0">
                <a:solidFill>
                  <a:schemeClr val="bg1"/>
                </a:solidFill>
                <a:latin typeface="Calibri" panose="020F0502020204030204" pitchFamily="34" charset="0"/>
                <a:cs typeface="Calibri" panose="020F0502020204030204" pitchFamily="34" charset="0"/>
              </a:rPr>
              <a:t>Esercizio 1</a:t>
            </a:r>
          </a:p>
        </p:txBody>
      </p:sp>
      <p:sp>
        <p:nvSpPr>
          <p:cNvPr id="7" name="CasellaDiTesto 6">
            <a:extLst>
              <a:ext uri="{FF2B5EF4-FFF2-40B4-BE49-F238E27FC236}">
                <a16:creationId xmlns:a16="http://schemas.microsoft.com/office/drawing/2014/main" id="{4A730859-2102-C464-471B-11BBBE151B51}"/>
              </a:ext>
            </a:extLst>
          </p:cNvPr>
          <p:cNvSpPr txBox="1"/>
          <p:nvPr/>
        </p:nvSpPr>
        <p:spPr>
          <a:xfrm>
            <a:off x="3657600" y="1600200"/>
            <a:ext cx="184731" cy="307777"/>
          </a:xfrm>
          <a:prstGeom prst="rect">
            <a:avLst/>
          </a:prstGeom>
          <a:noFill/>
        </p:spPr>
        <p:txBody>
          <a:bodyPr wrap="none" rtlCol="0">
            <a:spAutoFit/>
          </a:bodyPr>
          <a:lstStyle/>
          <a:p>
            <a:endParaRPr lang="it-IT"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a:spLocks noGrp="1"/>
          </p:cNvSpPr>
          <p:nvPr>
            <p:ph type="body" idx="1"/>
          </p:nvPr>
        </p:nvSpPr>
        <p:spPr>
          <a:xfrm>
            <a:off x="321547" y="226229"/>
            <a:ext cx="561487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it-IT" dirty="0">
                <a:latin typeface="Calibri" panose="020F0502020204030204" pitchFamily="34" charset="0"/>
                <a:cs typeface="Calibri" panose="020F0502020204030204" pitchFamily="34" charset="0"/>
              </a:rPr>
              <a:t>La «Mappa empatica»</a:t>
            </a:r>
          </a:p>
        </p:txBody>
      </p:sp>
      <p:sp>
        <p:nvSpPr>
          <p:cNvPr id="314" name="Google Shape;314;p25"/>
          <p:cNvSpPr txBox="1">
            <a:spLocks noGrp="1"/>
          </p:cNvSpPr>
          <p:nvPr>
            <p:ph type="body" idx="3"/>
          </p:nvPr>
        </p:nvSpPr>
        <p:spPr>
          <a:xfrm>
            <a:off x="321547" y="857756"/>
            <a:ext cx="6206477" cy="5708509"/>
          </a:xfrm>
          <a:prstGeom prst="rect">
            <a:avLst/>
          </a:prstGeom>
          <a:noFill/>
          <a:ln>
            <a:noFill/>
          </a:ln>
        </p:spPr>
        <p:txBody>
          <a:bodyPr spcFirstLastPara="1" wrap="square" lIns="91425" tIns="45700" rIns="91425" bIns="45700" anchor="t" anchorCtr="0">
            <a:noAutofit/>
          </a:bodyPr>
          <a:lstStyle/>
          <a:p>
            <a:pPr marL="0" lvl="0" indent="0">
              <a:buClr>
                <a:srgbClr val="3B3E3F"/>
              </a:buClr>
            </a:pPr>
            <a:r>
              <a:rPr lang="it-IT" i="1">
                <a:solidFill>
                  <a:schemeClr val="tx2">
                    <a:lumMod val="25000"/>
                  </a:schemeClr>
                </a:solidFill>
                <a:latin typeface="Calibri" panose="020F0502020204030204" pitchFamily="34" charset="0"/>
                <a:cs typeface="Calibri" panose="020F0502020204030204" pitchFamily="34" charset="0"/>
              </a:rPr>
              <a:t>“Se volete progettare momenti di meraviglia per i visitatori, dovete vedere il mondo attraverso i loro occhi”. - Culture </a:t>
            </a:r>
            <a:r>
              <a:rPr lang="it-IT" b="0" i="1">
                <a:solidFill>
                  <a:schemeClr val="tx2">
                    <a:lumMod val="25000"/>
                  </a:schemeClr>
                </a:solidFill>
                <a:latin typeface="Calibri" panose="020F0502020204030204" pitchFamily="34" charset="0"/>
                <a:cs typeface="Calibri" panose="020F0502020204030204" pitchFamily="34" charset="0"/>
                <a:sym typeface="Avenir"/>
              </a:rPr>
              <a:t>Connect</a:t>
            </a:r>
            <a:endParaRPr lang="it-IT" i="1">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lang="it-IT" sz="900" b="0" i="0">
              <a:solidFill>
                <a:schemeClr val="tx2">
                  <a:lumMod val="25000"/>
                </a:schemeClr>
              </a:solidFill>
              <a:latin typeface="Calibri" panose="020F0502020204030204" pitchFamily="34" charset="0"/>
              <a:ea typeface="Arial"/>
              <a:cs typeface="Calibri" panose="020F0502020204030204" pitchFamily="34" charset="0"/>
              <a:sym typeface="Arial"/>
            </a:endParaRPr>
          </a:p>
          <a:p>
            <a:pPr marL="0" lvl="0" indent="0"/>
            <a:r>
              <a:rPr lang="it-IT">
                <a:solidFill>
                  <a:schemeClr val="tx2">
                    <a:lumMod val="25000"/>
                  </a:schemeClr>
                </a:solidFill>
                <a:latin typeface="Calibri" panose="020F0502020204030204" pitchFamily="34" charset="0"/>
                <a:ea typeface="Arial"/>
                <a:cs typeface="Calibri" panose="020F0502020204030204" pitchFamily="34" charset="0"/>
                <a:sym typeface="Arial"/>
              </a:rPr>
              <a:t>Le personas non sono l'unico strumento per comprendere gli utenti. Una mappa “empatica” è uno strumento visivo semplice, facile da usare, che approfondisce i comportamenti e gli atteggiamenti dei visitatori. Può esplorare il contesto sociale che influenza profondamente il modo in cui il visitatore pensa, sente, agisce e si comporta. </a:t>
            </a:r>
          </a:p>
          <a:p>
            <a:pPr marL="0" lvl="0" indent="0" algn="l" rtl="0">
              <a:lnSpc>
                <a:spcPct val="100000"/>
              </a:lnSpc>
              <a:spcBef>
                <a:spcPts val="0"/>
              </a:spcBef>
              <a:spcAft>
                <a:spcPts val="0"/>
              </a:spcAft>
              <a:buClr>
                <a:schemeClr val="dk1"/>
              </a:buClr>
              <a:buSzPts val="1100"/>
              <a:buFont typeface="Arial"/>
              <a:buNone/>
            </a:pPr>
            <a:endParaRPr lang="it-IT" sz="800">
              <a:solidFill>
                <a:schemeClr val="tx2">
                  <a:lumMod val="25000"/>
                </a:schemeClr>
              </a:solidFill>
              <a:latin typeface="Calibri" panose="020F0502020204030204" pitchFamily="34" charset="0"/>
              <a:cs typeface="Calibri" panose="020F0502020204030204" pitchFamily="34" charset="0"/>
              <a:sym typeface="Avenir"/>
            </a:endParaRPr>
          </a:p>
          <a:p>
            <a:pPr marL="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Potrai scoprire cosa il tuo target probabilmente dirà dei tuoi servizi, come potrebbe reagire ai tuoi messaggi e come puoi descrivere il visitatore a cui ti rivolgi.</a:t>
            </a:r>
            <a:endParaRPr lang="it-IT" sz="900" b="0" i="0">
              <a:solidFill>
                <a:srgbClr val="1A1A1A"/>
              </a:solidFill>
              <a:effectLst/>
              <a:latin typeface="Calibri" panose="020F0502020204030204"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6F4107F4-8957-40D1-8B87-12BAC0E7E91A}"/>
              </a:ext>
            </a:extLst>
          </p:cNvPr>
          <p:cNvSpPr>
            <a:spLocks noGrp="1"/>
          </p:cNvSpPr>
          <p:nvPr>
            <p:ph type="pic" idx="2"/>
          </p:nvPr>
        </p:nvSpPr>
        <p:spPr/>
      </p:sp>
      <p:pic>
        <p:nvPicPr>
          <p:cNvPr id="3078" name="Picture 6" descr="Photo of a Man Sitting Under the Tree">
            <a:extLst>
              <a:ext uri="{FF2B5EF4-FFF2-40B4-BE49-F238E27FC236}">
                <a16:creationId xmlns:a16="http://schemas.microsoft.com/office/drawing/2014/main" id="{27963928-6A46-4CFA-96CF-5864602041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2" t="2036" r="7117"/>
          <a:stretch/>
        </p:blipFill>
        <p:spPr bwMode="auto">
          <a:xfrm>
            <a:off x="7120646" y="3112850"/>
            <a:ext cx="3591233" cy="4068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53514-4BBB-49A8-957B-6F58B56A3418}"/>
              </a:ext>
            </a:extLst>
          </p:cNvPr>
          <p:cNvSpPr txBox="1"/>
          <p:nvPr/>
        </p:nvSpPr>
        <p:spPr>
          <a:xfrm>
            <a:off x="11203912" y="5898382"/>
            <a:ext cx="763675" cy="784830"/>
          </a:xfrm>
          <a:prstGeom prst="rect">
            <a:avLst/>
          </a:prstGeom>
          <a:noFill/>
        </p:spPr>
        <p:txBody>
          <a:bodyPr wrap="square" rtlCol="0">
            <a:spAutoFit/>
          </a:bodyPr>
          <a:lstStyle/>
          <a:p>
            <a:r>
              <a:rPr lang="en-GB" sz="900" dirty="0" err="1">
                <a:solidFill>
                  <a:schemeClr val="bg1"/>
                </a:solidFill>
                <a:latin typeface="Calibri" panose="020F0502020204030204" pitchFamily="34" charset="0"/>
                <a:cs typeface="Calibri" panose="020F0502020204030204" pitchFamily="34" charset="0"/>
              </a:rPr>
              <a:t>Foto</a:t>
            </a:r>
            <a:r>
              <a:rPr lang="en-GB" sz="900" dirty="0">
                <a:solidFill>
                  <a:schemeClr val="bg1"/>
                </a:solidFill>
                <a:latin typeface="Calibri" panose="020F0502020204030204" pitchFamily="34" charset="0"/>
                <a:cs typeface="Calibri" panose="020F0502020204030204" pitchFamily="34" charset="0"/>
              </a:rPr>
              <a:t> di </a:t>
            </a:r>
            <a:r>
              <a:rPr lang="en-GB" sz="900" b="0" i="0" dirty="0">
                <a:solidFill>
                  <a:schemeClr val="bg1"/>
                </a:solidFill>
                <a:effectLst/>
                <a:latin typeface="Calibri" panose="020F0502020204030204" pitchFamily="34" charset="0"/>
                <a:cs typeface="Calibri" panose="020F0502020204030204" pitchFamily="34" charset="0"/>
              </a:rPr>
              <a:t> </a:t>
            </a:r>
            <a:r>
              <a:rPr lang="en-GB" sz="900" b="1" i="0" u="none" strike="noStrike" dirty="0">
                <a:solidFill>
                  <a:srgbClr val="0563C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Samuel Theo Manat </a:t>
            </a:r>
            <a:r>
              <a:rPr lang="en-GB" sz="900" b="1" i="0" u="none" strike="noStrike" dirty="0">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Silitonga</a:t>
            </a:r>
            <a:r>
              <a:rPr lang="en-GB" sz="900" b="0" i="0" dirty="0">
                <a:solidFill>
                  <a:schemeClr val="bg1"/>
                </a:solidFill>
                <a:effectLst/>
                <a:latin typeface="Calibri" panose="020F0502020204030204" pitchFamily="34" charset="0"/>
                <a:cs typeface="Calibri" panose="020F0502020204030204" pitchFamily="34" charset="0"/>
              </a:rPr>
              <a:t> </a:t>
            </a:r>
          </a:p>
          <a:p>
            <a:r>
              <a:rPr lang="en-GB" sz="900" dirty="0">
                <a:solidFill>
                  <a:schemeClr val="bg1"/>
                </a:solidFill>
                <a:latin typeface="Calibri" panose="020F0502020204030204" pitchFamily="34" charset="0"/>
                <a:cs typeface="Calibri" panose="020F0502020204030204" pitchFamily="34" charset="0"/>
              </a:rPr>
              <a:t>da</a:t>
            </a:r>
            <a:r>
              <a:rPr lang="en-GB" sz="900" b="0" i="0" dirty="0">
                <a:solidFill>
                  <a:schemeClr val="bg1"/>
                </a:solidFill>
                <a:effectLst/>
                <a:latin typeface="Calibri" panose="020F0502020204030204" pitchFamily="34" charset="0"/>
                <a:cs typeface="Calibri" panose="020F0502020204030204" pitchFamily="34" charset="0"/>
              </a:rPr>
              <a:t> </a:t>
            </a:r>
            <a:r>
              <a:rPr lang="en-GB" sz="900" b="1"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9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098" name="Picture 2" descr="Crop person putting Idea title in cardboard box with Brain inscription on head of female on light background">
            <a:extLst>
              <a:ext uri="{FF2B5EF4-FFF2-40B4-BE49-F238E27FC236}">
                <a16:creationId xmlns:a16="http://schemas.microsoft.com/office/drawing/2014/main" id="{6E7086E5-CC02-43CC-A357-597A5435D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30"/>
          <a:stretch/>
        </p:blipFill>
        <p:spPr bwMode="auto">
          <a:xfrm>
            <a:off x="8908330" y="688663"/>
            <a:ext cx="3283670" cy="6556902"/>
          </a:xfrm>
          <a:prstGeom prst="rect">
            <a:avLst/>
          </a:prstGeom>
          <a:noFill/>
          <a:extLst>
            <a:ext uri="{909E8E84-426E-40DD-AFC4-6F175D3DCCD1}">
              <a14:hiddenFill xmlns:a14="http://schemas.microsoft.com/office/drawing/2010/main">
                <a:solidFill>
                  <a:srgbClr val="FFFFFF"/>
                </a:solidFill>
              </a14:hiddenFill>
            </a:ext>
          </a:extLst>
        </p:spPr>
      </p:pic>
      <p:sp>
        <p:nvSpPr>
          <p:cNvPr id="320" name="Google Shape;320;p26"/>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dirty="0"/>
          </a:p>
        </p:txBody>
      </p:sp>
      <p:sp>
        <p:nvSpPr>
          <p:cNvPr id="321" name="Google Shape;321;p26"/>
          <p:cNvSpPr txBox="1">
            <a:spLocks noGrp="1"/>
          </p:cNvSpPr>
          <p:nvPr>
            <p:ph type="body" idx="1"/>
          </p:nvPr>
        </p:nvSpPr>
        <p:spPr>
          <a:xfrm>
            <a:off x="385767" y="57136"/>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a:solidFill>
                  <a:schemeClr val="lt1"/>
                </a:solidFill>
                <a:latin typeface="Calibri" panose="020F0502020204030204" pitchFamily="34" charset="0"/>
                <a:cs typeface="Calibri" panose="020F0502020204030204" pitchFamily="34" charset="0"/>
              </a:rPr>
              <a:t>Scoprire le motivazioni</a:t>
            </a:r>
          </a:p>
        </p:txBody>
      </p:sp>
      <p:sp>
        <p:nvSpPr>
          <p:cNvPr id="322" name="Google Shape;322;p26"/>
          <p:cNvSpPr txBox="1">
            <a:spLocks noGrp="1"/>
          </p:cNvSpPr>
          <p:nvPr>
            <p:ph type="body" idx="2"/>
          </p:nvPr>
        </p:nvSpPr>
        <p:spPr>
          <a:xfrm>
            <a:off x="296990" y="826590"/>
            <a:ext cx="8369490" cy="5596283"/>
          </a:xfrm>
          <a:prstGeom prst="rect">
            <a:avLst/>
          </a:prstGeom>
          <a:noFill/>
          <a:ln>
            <a:noFill/>
          </a:ln>
        </p:spPr>
        <p:txBody>
          <a:bodyPr spcFirstLastPara="1" wrap="square" lIns="91425" tIns="45700" rIns="91425" bIns="45700" anchor="t" anchorCtr="0">
            <a:noAutofit/>
          </a:bodyPr>
          <a:lstStyle/>
          <a:p>
            <a:pPr marL="0" lvl="0" indent="0">
              <a:buClr>
                <a:srgbClr val="21202E"/>
              </a:buClr>
              <a:buSzPts val="2200"/>
            </a:pPr>
            <a:r>
              <a:rPr lang="it-IT">
                <a:solidFill>
                  <a:srgbClr val="21202E"/>
                </a:solidFill>
                <a:latin typeface="Calibri" panose="020F0502020204030204" pitchFamily="34" charset="0"/>
                <a:ea typeface="Arial"/>
                <a:cs typeface="Calibri" panose="020F0502020204030204" pitchFamily="34" charset="0"/>
                <a:sym typeface="Arial"/>
              </a:rPr>
              <a:t>Uno degli obiettivi principali della fase di empatia è quello di identificare i bisogni e i comportamenti del visitatore che sono nascosti o inespressi. È importante </a:t>
            </a:r>
            <a:r>
              <a:rPr lang="it-IT">
                <a:solidFill>
                  <a:srgbClr val="D41A6A"/>
                </a:solidFill>
                <a:latin typeface="Calibri" panose="020F0502020204030204" pitchFamily="34" charset="0"/>
                <a:ea typeface="Arial"/>
                <a:cs typeface="Calibri" panose="020F0502020204030204" pitchFamily="34" charset="0"/>
                <a:sym typeface="Arial"/>
              </a:rPr>
              <a:t>distinguere ciò che le persone dicono di voler fare in una certa situazione da ciò che realmente fanno</a:t>
            </a:r>
            <a:r>
              <a:rPr lang="it-IT">
                <a:solidFill>
                  <a:srgbClr val="21202E"/>
                </a:solidFill>
                <a:latin typeface="Calibri" panose="020F0502020204030204" pitchFamily="34" charset="0"/>
                <a:ea typeface="Arial"/>
                <a:cs typeface="Calibri" panose="020F0502020204030204" pitchFamily="34" charset="0"/>
                <a:sym typeface="Arial"/>
              </a:rPr>
              <a:t>. Nella realtà, gli utenti hanno abitudini o desideri di cui non sono consapevoli, quindi è importante osservarli in azione.</a:t>
            </a:r>
          </a:p>
          <a:p>
            <a:pPr marL="0" lvl="0" indent="0">
              <a:buClr>
                <a:srgbClr val="21202E"/>
              </a:buClr>
              <a:buSzPts val="2200"/>
            </a:pPr>
            <a:r>
              <a:rPr lang="it-IT">
                <a:solidFill>
                  <a:srgbClr val="21202E"/>
                </a:solidFill>
                <a:latin typeface="Calibri" panose="020F0502020204030204" pitchFamily="34" charset="0"/>
                <a:ea typeface="Arial"/>
                <a:cs typeface="Calibri" panose="020F0502020204030204" pitchFamily="34" charset="0"/>
                <a:sym typeface="Arial"/>
              </a:rPr>
              <a:t>La ricerca e il design empatici non si preoccupano dei dati anagrafici come l'età o la posizione. Si concentra sui loro sentimenti verso un prodotto e sulle loro motivazioni: perché si comportano in un certo modo? Perché cliccano qui piuttosto che lì quando gli viene presentata una determinata schermata o pagina? Questo è ciò che si scopre durante la fase di empatia e che ti aiuterà a creare esperienze utente (UX) che soddisfino il tuo pubblico.                          </a:t>
            </a:r>
            <a:r>
              <a:rPr lang="it-IT" i="0">
                <a:solidFill>
                  <a:srgbClr val="21202E"/>
                </a:solidFill>
                <a:latin typeface="Calibri" panose="020F0502020204030204" pitchFamily="34" charset="0"/>
                <a:ea typeface="Arial"/>
                <a:cs typeface="Calibri" panose="020F0502020204030204" pitchFamily="34" charset="0"/>
                <a:sym typeface="Arial"/>
              </a:rPr>
              <a:t>                                                  </a:t>
            </a:r>
          </a:p>
          <a:p>
            <a:pPr marL="0" lvl="0" indent="0" algn="l" rtl="0">
              <a:lnSpc>
                <a:spcPct val="100000"/>
              </a:lnSpc>
              <a:spcBef>
                <a:spcPts val="0"/>
              </a:spcBef>
              <a:spcAft>
                <a:spcPts val="0"/>
              </a:spcAft>
              <a:buClr>
                <a:srgbClr val="21202E"/>
              </a:buClr>
              <a:buSzPts val="2200"/>
              <a:buNone/>
            </a:pPr>
            <a:r>
              <a:rPr lang="it-IT" sz="900">
                <a:solidFill>
                  <a:srgbClr val="21202E"/>
                </a:solidFill>
                <a:effectLst/>
                <a:latin typeface="Calibri" panose="020F0502020204030204" pitchFamily="34" charset="0"/>
                <a:cs typeface="Calibri" panose="020F0502020204030204" pitchFamily="34" charset="0"/>
                <a:sym typeface="Arial"/>
              </a:rPr>
              <a:t>						</a:t>
            </a:r>
            <a:endParaRPr lang="it-IT" sz="800">
              <a:solidFill>
                <a:srgbClr val="21202E"/>
              </a:solidFill>
              <a:latin typeface="Calibri" panose="020F0502020204030204" pitchFamily="34" charset="0"/>
              <a:cs typeface="Calibri" panose="020F0502020204030204" pitchFamily="34" charset="0"/>
            </a:endParaRPr>
          </a:p>
        </p:txBody>
      </p:sp>
      <p:sp>
        <p:nvSpPr>
          <p:cNvPr id="323" name="Google Shape;323;p26"/>
          <p:cNvSpPr txBox="1"/>
          <p:nvPr/>
        </p:nvSpPr>
        <p:spPr>
          <a:xfrm>
            <a:off x="473615" y="6213958"/>
            <a:ext cx="8016240" cy="400069"/>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u="sng" dirty="0">
                <a:solidFill>
                  <a:srgbClr val="E52B7B"/>
                </a:solidFill>
                <a:highlight>
                  <a:srgbClr val="FFFF00"/>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Empathy Mapping: una guida per entrare nella testa degli utenti </a:t>
            </a:r>
            <a:endParaRPr sz="2000" b="1" dirty="0">
              <a:solidFill>
                <a:srgbClr val="E52B7B"/>
              </a:solidFill>
              <a:highlight>
                <a:srgbClr val="FFFF00"/>
              </a:highlight>
              <a:latin typeface="Calibri"/>
              <a:ea typeface="Calibri"/>
              <a:cs typeface="Calibri"/>
              <a:sym typeface="Calibri"/>
            </a:endParaRPr>
          </a:p>
        </p:txBody>
      </p:sp>
      <p:sp>
        <p:nvSpPr>
          <p:cNvPr id="2" name="TextBox 1">
            <a:extLst>
              <a:ext uri="{FF2B5EF4-FFF2-40B4-BE49-F238E27FC236}">
                <a16:creationId xmlns:a16="http://schemas.microsoft.com/office/drawing/2014/main" id="{92F3FC16-2632-4637-B15C-2776987E9F5D}"/>
              </a:ext>
            </a:extLst>
          </p:cNvPr>
          <p:cNvSpPr txBox="1"/>
          <p:nvPr/>
        </p:nvSpPr>
        <p:spPr>
          <a:xfrm>
            <a:off x="9154160" y="6422873"/>
            <a:ext cx="1757680" cy="338554"/>
          </a:xfrm>
          <a:prstGeom prst="rect">
            <a:avLst/>
          </a:prstGeom>
          <a:noFill/>
        </p:spPr>
        <p:txBody>
          <a:bodyPr wrap="square" rtlCol="0">
            <a:spAutoFit/>
          </a:bodyPr>
          <a:lstStyle/>
          <a:p>
            <a:r>
              <a:rPr lang="en-GB" sz="800" b="0" i="0" dirty="0" err="1">
                <a:solidFill>
                  <a:srgbClr val="1A1A1A"/>
                </a:solidFill>
                <a:effectLst/>
                <a:latin typeface="+mn-lt"/>
                <a:cs typeface="Calibri" panose="020F0502020204030204" pitchFamily="34" charset="0"/>
              </a:rPr>
              <a:t>Foto</a:t>
            </a:r>
            <a:r>
              <a:rPr lang="en-GB" sz="800" b="0" i="0" dirty="0">
                <a:solidFill>
                  <a:srgbClr val="1A1A1A"/>
                </a:solidFill>
                <a:effectLst/>
                <a:latin typeface="+mn-lt"/>
                <a:cs typeface="Calibri" panose="020F0502020204030204" pitchFamily="34" charset="0"/>
              </a:rPr>
              <a:t> di </a:t>
            </a:r>
            <a:r>
              <a:rPr lang="en-GB" sz="800" b="1" i="0" u="none" strike="noStrike" dirty="0">
                <a:solidFill>
                  <a:srgbClr val="1A1A1A"/>
                </a:solidFill>
                <a:effectLst/>
                <a:latin typeface="+mn-lt"/>
                <a:cs typeface="Calibri" panose="020F0502020204030204" pitchFamily="34" charset="0"/>
                <a:hlinkClick r:id="rId5"/>
              </a:rPr>
              <a:t>SHVETS production</a:t>
            </a:r>
            <a:r>
              <a:rPr lang="en-GB" sz="800" b="0" i="0" dirty="0">
                <a:solidFill>
                  <a:srgbClr val="1A1A1A"/>
                </a:solidFill>
                <a:effectLst/>
                <a:latin typeface="+mn-lt"/>
                <a:cs typeface="Calibri" panose="020F0502020204030204" pitchFamily="34" charset="0"/>
              </a:rPr>
              <a:t> da </a:t>
            </a:r>
            <a:r>
              <a:rPr lang="en-GB" sz="800" b="1" i="0" u="none" strike="noStrike" dirty="0">
                <a:solidFill>
                  <a:srgbClr val="1A1A1A"/>
                </a:solidFill>
                <a:effectLst/>
                <a:latin typeface="+mn-lt"/>
                <a:cs typeface="Calibri" panose="020F0502020204030204" pitchFamily="34" charset="0"/>
                <a:hlinkClick r:id="rId6"/>
              </a:rPr>
              <a:t>Pexels</a:t>
            </a:r>
            <a:endParaRPr lang="en-GB" sz="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6" descr="A picture containing building material, dark, stone&#10;&#10;Description automatically generated"/>
          <p:cNvPicPr preferRelativeResize="0"/>
          <p:nvPr/>
        </p:nvPicPr>
        <p:blipFill rotWithShape="1">
          <a:blip r:embed="rId3">
            <a:alphaModFix/>
          </a:blip>
          <a:srcRect l="-12619" t="-1270" r="-51686" b="21366"/>
          <a:stretch/>
        </p:blipFill>
        <p:spPr>
          <a:xfrm>
            <a:off x="0" y="-1"/>
            <a:ext cx="12191998" cy="6858001"/>
          </a:xfrm>
          <a:prstGeom prst="rect">
            <a:avLst/>
          </a:prstGeom>
          <a:solidFill>
            <a:srgbClr val="FBE000"/>
          </a:solidFill>
          <a:ln>
            <a:noFill/>
          </a:ln>
        </p:spPr>
      </p:pic>
      <p:sp>
        <p:nvSpPr>
          <p:cNvPr id="144" name="Google Shape;144;p6"/>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145" name="Google Shape;145;p6"/>
          <p:cNvSpPr txBox="1"/>
          <p:nvPr/>
        </p:nvSpPr>
        <p:spPr>
          <a:xfrm>
            <a:off x="6928701" y="2578821"/>
            <a:ext cx="4603554" cy="1285623"/>
          </a:xfrm>
          <a:prstGeom prst="rect">
            <a:avLst/>
          </a:prstGeom>
          <a:noFill/>
          <a:ln>
            <a:noFill/>
          </a:ln>
        </p:spPr>
        <p:txBody>
          <a:bodyPr spcFirstLastPara="1" wrap="square" lIns="57475" tIns="57475" rIns="57475" bIns="57475" anchor="t" anchorCtr="0">
            <a:spAutoFit/>
          </a:bodyPr>
          <a:lstStyle/>
          <a:p>
            <a:pPr marL="0" marR="0" lvl="0" indent="0" algn="r" rtl="0">
              <a:spcBef>
                <a:spcPts val="0"/>
              </a:spcBef>
              <a:spcAft>
                <a:spcPts val="0"/>
              </a:spcAft>
              <a:buNone/>
            </a:pPr>
            <a:endParaRPr lang="it-IT" sz="2000" b="0" i="1">
              <a:solidFill>
                <a:srgbClr val="000000"/>
              </a:solidFill>
              <a:latin typeface="Calibri" panose="020F0502020204030204" pitchFamily="34" charset="0"/>
              <a:ea typeface="Avenir"/>
              <a:cs typeface="Calibri" panose="020F0502020204030204" pitchFamily="34" charset="0"/>
              <a:sym typeface="Avenir"/>
            </a:endParaRPr>
          </a:p>
          <a:p>
            <a:pPr lvl="0" algn="r"/>
            <a:r>
              <a:rPr lang="it-IT" sz="2800" i="1">
                <a:solidFill>
                  <a:srgbClr val="E43794"/>
                </a:solidFill>
                <a:latin typeface="Calibri" panose="020F0502020204030204" pitchFamily="34" charset="0"/>
                <a:ea typeface="Avenir"/>
                <a:cs typeface="Calibri" panose="020F0502020204030204" pitchFamily="34" charset="0"/>
                <a:sym typeface="Avenir"/>
              </a:rPr>
              <a:t>È la </a:t>
            </a:r>
            <a:r>
              <a:rPr lang="it-IT" sz="2800" b="1" i="1">
                <a:solidFill>
                  <a:srgbClr val="E43794"/>
                </a:solidFill>
                <a:latin typeface="Calibri" panose="020F0502020204030204" pitchFamily="34" charset="0"/>
                <a:ea typeface="Avenir"/>
                <a:cs typeface="Calibri" panose="020F0502020204030204" pitchFamily="34" charset="0"/>
                <a:sym typeface="Avenir"/>
              </a:rPr>
              <a:t>salsa segreta del successo.</a:t>
            </a:r>
          </a:p>
        </p:txBody>
      </p:sp>
      <p:sp>
        <p:nvSpPr>
          <p:cNvPr id="146" name="Google Shape;146;p6"/>
          <p:cNvSpPr txBox="1"/>
          <p:nvPr/>
        </p:nvSpPr>
        <p:spPr>
          <a:xfrm>
            <a:off x="5313617" y="5917900"/>
            <a:ext cx="6218638" cy="523220"/>
          </a:xfrm>
          <a:prstGeom prst="rect">
            <a:avLst/>
          </a:prstGeom>
          <a:noFill/>
          <a:ln>
            <a:noFill/>
          </a:ln>
        </p:spPr>
        <p:txBody>
          <a:bodyPr spcFirstLastPara="1" wrap="square" lIns="91425" tIns="45700" rIns="91425" bIns="45700" anchor="t" anchorCtr="0">
            <a:spAutoFit/>
          </a:bodyPr>
          <a:lstStyle/>
          <a:p>
            <a:pPr marL="287442" marR="0" lvl="0" indent="-211589" algn="r" rtl="0">
              <a:spcBef>
                <a:spcPts val="0"/>
              </a:spcBef>
              <a:spcAft>
                <a:spcPts val="0"/>
              </a:spcAft>
              <a:buClr>
                <a:srgbClr val="E43794"/>
              </a:buClr>
              <a:buSzPts val="1700"/>
              <a:buFont typeface="Avenir"/>
              <a:buChar char="-"/>
            </a:pPr>
            <a:r>
              <a:rPr lang="en-GB" sz="2800" i="1" dirty="0">
                <a:solidFill>
                  <a:srgbClr val="E43794"/>
                </a:solidFill>
                <a:latin typeface="Calibri" panose="020F0502020204030204" pitchFamily="34" charset="0"/>
                <a:ea typeface="Avenir"/>
                <a:cs typeface="Calibri" panose="020F0502020204030204" pitchFamily="34" charset="0"/>
                <a:sym typeface="Avenir"/>
              </a:rPr>
              <a:t>Andrew McIntyre</a:t>
            </a:r>
            <a:endParaRPr dirty="0">
              <a:latin typeface="Calibri" panose="020F0502020204030204" pitchFamily="34" charset="0"/>
              <a:cs typeface="Calibri" panose="020F0502020204030204" pitchFamily="34" charset="0"/>
            </a:endParaRPr>
          </a:p>
        </p:txBody>
      </p:sp>
      <p:sp>
        <p:nvSpPr>
          <p:cNvPr id="147" name="Google Shape;147;p6"/>
          <p:cNvSpPr txBox="1"/>
          <p:nvPr/>
        </p:nvSpPr>
        <p:spPr>
          <a:xfrm>
            <a:off x="4732020" y="689083"/>
            <a:ext cx="6941638" cy="2092840"/>
          </a:xfrm>
          <a:prstGeom prst="rect">
            <a:avLst/>
          </a:prstGeom>
          <a:noFill/>
          <a:ln>
            <a:noFill/>
          </a:ln>
        </p:spPr>
        <p:txBody>
          <a:bodyPr spcFirstLastPara="1" wrap="square" lIns="91425" tIns="45700" rIns="91425" bIns="45700" anchor="t" anchorCtr="0">
            <a:spAutoFit/>
          </a:bodyPr>
          <a:lstStyle/>
          <a:p>
            <a:pPr lvl="0" algn="r"/>
            <a:r>
              <a:rPr lang="it-IT" sz="2800" i="1">
                <a:solidFill>
                  <a:srgbClr val="E43794"/>
                </a:solidFill>
                <a:latin typeface="Calibri" panose="020F0502020204030204" pitchFamily="34" charset="0"/>
                <a:ea typeface="Avenir"/>
                <a:cs typeface="Calibri" panose="020F0502020204030204" pitchFamily="34" charset="0"/>
                <a:sym typeface="Avenir"/>
              </a:rPr>
              <a:t>Le organizzazioni che si trovano nella posizione migliore per avere successo sono quelle che sono inequivocabilmente guidate dalla visione e implacabilmente focalizzate sul pubblico.</a:t>
            </a:r>
          </a:p>
          <a:p>
            <a:pPr marL="0" marR="0" lvl="0" indent="0" algn="l" rtl="0">
              <a:spcBef>
                <a:spcPts val="0"/>
              </a:spcBef>
              <a:spcAft>
                <a:spcPts val="0"/>
              </a:spcAft>
              <a:buNone/>
            </a:pPr>
            <a:endParaRPr lang="it-IT" sz="180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a:spLocks noGrp="1"/>
          </p:cNvSpPr>
          <p:nvPr>
            <p:ph type="body" idx="1"/>
          </p:nvPr>
        </p:nvSpPr>
        <p:spPr>
          <a:xfrm>
            <a:off x="190875" y="8038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it-IT">
                <a:solidFill>
                  <a:schemeClr val="lt1"/>
                </a:solidFill>
                <a:latin typeface="Calibri" panose="020F0502020204030204" pitchFamily="34" charset="0"/>
                <a:cs typeface="Calibri" panose="020F0502020204030204" pitchFamily="34" charset="0"/>
              </a:rPr>
              <a:t>L’empathy map invita a porsi quattro domande:</a:t>
            </a:r>
            <a:br>
              <a:rPr lang="it-IT">
                <a:solidFill>
                  <a:schemeClr val="lt1"/>
                </a:solidFill>
                <a:latin typeface="Calibri" panose="020F0502020204030204" pitchFamily="34" charset="0"/>
                <a:cs typeface="Calibri" panose="020F0502020204030204" pitchFamily="34" charset="0"/>
              </a:rPr>
            </a:br>
            <a:endParaRPr lang="it-IT">
              <a:solidFill>
                <a:schemeClr val="lt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E43794"/>
              </a:buClr>
              <a:buSzPts val="3600"/>
              <a:buNone/>
            </a:pPr>
            <a:endParaRPr lang="it-IT">
              <a:solidFill>
                <a:schemeClr val="lt1"/>
              </a:solidFill>
              <a:latin typeface="Calibri" panose="020F0502020204030204" pitchFamily="34" charset="0"/>
              <a:cs typeface="Calibri" panose="020F0502020204030204" pitchFamily="34" charset="0"/>
            </a:endParaRPr>
          </a:p>
        </p:txBody>
      </p:sp>
      <p:sp>
        <p:nvSpPr>
          <p:cNvPr id="329" name="Google Shape;329;p27"/>
          <p:cNvSpPr txBox="1">
            <a:spLocks noGrp="1"/>
          </p:cNvSpPr>
          <p:nvPr>
            <p:ph type="body" idx="2"/>
          </p:nvPr>
        </p:nvSpPr>
        <p:spPr>
          <a:xfrm>
            <a:off x="0" y="779674"/>
            <a:ext cx="12037925" cy="5997939"/>
          </a:xfrm>
          <a:prstGeom prst="rect">
            <a:avLst/>
          </a:prstGeom>
          <a:noFill/>
          <a:ln>
            <a:noFill/>
          </a:ln>
        </p:spPr>
        <p:txBody>
          <a:bodyPr spcFirstLastPara="1" wrap="square" lIns="91425" tIns="45700" rIns="91425" bIns="45700" anchor="t" anchorCtr="0">
            <a:noAutofit/>
          </a:bodyPr>
          <a:lstStyle/>
          <a:p>
            <a:pPr marL="152400" lvl="0" indent="0" algn="l">
              <a:buClr>
                <a:srgbClr val="E43794"/>
              </a:buClr>
              <a:buSzPts val="1200"/>
            </a:pPr>
            <a:r>
              <a:rPr lang="it-IT" b="1">
                <a:solidFill>
                  <a:srgbClr val="E43794"/>
                </a:solidFill>
                <a:latin typeface="Calibri" panose="020F0502020204030204" pitchFamily="34" charset="0"/>
                <a:cs typeface="Calibri" panose="020F0502020204030204" pitchFamily="34" charset="0"/>
              </a:rPr>
              <a:t>1. Cosa dice di te il tuo visitatore?</a:t>
            </a: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Non si tratta solo di ciò che il visitatore dice della tua organizzazione e del tuo sito culturale, ma anche di come parla dei tuoi servizi.</a:t>
            </a:r>
          </a:p>
          <a:p>
            <a:pPr marL="457200" lvl="0" indent="0" algn="l" rtl="0">
              <a:lnSpc>
                <a:spcPct val="100000"/>
              </a:lnSpc>
              <a:spcBef>
                <a:spcPts val="0"/>
              </a:spcBef>
              <a:spcAft>
                <a:spcPts val="0"/>
              </a:spcAft>
              <a:buClr>
                <a:srgbClr val="7F7F7F"/>
              </a:buClr>
              <a:buSzPts val="2400"/>
              <a:buNone/>
            </a:pPr>
            <a:endParaRPr lang="it-IT" sz="800" b="0">
              <a:latin typeface="Calibri" panose="020F0502020204030204" pitchFamily="34" charset="0"/>
              <a:cs typeface="Calibri" panose="020F0502020204030204" pitchFamily="34" charset="0"/>
            </a:endParaRPr>
          </a:p>
          <a:p>
            <a:pPr marL="152400" lvl="0" indent="0" algn="l">
              <a:buClr>
                <a:srgbClr val="E43794"/>
              </a:buClr>
              <a:buSzPts val="1200"/>
            </a:pPr>
            <a:r>
              <a:rPr lang="it-IT" b="1">
                <a:solidFill>
                  <a:srgbClr val="E43794"/>
                </a:solidFill>
                <a:latin typeface="Calibri" panose="020F0502020204030204" pitchFamily="34" charset="0"/>
                <a:cs typeface="Calibri" panose="020F0502020204030204" pitchFamily="34" charset="0"/>
              </a:rPr>
              <a:t>2. Cosa pensa di te il tuo visitatore?</a:t>
            </a: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Il pubblico spesso ha pensieri che non riesce ad articolare completamente. Cerca di scoprire e di entrare in empatia con atteggiamenti e comportamenti non espressi.</a:t>
            </a:r>
          </a:p>
          <a:p>
            <a:pPr marL="457200" lvl="0" indent="0" algn="l" rtl="0">
              <a:lnSpc>
                <a:spcPct val="100000"/>
              </a:lnSpc>
              <a:spcBef>
                <a:spcPts val="0"/>
              </a:spcBef>
              <a:spcAft>
                <a:spcPts val="0"/>
              </a:spcAft>
              <a:buClr>
                <a:srgbClr val="7F7F7F"/>
              </a:buClr>
              <a:buSzPts val="2400"/>
              <a:buNone/>
            </a:pPr>
            <a:endParaRPr lang="it-IT" sz="800" b="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it-IT" b="1">
                <a:solidFill>
                  <a:srgbClr val="E43794"/>
                </a:solidFill>
                <a:latin typeface="Calibri" panose="020F0502020204030204" pitchFamily="34" charset="0"/>
                <a:cs typeface="Calibri" panose="020F0502020204030204" pitchFamily="34" charset="0"/>
              </a:rPr>
              <a:t>3. Cosa fa il tuo visitatore?</a:t>
            </a:r>
            <a:endParaRPr lang="it-IT" b="1">
              <a:latin typeface="Calibri" panose="020F0502020204030204" pitchFamily="34" charset="0"/>
              <a:cs typeface="Calibri" panose="020F0502020204030204" pitchFamily="34" charset="0"/>
            </a:endParaRP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Osservare i comportamenti del visitatore durante la </a:t>
            </a: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visita e come interagisce con l'ambiente circostante </a:t>
            </a: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può rivelare quei pensieri inespressi .</a:t>
            </a:r>
          </a:p>
          <a:p>
            <a:pPr lvl="0" indent="0" algn="l">
              <a:buClr>
                <a:srgbClr val="21202E"/>
              </a:buClr>
            </a:pPr>
            <a:endParaRPr lang="it-IT" sz="800" b="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it-IT" b="1">
                <a:solidFill>
                  <a:srgbClr val="E43794"/>
                </a:solidFill>
                <a:latin typeface="Calibri" panose="020F0502020204030204" pitchFamily="34" charset="0"/>
                <a:cs typeface="Calibri" panose="020F0502020204030204" pitchFamily="34" charset="0"/>
              </a:rPr>
              <a:t>4. Come si sente il tuo visitatore?</a:t>
            </a:r>
            <a:endParaRPr lang="it-IT" b="1">
              <a:latin typeface="Calibri" panose="020F0502020204030204" pitchFamily="34" charset="0"/>
              <a:cs typeface="Calibri" panose="020F0502020204030204" pitchFamily="34" charset="0"/>
            </a:endParaRP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Il tuo visitatore è un essere umano, con una serie di </a:t>
            </a: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sentimenti che che ne guidano il comportamento. </a:t>
            </a:r>
          </a:p>
          <a:p>
            <a:pPr lvl="0" indent="0" algn="l">
              <a:buClr>
                <a:srgbClr val="21202E"/>
              </a:buClr>
            </a:pPr>
            <a:r>
              <a:rPr lang="it-IT">
                <a:solidFill>
                  <a:schemeClr val="tx2">
                    <a:lumMod val="25000"/>
                  </a:schemeClr>
                </a:solidFill>
                <a:latin typeface="Calibri" panose="020F0502020204030204" pitchFamily="34" charset="0"/>
                <a:cs typeface="Calibri" panose="020F0502020204030204" pitchFamily="34" charset="0"/>
              </a:rPr>
              <a:t>Se riesci a concentrarti su questi sentimenti prima, durante e dopo la visita, hai la possibilità di influenzare queste pulsioni in modo positivo.</a:t>
            </a:r>
          </a:p>
        </p:txBody>
      </p:sp>
      <p:pic>
        <p:nvPicPr>
          <p:cNvPr id="3" name="Picture 2" descr="A picture containing person, person, people, group&#10;&#10;Description automatically generated">
            <a:extLst>
              <a:ext uri="{FF2B5EF4-FFF2-40B4-BE49-F238E27FC236}">
                <a16:creationId xmlns:a16="http://schemas.microsoft.com/office/drawing/2014/main" id="{2F39A921-1CC4-4BDC-B135-8345D7860D4A}"/>
              </a:ext>
            </a:extLst>
          </p:cNvPr>
          <p:cNvPicPr>
            <a:picLocks noChangeAspect="1"/>
          </p:cNvPicPr>
          <p:nvPr/>
        </p:nvPicPr>
        <p:blipFill rotWithShape="1">
          <a:blip r:embed="rId3"/>
          <a:srcRect l="5525" t="6778" r="7279" b="-1"/>
          <a:stretch/>
        </p:blipFill>
        <p:spPr>
          <a:xfrm>
            <a:off x="7753038" y="3344779"/>
            <a:ext cx="4229621" cy="2327780"/>
          </a:xfrm>
          <a:prstGeom prst="rect">
            <a:avLst/>
          </a:prstGeom>
        </p:spPr>
      </p:pic>
      <p:sp>
        <p:nvSpPr>
          <p:cNvPr id="4" name="TextBox 3">
            <a:extLst>
              <a:ext uri="{FF2B5EF4-FFF2-40B4-BE49-F238E27FC236}">
                <a16:creationId xmlns:a16="http://schemas.microsoft.com/office/drawing/2014/main" id="{C4027B39-665D-4D72-B89A-131B2FC73E96}"/>
              </a:ext>
            </a:extLst>
          </p:cNvPr>
          <p:cNvSpPr txBox="1"/>
          <p:nvPr/>
        </p:nvSpPr>
        <p:spPr>
          <a:xfrm>
            <a:off x="10726615" y="5329646"/>
            <a:ext cx="1256044" cy="215444"/>
          </a:xfrm>
          <a:prstGeom prst="rect">
            <a:avLst/>
          </a:prstGeom>
          <a:noFill/>
        </p:spPr>
        <p:txBody>
          <a:bodyPr wrap="square" rtlCol="0">
            <a:spAutoFit/>
          </a:bodyPr>
          <a:lstStyle/>
          <a:p>
            <a:r>
              <a:rPr lang="en-GB" sz="800" b="0" i="0" dirty="0">
                <a:solidFill>
                  <a:schemeClr val="tx2">
                    <a:lumMod val="25000"/>
                  </a:schemeClr>
                </a:solidFill>
                <a:effectLst/>
                <a:latin typeface="+mn-lt"/>
                <a:hlinkClick r:id="rId4">
                  <a:extLst>
                    <a:ext uri="{A12FA001-AC4F-418D-AE19-62706E023703}">
                      <ahyp:hlinkClr xmlns:ahyp="http://schemas.microsoft.com/office/drawing/2018/hyperlinkcolor" val="tx"/>
                    </a:ext>
                  </a:extLst>
                </a:hlinkClick>
              </a:rPr>
              <a:t>Photo by </a:t>
            </a:r>
            <a:r>
              <a:rPr lang="en-GB" sz="800" b="0" i="0" dirty="0" err="1">
                <a:solidFill>
                  <a:schemeClr val="tx2">
                    <a:lumMod val="25000"/>
                  </a:schemeClr>
                </a:solidFill>
                <a:effectLst/>
                <a:latin typeface="+mn-lt"/>
                <a:hlinkClick r:id="rId4">
                  <a:extLst>
                    <a:ext uri="{A12FA001-AC4F-418D-AE19-62706E023703}">
                      <ahyp:hlinkClr xmlns:ahyp="http://schemas.microsoft.com/office/drawing/2018/hyperlinkcolor" val="tx"/>
                    </a:ext>
                  </a:extLst>
                </a:hlinkClick>
              </a:rPr>
              <a:t>Cottonbro</a:t>
            </a:r>
            <a:endParaRPr lang="en-GB" sz="800" dirty="0">
              <a:solidFill>
                <a:schemeClr val="tx2">
                  <a:lumMod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id="{A336D9C9-3347-4A5B-8733-280FB9B38524}"/>
              </a:ext>
            </a:extLst>
          </p:cNvPr>
          <p:cNvPicPr>
            <a:picLocks noChangeAspect="1"/>
          </p:cNvPicPr>
          <p:nvPr/>
        </p:nvPicPr>
        <p:blipFill>
          <a:blip r:embed="rId3"/>
          <a:stretch>
            <a:fillRect/>
          </a:stretch>
        </p:blipFill>
        <p:spPr>
          <a:xfrm>
            <a:off x="0" y="2164922"/>
            <a:ext cx="4876800" cy="3309050"/>
          </a:xfrm>
          <a:prstGeom prst="rect">
            <a:avLst/>
          </a:prstGeom>
        </p:spPr>
      </p:pic>
      <p:sp>
        <p:nvSpPr>
          <p:cNvPr id="348" name="Google Shape;348;p2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sp>
        <p:nvSpPr>
          <p:cNvPr id="349" name="Google Shape;349;p29"/>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a:solidFill>
                  <a:schemeClr val="lt1"/>
                </a:solidFill>
                <a:latin typeface="Calibri" panose="020F0502020204030204" pitchFamily="34" charset="0"/>
                <a:cs typeface="Calibri" panose="020F0502020204030204" pitchFamily="34" charset="0"/>
              </a:rPr>
              <a:t>Vantaggi del colloquio empatico</a:t>
            </a:r>
            <a:endParaRPr lang="it-IT">
              <a:latin typeface="Calibri" panose="020F0502020204030204" pitchFamily="34" charset="0"/>
              <a:cs typeface="Calibri" panose="020F0502020204030204" pitchFamily="34" charset="0"/>
            </a:endParaRPr>
          </a:p>
        </p:txBody>
      </p:sp>
      <p:sp>
        <p:nvSpPr>
          <p:cNvPr id="350" name="Google Shape;350;p29"/>
          <p:cNvSpPr txBox="1">
            <a:spLocks noGrp="1"/>
          </p:cNvSpPr>
          <p:nvPr>
            <p:ph type="body" idx="2"/>
          </p:nvPr>
        </p:nvSpPr>
        <p:spPr>
          <a:xfrm>
            <a:off x="465666" y="831253"/>
            <a:ext cx="11557656" cy="1259699"/>
          </a:xfrm>
          <a:prstGeom prst="rect">
            <a:avLst/>
          </a:prstGeom>
          <a:noFill/>
          <a:ln>
            <a:noFill/>
          </a:ln>
        </p:spPr>
        <p:txBody>
          <a:bodyPr spcFirstLastPara="1" wrap="square" lIns="91425" tIns="45700" rIns="91425" bIns="45700" anchor="t" anchorCtr="0">
            <a:noAutofit/>
          </a:bodyPr>
          <a:lstStyle/>
          <a:p>
            <a:pPr marL="0" lvl="0" indent="0">
              <a:lnSpc>
                <a:spcPct val="107000"/>
              </a:lnSpc>
              <a:buClr>
                <a:srgbClr val="21202E"/>
              </a:buClr>
              <a:buSzPts val="1800"/>
            </a:pPr>
            <a:r>
              <a:rPr lang="it-IT" dirty="0">
                <a:solidFill>
                  <a:schemeClr val="tx2">
                    <a:lumMod val="25000"/>
                  </a:schemeClr>
                </a:solidFill>
                <a:latin typeface="Calibri" panose="020F0502020204030204" pitchFamily="34" charset="0"/>
                <a:cs typeface="Calibri" panose="020F0502020204030204" pitchFamily="34" charset="0"/>
              </a:rPr>
              <a:t>Essere “destinatari dell'empatia” significa sentirsi ascoltati. Sentirsi ascoltati significa sentirsi apprezzati. Un'intervista empatica con il vostro pubblico di riferimento consiste </a:t>
            </a:r>
            <a:r>
              <a:rPr lang="it-IT" b="1" dirty="0">
                <a:solidFill>
                  <a:srgbClr val="E52B7B"/>
                </a:solidFill>
                <a:latin typeface="Calibri" panose="020F0502020204030204" pitchFamily="34" charset="0"/>
                <a:cs typeface="Calibri" panose="020F0502020204030204" pitchFamily="34" charset="0"/>
              </a:rPr>
              <a:t>nell'ascolto attivo</a:t>
            </a:r>
            <a:r>
              <a:rPr lang="it-IT" dirty="0">
                <a:solidFill>
                  <a:schemeClr val="tx2">
                    <a:lumMod val="25000"/>
                  </a:schemeClr>
                </a:solidFill>
                <a:latin typeface="Calibri" panose="020F0502020204030204" pitchFamily="34" charset="0"/>
                <a:cs typeface="Calibri" panose="020F0502020204030204" pitchFamily="34" charset="0"/>
              </a:rPr>
              <a:t>. </a:t>
            </a:r>
            <a:endParaRPr lang="it-IT" dirty="0">
              <a:solidFill>
                <a:srgbClr val="21202E"/>
              </a:solidFill>
              <a:latin typeface="Calibri" panose="020F0502020204030204" pitchFamily="34" charset="0"/>
              <a:cs typeface="Calibri" panose="020F0502020204030204" pitchFamily="34" charset="0"/>
              <a:sym typeface="Avenir"/>
            </a:endParaRPr>
          </a:p>
          <a:p>
            <a:pPr marL="285750" lvl="0" indent="-171450" algn="l" rtl="0">
              <a:lnSpc>
                <a:spcPct val="107000"/>
              </a:lnSpc>
              <a:spcBef>
                <a:spcPts val="0"/>
              </a:spcBef>
              <a:spcAft>
                <a:spcPts val="0"/>
              </a:spcAft>
              <a:buClr>
                <a:srgbClr val="E43794"/>
              </a:buClr>
              <a:buSzPts val="1800"/>
              <a:buFont typeface="Arial"/>
              <a:buNone/>
            </a:pPr>
            <a:endParaRPr lang="it-IT" sz="1800" dirty="0">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800"/>
              </a:spcBef>
              <a:spcAft>
                <a:spcPts val="0"/>
              </a:spcAft>
              <a:buClr>
                <a:srgbClr val="7F7F7F"/>
              </a:buClr>
              <a:buSzPts val="2400"/>
              <a:buNone/>
            </a:pPr>
            <a:endParaRPr lang="it-IT"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AF925F4-0F08-4C0B-A552-3F694625AEA6}"/>
              </a:ext>
            </a:extLst>
          </p:cNvPr>
          <p:cNvSpPr txBox="1"/>
          <p:nvPr/>
        </p:nvSpPr>
        <p:spPr>
          <a:xfrm>
            <a:off x="4876800" y="1740455"/>
            <a:ext cx="7021830" cy="4498667"/>
          </a:xfrm>
          <a:prstGeom prst="rect">
            <a:avLst/>
          </a:prstGeom>
          <a:noFill/>
        </p:spPr>
        <p:txBody>
          <a:bodyPr wrap="square" rtlCol="0">
            <a:spAutoFit/>
          </a:bodyPr>
          <a:lstStyle/>
          <a:p>
            <a:pPr marL="342900" lvl="8" indent="-342900">
              <a:spcBef>
                <a:spcPts val="800"/>
              </a:spcBef>
              <a:buClr>
                <a:srgbClr val="E43794"/>
              </a:buClr>
              <a:buFont typeface="Arial" panose="020B0604020202020204" pitchFamily="34" charset="0"/>
              <a:buChar char="•"/>
            </a:pPr>
            <a:r>
              <a:rPr lang="it-IT"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Si concentra sulle emozioni e sul subconscio; </a:t>
            </a:r>
          </a:p>
          <a:p>
            <a:pPr marL="342900" lvl="8" indent="-342900">
              <a:spcBef>
                <a:spcPts val="800"/>
              </a:spcBef>
              <a:buClr>
                <a:srgbClr val="E43794"/>
              </a:buClr>
              <a:buFont typeface="Arial" panose="020B0604020202020204" pitchFamily="34" charset="0"/>
              <a:buChar char="•"/>
            </a:pPr>
            <a:r>
              <a:rPr lang="it-IT"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Fornisce indicazioni su come gli utenti si comportano in determinati ambienti e situazioni;</a:t>
            </a:r>
          </a:p>
          <a:p>
            <a:pPr marL="342900" lvl="8" indent="-342900">
              <a:spcBef>
                <a:spcPts val="800"/>
              </a:spcBef>
              <a:buClr>
                <a:srgbClr val="E43794"/>
              </a:buClr>
              <a:buFont typeface="Arial" panose="020B0604020202020204" pitchFamily="34" charset="0"/>
              <a:buChar char="•"/>
            </a:pPr>
            <a:r>
              <a:rPr lang="it-IT"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Rivela soluzioni, esigenze non soddisfatte e sfide che potresti aver trascurato;</a:t>
            </a:r>
          </a:p>
          <a:p>
            <a:pPr marL="342900" lvl="8" indent="-342900">
              <a:spcBef>
                <a:spcPts val="800"/>
              </a:spcBef>
              <a:buClr>
                <a:srgbClr val="E43794"/>
              </a:buClr>
              <a:buFont typeface="Arial" panose="020B0604020202020204" pitchFamily="34" charset="0"/>
              <a:buChar char="•"/>
            </a:pPr>
            <a:r>
              <a:rPr lang="it-IT"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Permette ai visitatori di parlare di ciò che è importante per loro;</a:t>
            </a:r>
          </a:p>
          <a:p>
            <a:pPr marL="342900" lvl="8" indent="-342900">
              <a:spcBef>
                <a:spcPts val="800"/>
              </a:spcBef>
              <a:buClr>
                <a:srgbClr val="E43794"/>
              </a:buClr>
              <a:buFont typeface="Arial" panose="020B0604020202020204" pitchFamily="34" charset="0"/>
              <a:buChar char="•"/>
            </a:pPr>
            <a:r>
              <a:rPr lang="it-IT"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Scava più a fondo, al di là delle domande ordinarie;</a:t>
            </a:r>
          </a:p>
          <a:p>
            <a:pPr marL="342900" lvl="8" indent="-342900">
              <a:spcBef>
                <a:spcPts val="800"/>
              </a:spcBef>
              <a:buClr>
                <a:srgbClr val="E43794"/>
              </a:buClr>
              <a:buFont typeface="Arial" panose="020B0604020202020204" pitchFamily="34" charset="0"/>
              <a:buChar char="•"/>
            </a:pPr>
            <a:r>
              <a:rPr lang="it-IT"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Le domande spontanee possono nascere dall'osservazione del linguaggio del corpo e delle reazioni.</a:t>
            </a:r>
          </a:p>
        </p:txBody>
      </p:sp>
      <p:sp>
        <p:nvSpPr>
          <p:cNvPr id="5" name="TextBox 4">
            <a:extLst>
              <a:ext uri="{FF2B5EF4-FFF2-40B4-BE49-F238E27FC236}">
                <a16:creationId xmlns:a16="http://schemas.microsoft.com/office/drawing/2014/main" id="{569CD58F-06B9-465E-AADD-E40E94D44A07}"/>
              </a:ext>
            </a:extLst>
          </p:cNvPr>
          <p:cNvSpPr txBox="1"/>
          <p:nvPr/>
        </p:nvSpPr>
        <p:spPr>
          <a:xfrm>
            <a:off x="1165860" y="6239122"/>
            <a:ext cx="10097539" cy="461665"/>
          </a:xfrm>
          <a:prstGeom prst="rect">
            <a:avLst/>
          </a:prstGeom>
          <a:noFill/>
        </p:spPr>
        <p:txBody>
          <a:bodyPr wrap="square" rtlCol="0">
            <a:spAutoFit/>
          </a:bodyPr>
          <a:lstStyle/>
          <a:p>
            <a:r>
              <a:rPr lang="it-IT" sz="2400" b="1" dirty="0">
                <a:solidFill>
                  <a:srgbClr val="D41A6A"/>
                </a:solidFill>
                <a:latin typeface="Calibri" panose="020F0502020204030204" pitchFamily="34" charset="0"/>
                <a:ea typeface="Avenir" panose="02000503020000020003"/>
                <a:cs typeface="Calibri" panose="020F0502020204030204" pitchFamily="34" charset="0"/>
                <a:sym typeface="Avenir"/>
              </a:rPr>
              <a:t>Mette il soggetto a proprio agio, in modo che possa parlare senza barriere.</a:t>
            </a:r>
            <a:endParaRPr lang="it-IT" sz="2400" b="1" dirty="0">
              <a:solidFill>
                <a:srgbClr val="D41A6A"/>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168A526-4C65-4080-8BF3-40B860424712}"/>
              </a:ext>
            </a:extLst>
          </p:cNvPr>
          <p:cNvSpPr txBox="1"/>
          <p:nvPr/>
        </p:nvSpPr>
        <p:spPr>
          <a:xfrm>
            <a:off x="319" y="5103069"/>
            <a:ext cx="1387560" cy="338554"/>
          </a:xfrm>
          <a:prstGeom prst="rect">
            <a:avLst/>
          </a:prstGeom>
          <a:noFill/>
        </p:spPr>
        <p:txBody>
          <a:bodyPr wrap="square" rtlCol="0">
            <a:spAutoFit/>
          </a:bodyPr>
          <a:lstStyle/>
          <a:p>
            <a:r>
              <a:rPr lang="pl-PL" sz="800" dirty="0">
                <a:solidFill>
                  <a:schemeClr val="bg1"/>
                </a:solidFill>
                <a:latin typeface="Avenir" panose="02000503020000020003"/>
              </a:rPr>
              <a:t>Foto di</a:t>
            </a:r>
            <a:r>
              <a:rPr lang="pl-PL" sz="800" b="0" i="0" dirty="0">
                <a:solidFill>
                  <a:schemeClr val="bg1"/>
                </a:solidFill>
                <a:effectLst/>
                <a:latin typeface="Avenir" panose="02000503020000020003"/>
              </a:rPr>
              <a:t> </a:t>
            </a:r>
            <a:r>
              <a:rPr lang="pl-PL" sz="800" b="0" i="0" dirty="0" err="1">
                <a:solidFill>
                  <a:schemeClr val="bg1"/>
                </a:solidFill>
                <a:effectLst/>
                <a:latin typeface="Avenir" panose="02000503020000020003"/>
              </a:rPr>
              <a:t>Zuzana</a:t>
            </a:r>
            <a:r>
              <a:rPr lang="pl-PL" sz="800" b="0" i="0" dirty="0">
                <a:solidFill>
                  <a:schemeClr val="bg1"/>
                </a:solidFill>
                <a:effectLst/>
                <a:latin typeface="Avenir" panose="02000503020000020003"/>
              </a:rPr>
              <a:t> </a:t>
            </a:r>
            <a:r>
              <a:rPr lang="pl-PL" sz="800" b="0" i="0" dirty="0" err="1">
                <a:solidFill>
                  <a:schemeClr val="bg1"/>
                </a:solidFill>
                <a:effectLst/>
                <a:latin typeface="Avenir" panose="02000503020000020003"/>
              </a:rPr>
              <a:t>Ruttkayova</a:t>
            </a:r>
            <a:r>
              <a:rPr lang="pl-PL" sz="800" dirty="0">
                <a:solidFill>
                  <a:schemeClr val="bg1"/>
                </a:solidFill>
                <a:latin typeface="Avenir" panose="02000503020000020003"/>
              </a:rPr>
              <a:t> per </a:t>
            </a:r>
            <a:r>
              <a:rPr lang="pl-PL" sz="800" b="0" i="0" dirty="0" err="1">
                <a:solidFill>
                  <a:schemeClr val="bg1"/>
                </a:solidFill>
                <a:effectLst/>
                <a:latin typeface="Avenir" panose="02000503020000020003"/>
              </a:rPr>
              <a:t>pexels.com</a:t>
            </a:r>
            <a:endParaRPr lang="en-GB" sz="800" dirty="0">
              <a:solidFill>
                <a:schemeClr val="bg1"/>
              </a:solidFill>
              <a:latin typeface="Avenir" panose="02000503020000020003"/>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356" name="Google Shape;356;p30"/>
          <p:cNvSpPr txBox="1">
            <a:spLocks noGrp="1"/>
          </p:cNvSpPr>
          <p:nvPr>
            <p:ph type="body" idx="1"/>
          </p:nvPr>
        </p:nvSpPr>
        <p:spPr>
          <a:xfrm>
            <a:off x="214457" y="67635"/>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dirty="0">
                <a:solidFill>
                  <a:schemeClr val="lt1"/>
                </a:solidFill>
                <a:latin typeface="Calibri" panose="020F0502020204030204" pitchFamily="34" charset="0"/>
                <a:cs typeface="Calibri" panose="020F0502020204030204" pitchFamily="34" charset="0"/>
              </a:rPr>
              <a:t>Suggerimenti per un colloquio efficace</a:t>
            </a:r>
          </a:p>
        </p:txBody>
      </p:sp>
      <p:sp>
        <p:nvSpPr>
          <p:cNvPr id="357" name="Google Shape;357;p30"/>
          <p:cNvSpPr txBox="1">
            <a:spLocks noGrp="1"/>
          </p:cNvSpPr>
          <p:nvPr>
            <p:ph type="body" idx="2"/>
          </p:nvPr>
        </p:nvSpPr>
        <p:spPr>
          <a:xfrm>
            <a:off x="325290" y="1313234"/>
            <a:ext cx="6193211" cy="4822871"/>
          </a:xfrm>
          <a:prstGeom prst="rect">
            <a:avLst/>
          </a:prstGeom>
          <a:noFill/>
          <a:ln>
            <a:noFill/>
          </a:ln>
        </p:spPr>
        <p:txBody>
          <a:bodyPr spcFirstLastPara="1" wrap="square" lIns="91425" tIns="45700" rIns="91425" bIns="45700" anchor="t" anchorCtr="0">
            <a:noAutofit/>
          </a:bodyPr>
          <a:lstStyle/>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Presentati;</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Presenta il tuo Progetto;</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Sposta l'attenzione sull'intervistato (chiedigli come si chiama, da dove viene);</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Costruisci un rapporto;</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Chiedi informazioni su casi o eventi specifici ("Mi parli dell'ultima volta che...");</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Limita le domande a meno di dieci parole;</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Fai una domanda alla volta;</a:t>
            </a:r>
          </a:p>
          <a:p>
            <a:pPr lvl="0" indent="-457200">
              <a:lnSpc>
                <a:spcPct val="107000"/>
              </a:lnSpc>
              <a:buClr>
                <a:srgbClr val="21202E"/>
              </a:buClr>
              <a:buAutoNum type="arabicPeriod"/>
            </a:pPr>
            <a:r>
              <a:rPr lang="it-IT" dirty="0">
                <a:solidFill>
                  <a:srgbClr val="21202E"/>
                </a:solidFill>
                <a:latin typeface="Calibri" panose="020F0502020204030204" pitchFamily="34" charset="0"/>
                <a:ea typeface="Calibri"/>
                <a:cs typeface="Calibri" panose="020F0502020204030204" pitchFamily="34" charset="0"/>
                <a:sym typeface="Calibri"/>
              </a:rPr>
              <a:t>Incoraggia il racconto di storie.</a:t>
            </a:r>
          </a:p>
        </p:txBody>
      </p:sp>
      <p:pic>
        <p:nvPicPr>
          <p:cNvPr id="3" name="Picture 2" descr="A person sitting in a chair outside&#10;&#10;Description automatically generated with medium confidence">
            <a:extLst>
              <a:ext uri="{FF2B5EF4-FFF2-40B4-BE49-F238E27FC236}">
                <a16:creationId xmlns:a16="http://schemas.microsoft.com/office/drawing/2014/main" id="{D82E51DF-F5F4-4F41-A1FB-90C770CA0005}"/>
              </a:ext>
            </a:extLst>
          </p:cNvPr>
          <p:cNvPicPr>
            <a:picLocks noChangeAspect="1"/>
          </p:cNvPicPr>
          <p:nvPr/>
        </p:nvPicPr>
        <p:blipFill rotWithShape="1">
          <a:blip r:embed="rId3"/>
          <a:srcRect l="6106" t="-1" r="14462" b="8777"/>
          <a:stretch/>
        </p:blipFill>
        <p:spPr>
          <a:xfrm>
            <a:off x="6919674" y="699162"/>
            <a:ext cx="5272326" cy="6256115"/>
          </a:xfrm>
          <a:prstGeom prst="rect">
            <a:avLst/>
          </a:prstGeom>
        </p:spPr>
      </p:pic>
      <p:sp>
        <p:nvSpPr>
          <p:cNvPr id="8" name="TextBox 7">
            <a:extLst>
              <a:ext uri="{FF2B5EF4-FFF2-40B4-BE49-F238E27FC236}">
                <a16:creationId xmlns:a16="http://schemas.microsoft.com/office/drawing/2014/main" id="{433C6641-3C91-4610-A4CF-0A0B8960F8A4}"/>
              </a:ext>
            </a:extLst>
          </p:cNvPr>
          <p:cNvSpPr txBox="1"/>
          <p:nvPr/>
        </p:nvSpPr>
        <p:spPr>
          <a:xfrm>
            <a:off x="9655465" y="6480406"/>
            <a:ext cx="6133288" cy="261610"/>
          </a:xfrm>
          <a:prstGeom prst="rect">
            <a:avLst/>
          </a:prstGeom>
          <a:noFill/>
        </p:spPr>
        <p:txBody>
          <a:bodyPr wrap="square">
            <a:spAutoFit/>
          </a:bodyPr>
          <a:lstStyle/>
          <a:p>
            <a:r>
              <a:rPr lang="en-GB" sz="1100" dirty="0" err="1">
                <a:solidFill>
                  <a:schemeClr val="bg1"/>
                </a:solidFill>
                <a:latin typeface="+mn-lt"/>
                <a:cs typeface="Calibri" panose="020F0502020204030204" pitchFamily="34" charset="0"/>
              </a:rPr>
              <a:t>Foto</a:t>
            </a:r>
            <a:r>
              <a:rPr lang="en-GB" sz="1100" dirty="0">
                <a:solidFill>
                  <a:schemeClr val="bg1"/>
                </a:solidFill>
                <a:latin typeface="+mn-lt"/>
                <a:cs typeface="Calibri" panose="020F0502020204030204" pitchFamily="34" charset="0"/>
              </a:rPr>
              <a:t> di</a:t>
            </a:r>
            <a:r>
              <a:rPr lang="en-GB" sz="1100" b="0" i="0" dirty="0">
                <a:solidFill>
                  <a:schemeClr val="bg1"/>
                </a:solidFill>
                <a:effectLst/>
                <a:latin typeface="+mn-lt"/>
              </a:rPr>
              <a:t> </a:t>
            </a:r>
            <a:r>
              <a:rPr lang="en-GB" sz="1100" b="1" i="0" u="none" strike="noStrike" dirty="0">
                <a:solidFill>
                  <a:schemeClr val="bg1"/>
                </a:solidFill>
                <a:effectLst/>
                <a:latin typeface="+mn-lt"/>
                <a:hlinkClick r:id="rId4">
                  <a:extLst>
                    <a:ext uri="{A12FA001-AC4F-418D-AE19-62706E023703}">
                      <ahyp:hlinkClr xmlns:ahyp="http://schemas.microsoft.com/office/drawing/2018/hyperlinkcolor" val="tx"/>
                    </a:ext>
                  </a:extLst>
                </a:hlinkClick>
              </a:rPr>
              <a:t>Rodrigo Souza</a:t>
            </a:r>
            <a:r>
              <a:rPr lang="en-GB" sz="1100" b="0" i="0" dirty="0">
                <a:solidFill>
                  <a:schemeClr val="bg1"/>
                </a:solidFill>
                <a:effectLst/>
                <a:latin typeface="+mn-lt"/>
              </a:rPr>
              <a:t> da </a:t>
            </a:r>
            <a:r>
              <a:rPr lang="en-GB" sz="1100" b="1" i="0" u="none" strike="noStrike" dirty="0">
                <a:solidFill>
                  <a:schemeClr val="bg1"/>
                </a:solidFill>
                <a:effectLst/>
                <a:latin typeface="+mn-lt"/>
                <a:hlinkClick r:id="rId5">
                  <a:extLst>
                    <a:ext uri="{A12FA001-AC4F-418D-AE19-62706E023703}">
                      <ahyp:hlinkClr xmlns:ahyp="http://schemas.microsoft.com/office/drawing/2018/hyperlinkcolor" val="tx"/>
                    </a:ext>
                  </a:extLst>
                </a:hlinkClick>
              </a:rPr>
              <a:t>Pexels</a:t>
            </a:r>
            <a:endParaRPr lang="en-GB" sz="11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3B6DE12-CB40-473C-92DB-7CECC5A5A509}"/>
              </a:ext>
            </a:extLst>
          </p:cNvPr>
          <p:cNvPicPr>
            <a:picLocks noChangeAspect="1"/>
          </p:cNvPicPr>
          <p:nvPr/>
        </p:nvPicPr>
        <p:blipFill rotWithShape="1">
          <a:blip r:embed="rId3"/>
          <a:srcRect b="7926"/>
          <a:stretch/>
        </p:blipFill>
        <p:spPr>
          <a:xfrm>
            <a:off x="7613677" y="684891"/>
            <a:ext cx="4578323" cy="6314481"/>
          </a:xfrm>
          <a:prstGeom prst="rect">
            <a:avLst/>
          </a:prstGeom>
        </p:spPr>
      </p:pic>
      <p:sp>
        <p:nvSpPr>
          <p:cNvPr id="362" name="Google Shape;362;p3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363" name="Google Shape;363;p31"/>
          <p:cNvSpPr txBox="1">
            <a:spLocks noGrp="1"/>
          </p:cNvSpPr>
          <p:nvPr>
            <p:ph type="body" idx="2"/>
          </p:nvPr>
        </p:nvSpPr>
        <p:spPr>
          <a:xfrm>
            <a:off x="214457" y="802677"/>
            <a:ext cx="7128710" cy="5654608"/>
          </a:xfrm>
          <a:prstGeom prst="rect">
            <a:avLst/>
          </a:prstGeom>
          <a:noFill/>
          <a:ln>
            <a:noFill/>
          </a:ln>
        </p:spPr>
        <p:txBody>
          <a:bodyPr spcFirstLastPara="1" wrap="square" lIns="91425" tIns="45700" rIns="91425" bIns="45700" anchor="t" anchorCtr="0">
            <a:noAutofit/>
          </a:bodyPr>
          <a:lstStyle/>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Cerca le incongruenze e le contraddizioni; ciò che le persone dicono e ciò che fanno possono essere molto diversi;</a:t>
            </a:r>
          </a:p>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Osserva gli indizi non verbali, le mani, le espressioni facciali;</a:t>
            </a:r>
          </a:p>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Poni domande neutre come "Cosa ne pensi di...?”;</a:t>
            </a:r>
          </a:p>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Esplora le emozioni come "Perché ti senti...?". "Cosa provi per...?". "E cosa provavi allora?”;</a:t>
            </a:r>
          </a:p>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Fai domande sulle affermazioni;</a:t>
            </a:r>
          </a:p>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Se si bloccano, chiedi "perché?". Chiedi continuamente e scava più a fondo nelle emozioni e nelle motivazioni;</a:t>
            </a:r>
          </a:p>
          <a:p>
            <a:pPr lvl="0" indent="-457200">
              <a:lnSpc>
                <a:spcPct val="107000"/>
              </a:lnSpc>
              <a:spcBef>
                <a:spcPts val="800"/>
              </a:spcBef>
              <a:buClr>
                <a:srgbClr val="21202E"/>
              </a:buClr>
              <a:buSzPts val="2000"/>
              <a:buFont typeface="+mj-lt"/>
              <a:buAutoNum type="arabicPeriod" startAt="9"/>
            </a:pPr>
            <a:r>
              <a:rPr lang="it-IT">
                <a:solidFill>
                  <a:schemeClr val="tx2">
                    <a:lumMod val="25000"/>
                  </a:schemeClr>
                </a:solidFill>
                <a:latin typeface="Calibri" panose="020F0502020204030204" pitchFamily="34" charset="0"/>
                <a:cs typeface="Calibri" panose="020F0502020204030204" pitchFamily="34" charset="0"/>
              </a:rPr>
              <a:t>Chiedi "Puoi dire di più su questo?". </a:t>
            </a:r>
            <a:r>
              <a:rPr lang="it-IT" b="0" i="0">
                <a:solidFill>
                  <a:schemeClr val="tx2">
                    <a:lumMod val="25000"/>
                  </a:schemeClr>
                </a:solidFill>
                <a:effectLst/>
                <a:latin typeface="Calibri" panose="020F0502020204030204" pitchFamily="34" charset="0"/>
                <a:cs typeface="Calibri" panose="020F0502020204030204" pitchFamily="34" charset="0"/>
              </a:rPr>
              <a:t>				</a:t>
            </a:r>
            <a:endParaRPr lang="it-I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D2787B-0BA8-414B-B0FC-BBF1BC875FB3}"/>
              </a:ext>
            </a:extLst>
          </p:cNvPr>
          <p:cNvSpPr txBox="1"/>
          <p:nvPr/>
        </p:nvSpPr>
        <p:spPr>
          <a:xfrm>
            <a:off x="7819293" y="6337522"/>
            <a:ext cx="1406769" cy="338554"/>
          </a:xfrm>
          <a:prstGeom prst="rect">
            <a:avLst/>
          </a:prstGeom>
          <a:noFill/>
        </p:spPr>
        <p:txBody>
          <a:bodyPr wrap="square" rtlCol="0">
            <a:spAutoFit/>
          </a:bodyPr>
          <a:lstStyle/>
          <a:p>
            <a:r>
              <a:rPr lang="en-GB" sz="800" dirty="0" err="1">
                <a:solidFill>
                  <a:schemeClr val="bg1"/>
                </a:solidFill>
                <a:latin typeface="+mn-lt"/>
                <a:cs typeface="Calibri" panose="020F0502020204030204" pitchFamily="34" charset="0"/>
              </a:rPr>
              <a:t>Foto</a:t>
            </a:r>
            <a:r>
              <a:rPr lang="en-GB" sz="800" dirty="0">
                <a:solidFill>
                  <a:schemeClr val="bg1"/>
                </a:solidFill>
                <a:latin typeface="+mn-lt"/>
                <a:cs typeface="Calibri" panose="020F0502020204030204" pitchFamily="34" charset="0"/>
              </a:rPr>
              <a:t> di</a:t>
            </a:r>
            <a:r>
              <a:rPr lang="en-GB" sz="800" b="0" i="0" dirty="0">
                <a:solidFill>
                  <a:schemeClr val="bg1"/>
                </a:solidFill>
                <a:effectLst/>
                <a:latin typeface="+mn-lt"/>
                <a:cs typeface="Calibri" panose="020F0502020204030204" pitchFamily="34" charset="0"/>
              </a:rPr>
              <a:t> </a:t>
            </a:r>
            <a:r>
              <a:rPr lang="en-GB" sz="800" b="1" i="0" u="none" strike="noStrike" dirty="0">
                <a:solidFill>
                  <a:srgbClr val="0563C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Olya </a:t>
            </a:r>
            <a:r>
              <a:rPr lang="en-GB" sz="800" b="1" i="0" u="none" strike="noStrike" dirty="0">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Kobruseva</a:t>
            </a:r>
            <a:r>
              <a:rPr lang="en-GB" sz="800" b="0" i="0" dirty="0">
                <a:solidFill>
                  <a:schemeClr val="bg1"/>
                </a:solidFill>
                <a:effectLst/>
                <a:latin typeface="+mn-lt"/>
                <a:cs typeface="Calibri" panose="020F0502020204030204" pitchFamily="34" charset="0"/>
              </a:rPr>
              <a:t> da </a:t>
            </a:r>
            <a:r>
              <a:rPr lang="en-GB" sz="800" b="1" i="0" u="none" strike="noStrike" dirty="0">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
        <p:nvSpPr>
          <p:cNvPr id="7" name="Google Shape;356;p30">
            <a:extLst>
              <a:ext uri="{FF2B5EF4-FFF2-40B4-BE49-F238E27FC236}">
                <a16:creationId xmlns:a16="http://schemas.microsoft.com/office/drawing/2014/main" id="{BEF16E22-F573-F797-A4A0-E8EF13369407}"/>
              </a:ext>
            </a:extLst>
          </p:cNvPr>
          <p:cNvSpPr txBox="1">
            <a:spLocks noGrp="1"/>
          </p:cNvSpPr>
          <p:nvPr>
            <p:ph type="body" idx="1"/>
          </p:nvPr>
        </p:nvSpPr>
        <p:spPr>
          <a:xfrm>
            <a:off x="214457" y="67635"/>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dirty="0">
                <a:solidFill>
                  <a:schemeClr val="lt1"/>
                </a:solidFill>
                <a:latin typeface="Calibri" panose="020F0502020204030204" pitchFamily="34" charset="0"/>
                <a:cs typeface="Calibri" panose="020F0502020204030204" pitchFamily="34" charset="0"/>
              </a:rPr>
              <a:t>Suggerimenti per un colloquio efficace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28"/>
          <p:cNvSpPr txBox="1"/>
          <p:nvPr/>
        </p:nvSpPr>
        <p:spPr>
          <a:xfrm>
            <a:off x="674237" y="914400"/>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Exercise 2 – Using the empathy map to focus on your visitor experience</a:t>
            </a:r>
            <a:endParaRPr sz="4800" dirty="0">
              <a:solidFill>
                <a:srgbClr val="FFFFFF"/>
              </a:solidFill>
              <a:latin typeface="Calibri"/>
              <a:ea typeface="Calibri"/>
              <a:cs typeface="Calibri"/>
              <a:sym typeface="Calibri"/>
            </a:endParaRPr>
          </a:p>
        </p:txBody>
      </p:sp>
      <p:sp>
        <p:nvSpPr>
          <p:cNvPr id="336" name="Google Shape;336;p28"/>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t>34</a:t>
            </a:fld>
            <a:endParaRPr>
              <a:solidFill>
                <a:srgbClr val="595959"/>
              </a:solidFill>
            </a:endParaRPr>
          </a:p>
        </p:txBody>
      </p:sp>
      <p:sp>
        <p:nvSpPr>
          <p:cNvPr id="337" name="Google Shape;337;p28"/>
          <p:cNvSpPr txBox="1"/>
          <p:nvPr/>
        </p:nvSpPr>
        <p:spPr>
          <a:xfrm>
            <a:off x="-21932" y="652180"/>
            <a:ext cx="3529591" cy="6205819"/>
          </a:xfrm>
          <a:prstGeom prst="rect">
            <a:avLst/>
          </a:prstGeom>
          <a:solidFill>
            <a:srgbClr val="FBE000">
              <a:alpha val="8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38" name="Google Shape;338;p28"/>
          <p:cNvSpPr txBox="1"/>
          <p:nvPr/>
        </p:nvSpPr>
        <p:spPr>
          <a:xfrm>
            <a:off x="23994" y="1054695"/>
            <a:ext cx="3437738" cy="1569620"/>
          </a:xfrm>
          <a:prstGeom prst="rect">
            <a:avLst/>
          </a:prstGeom>
          <a:noFill/>
          <a:ln>
            <a:noFill/>
          </a:ln>
        </p:spPr>
        <p:txBody>
          <a:bodyPr spcFirstLastPara="1" wrap="square" lIns="91425" tIns="45700" rIns="91425" bIns="45700" anchor="t" anchorCtr="0">
            <a:spAutoFit/>
          </a:bodyPr>
          <a:lstStyle/>
          <a:p>
            <a:pPr lvl="0" algn="ctr"/>
            <a:r>
              <a:rPr lang="it-IT" sz="2400" b="1" dirty="0">
                <a:solidFill>
                  <a:srgbClr val="E43794"/>
                </a:solidFill>
                <a:latin typeface="Avenir"/>
                <a:ea typeface="Avenir"/>
                <a:cs typeface="Avenir"/>
                <a:sym typeface="Avenir"/>
              </a:rPr>
              <a:t>Utilizza l’</a:t>
            </a:r>
            <a:r>
              <a:rPr lang="it-IT" sz="2400" b="1" dirty="0" err="1">
                <a:solidFill>
                  <a:srgbClr val="E43794"/>
                </a:solidFill>
                <a:latin typeface="Avenir"/>
                <a:ea typeface="Avenir"/>
                <a:cs typeface="Avenir"/>
                <a:sym typeface="Avenir"/>
              </a:rPr>
              <a:t>empathy</a:t>
            </a:r>
            <a:r>
              <a:rPr lang="it-IT" sz="2400" b="1" dirty="0">
                <a:solidFill>
                  <a:srgbClr val="E43794"/>
                </a:solidFill>
                <a:latin typeface="Avenir"/>
                <a:ea typeface="Avenir"/>
                <a:cs typeface="Avenir"/>
                <a:sym typeface="Avenir"/>
              </a:rPr>
              <a:t> </a:t>
            </a:r>
            <a:r>
              <a:rPr lang="it-IT" sz="2400" b="1" dirty="0" err="1">
                <a:solidFill>
                  <a:srgbClr val="E43794"/>
                </a:solidFill>
                <a:latin typeface="Avenir"/>
                <a:ea typeface="Avenir"/>
                <a:cs typeface="Avenir"/>
                <a:sym typeface="Avenir"/>
              </a:rPr>
              <a:t>map</a:t>
            </a:r>
            <a:r>
              <a:rPr lang="it-IT" sz="2400" b="1" dirty="0">
                <a:solidFill>
                  <a:srgbClr val="E43794"/>
                </a:solidFill>
                <a:latin typeface="Avenir"/>
                <a:ea typeface="Avenir"/>
                <a:cs typeface="Avenir"/>
                <a:sym typeface="Avenir"/>
              </a:rPr>
              <a:t> per concentrarti sull'esperienza del visitatore.</a:t>
            </a:r>
          </a:p>
        </p:txBody>
      </p:sp>
      <p:pic>
        <p:nvPicPr>
          <p:cNvPr id="339" name="Google Shape;339;p28"/>
          <p:cNvPicPr preferRelativeResize="0"/>
          <p:nvPr/>
        </p:nvPicPr>
        <p:blipFill rotWithShape="1">
          <a:blip r:embed="rId3">
            <a:alphaModFix/>
          </a:blip>
          <a:srcRect/>
          <a:stretch/>
        </p:blipFill>
        <p:spPr>
          <a:xfrm>
            <a:off x="4705614" y="802698"/>
            <a:ext cx="4441944" cy="3200400"/>
          </a:xfrm>
          <a:prstGeom prst="rect">
            <a:avLst/>
          </a:prstGeom>
          <a:noFill/>
          <a:ln>
            <a:noFill/>
          </a:ln>
        </p:spPr>
      </p:pic>
      <p:sp>
        <p:nvSpPr>
          <p:cNvPr id="340" name="Google Shape;340;p28"/>
          <p:cNvSpPr txBox="1"/>
          <p:nvPr/>
        </p:nvSpPr>
        <p:spPr>
          <a:xfrm>
            <a:off x="39829" y="2793934"/>
            <a:ext cx="3375978" cy="3785611"/>
          </a:xfrm>
          <a:prstGeom prst="rect">
            <a:avLst/>
          </a:prstGeom>
          <a:noFill/>
          <a:ln>
            <a:noFill/>
          </a:ln>
        </p:spPr>
        <p:txBody>
          <a:bodyPr spcFirstLastPara="1" wrap="square" lIns="91425" tIns="45700" rIns="91425" bIns="45700" anchor="t" anchorCtr="0">
            <a:spAutoFit/>
          </a:bodyPr>
          <a:lstStyle/>
          <a:p>
            <a:pPr lvl="0" algn="ctr"/>
            <a:r>
              <a:rPr lang="it-IT" sz="2400" i="1" dirty="0">
                <a:solidFill>
                  <a:srgbClr val="E43794"/>
                </a:solidFill>
                <a:latin typeface="Calibri" panose="020F0502020204030204" pitchFamily="34" charset="0"/>
                <a:ea typeface="Calibri"/>
                <a:cs typeface="Calibri" panose="020F0502020204030204" pitchFamily="34" charset="0"/>
                <a:sym typeface="Calibri"/>
              </a:rPr>
              <a:t>Compila la tua mappa in formato digitale o con carta e post-it. </a:t>
            </a:r>
          </a:p>
          <a:p>
            <a:pPr lvl="0" algn="ctr"/>
            <a:r>
              <a:rPr lang="it-IT" sz="2400" i="1" dirty="0">
                <a:solidFill>
                  <a:srgbClr val="E43794"/>
                </a:solidFill>
                <a:latin typeface="Calibri" panose="020F0502020204030204" pitchFamily="34" charset="0"/>
                <a:ea typeface="Calibri"/>
                <a:cs typeface="Calibri" panose="020F0502020204030204" pitchFamily="34" charset="0"/>
                <a:sym typeface="Calibri"/>
              </a:rPr>
              <a:t>Basati su interviste, osservazioni e altre fonti.</a:t>
            </a:r>
          </a:p>
          <a:p>
            <a:pPr lvl="0" algn="ctr"/>
            <a:r>
              <a:rPr lang="it-IT" sz="2400" i="1" dirty="0">
                <a:solidFill>
                  <a:srgbClr val="E43794"/>
                </a:solidFill>
                <a:latin typeface="Calibri" panose="020F0502020204030204" pitchFamily="34" charset="0"/>
                <a:ea typeface="Calibri"/>
                <a:cs typeface="Calibri" panose="020F0502020204030204" pitchFamily="34" charset="0"/>
                <a:sym typeface="Calibri"/>
              </a:rPr>
              <a:t>Questa breve guida ti guiderà attraverso il processo</a:t>
            </a:r>
            <a:r>
              <a:rPr lang="it-IT" sz="2400" b="1" i="1" dirty="0">
                <a:solidFill>
                  <a:srgbClr val="E43794"/>
                </a:solidFill>
                <a:latin typeface="Calibri" panose="020F0502020204030204" pitchFamily="34" charset="0"/>
                <a:ea typeface="Calibri"/>
                <a:cs typeface="Calibri" panose="020F0502020204030204" pitchFamily="34" charset="0"/>
                <a:sym typeface="Avenir"/>
              </a:rPr>
              <a:t>:</a:t>
            </a:r>
            <a:endParaRPr lang="it-IT" sz="2400" b="1" i="1" dirty="0">
              <a:solidFill>
                <a:srgbClr val="E43794"/>
              </a:solidFill>
              <a:latin typeface="Calibri" panose="020F0502020204030204" pitchFamily="34" charset="0"/>
              <a:ea typeface="Avenir"/>
              <a:cs typeface="Calibri" panose="020F0502020204030204" pitchFamily="34" charset="0"/>
              <a:sym typeface="Avenir"/>
            </a:endParaRPr>
          </a:p>
          <a:p>
            <a:pPr marL="0" marR="0" lvl="0" indent="0" algn="ctr" rtl="0">
              <a:spcBef>
                <a:spcPts val="0"/>
              </a:spcBef>
              <a:spcAft>
                <a:spcPts val="0"/>
              </a:spcAft>
              <a:buNone/>
            </a:pPr>
            <a:r>
              <a:rPr lang="it-IT" sz="2400" b="1" i="1" dirty="0">
                <a:solidFill>
                  <a:srgbClr val="E43794"/>
                </a:solidFill>
                <a:latin typeface="Calibri" panose="020F0502020204030204" pitchFamily="34" charset="0"/>
                <a:ea typeface="Avenir"/>
                <a:cs typeface="Calibri" panose="020F0502020204030204" pitchFamily="34" charset="0"/>
                <a:sym typeface="Avenir"/>
                <a:hlinkClick r:id="rId4"/>
              </a:rPr>
              <a:t>Guida alla mappatura empatica</a:t>
            </a:r>
            <a:endParaRPr lang="it-IT" sz="2400" b="1" i="1" dirty="0">
              <a:solidFill>
                <a:srgbClr val="E43794"/>
              </a:solidFill>
              <a:latin typeface="Calibri" panose="020F0502020204030204" pitchFamily="34" charset="0"/>
              <a:ea typeface="Avenir"/>
              <a:cs typeface="Calibri" panose="020F0502020204030204" pitchFamily="34" charset="0"/>
              <a:sym typeface="Avenir"/>
            </a:endParaRPr>
          </a:p>
        </p:txBody>
      </p:sp>
      <p:sp>
        <p:nvSpPr>
          <p:cNvPr id="341" name="Google Shape;341;p28"/>
          <p:cNvSpPr/>
          <p:nvPr/>
        </p:nvSpPr>
        <p:spPr>
          <a:xfrm>
            <a:off x="4705614" y="4070410"/>
            <a:ext cx="743090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a:solidFill>
                  <a:schemeClr val="tx2">
                    <a:lumMod val="25000"/>
                  </a:schemeClr>
                </a:solidFill>
                <a:latin typeface="Calibri"/>
                <a:ea typeface="Calibri"/>
                <a:cs typeface="Calibri"/>
                <a:sym typeface="Calibri"/>
              </a:rPr>
              <a:t>Source: https://www.innovationtraining.org/empathy-map-template-training/</a:t>
            </a:r>
            <a:endParaRPr dirty="0">
              <a:solidFill>
                <a:schemeClr val="tx2">
                  <a:lumMod val="25000"/>
                </a:schemeClr>
              </a:solidFill>
              <a:sym typeface="Arial"/>
            </a:endParaRPr>
          </a:p>
        </p:txBody>
      </p:sp>
      <p:sp>
        <p:nvSpPr>
          <p:cNvPr id="342" name="Google Shape;342;p28"/>
          <p:cNvSpPr txBox="1"/>
          <p:nvPr/>
        </p:nvSpPr>
        <p:spPr>
          <a:xfrm>
            <a:off x="3585070" y="4383586"/>
            <a:ext cx="8567101" cy="2462172"/>
          </a:xfrm>
          <a:prstGeom prst="rect">
            <a:avLst/>
          </a:prstGeom>
          <a:noFill/>
          <a:ln>
            <a:noFill/>
          </a:ln>
        </p:spPr>
        <p:txBody>
          <a:bodyPr spcFirstLastPara="1" wrap="square" lIns="91425" tIns="45700" rIns="91425" bIns="45700" anchor="t" anchorCtr="0">
            <a:spAutoFit/>
          </a:bodyPr>
          <a:lstStyle/>
          <a:p>
            <a:pPr lvl="0"/>
            <a:r>
              <a:rPr lang="it-IT" sz="2200">
                <a:solidFill>
                  <a:srgbClr val="E43794"/>
                </a:solidFill>
                <a:latin typeface="Calibri" panose="020F0502020204030204" pitchFamily="34" charset="0"/>
                <a:ea typeface="Calibri"/>
                <a:cs typeface="Calibri" panose="020F0502020204030204" pitchFamily="34" charset="0"/>
                <a:sym typeface="Calibri"/>
              </a:rPr>
              <a:t>SAY</a:t>
            </a:r>
            <a:r>
              <a:rPr lang="it-IT" sz="2200">
                <a:solidFill>
                  <a:schemeClr val="tx2">
                    <a:lumMod val="25000"/>
                  </a:schemeClr>
                </a:solidFill>
                <a:latin typeface="Calibri" panose="020F0502020204030204" pitchFamily="34" charset="0"/>
                <a:ea typeface="Calibri"/>
                <a:cs typeface="Calibri" panose="020F0502020204030204" pitchFamily="34" charset="0"/>
                <a:sym typeface="Calibri"/>
              </a:rPr>
              <a:t> – Quali messaggi chiave trasmettono i visitatori target? Come parlano del vostro servizio?</a:t>
            </a:r>
          </a:p>
          <a:p>
            <a:pPr lvl="0"/>
            <a:r>
              <a:rPr lang="it-IT" sz="2200">
                <a:solidFill>
                  <a:srgbClr val="E43794"/>
                </a:solidFill>
                <a:latin typeface="Calibri" panose="020F0502020204030204" pitchFamily="34" charset="0"/>
                <a:ea typeface="Calibri"/>
                <a:cs typeface="Calibri" panose="020F0502020204030204" pitchFamily="34" charset="0"/>
                <a:sym typeface="Calibri"/>
              </a:rPr>
              <a:t>THINK </a:t>
            </a:r>
            <a:r>
              <a:rPr lang="it-IT" sz="2200">
                <a:solidFill>
                  <a:schemeClr val="tx2">
                    <a:lumMod val="25000"/>
                  </a:schemeClr>
                </a:solidFill>
                <a:latin typeface="Calibri" panose="020F0502020204030204" pitchFamily="34" charset="0"/>
                <a:ea typeface="Calibri"/>
                <a:cs typeface="Calibri" panose="020F0502020204030204" pitchFamily="34" charset="0"/>
                <a:sym typeface="Calibri"/>
              </a:rPr>
              <a:t>– Quali pensieri o convinzioni possono influenzare il comportamento dei visitatori?</a:t>
            </a:r>
          </a:p>
          <a:p>
            <a:pPr lvl="0"/>
            <a:r>
              <a:rPr lang="it-IT" sz="2200">
                <a:solidFill>
                  <a:srgbClr val="E43794"/>
                </a:solidFill>
                <a:latin typeface="Calibri" panose="020F0502020204030204" pitchFamily="34" charset="0"/>
                <a:ea typeface="Calibri"/>
                <a:cs typeface="Calibri" panose="020F0502020204030204" pitchFamily="34" charset="0"/>
                <a:sym typeface="Calibri"/>
              </a:rPr>
              <a:t>FEEL</a:t>
            </a:r>
            <a:r>
              <a:rPr lang="it-IT" sz="2200">
                <a:solidFill>
                  <a:srgbClr val="496F63"/>
                </a:solidFill>
                <a:latin typeface="Calibri" panose="020F0502020204030204" pitchFamily="34" charset="0"/>
                <a:ea typeface="Calibri"/>
                <a:cs typeface="Calibri" panose="020F0502020204030204" pitchFamily="34" charset="0"/>
                <a:sym typeface="Calibri"/>
              </a:rPr>
              <a:t> </a:t>
            </a:r>
            <a:r>
              <a:rPr lang="it-IT" sz="2200">
                <a:solidFill>
                  <a:schemeClr val="tx2">
                    <a:lumMod val="25000"/>
                  </a:schemeClr>
                </a:solidFill>
                <a:latin typeface="Calibri" panose="020F0502020204030204" pitchFamily="34" charset="0"/>
                <a:ea typeface="Calibri"/>
                <a:cs typeface="Calibri" panose="020F0502020204030204" pitchFamily="34" charset="0"/>
                <a:sym typeface="Calibri"/>
              </a:rPr>
              <a:t>– Quali sono gli indizi non verbali che i vostri visitatori danno per indicare le loro emozioni? </a:t>
            </a:r>
            <a:endParaRPr lang="it-IT" sz="2200">
              <a:solidFill>
                <a:schemeClr val="tx2">
                  <a:lumMod val="25000"/>
                </a:schemeClr>
              </a:solidFill>
              <a:latin typeface="Calibri" panose="020F0502020204030204" pitchFamily="34" charset="0"/>
              <a:cs typeface="Calibri" panose="020F0502020204030204" pitchFamily="34" charset="0"/>
            </a:endParaRPr>
          </a:p>
          <a:p>
            <a:pPr lvl="0"/>
            <a:r>
              <a:rPr lang="it-IT" sz="2200">
                <a:solidFill>
                  <a:srgbClr val="E43794"/>
                </a:solidFill>
                <a:latin typeface="Calibri" panose="020F0502020204030204" pitchFamily="34" charset="0"/>
                <a:ea typeface="Calibri"/>
                <a:cs typeface="Calibri" panose="020F0502020204030204" pitchFamily="34" charset="0"/>
                <a:sym typeface="Calibri"/>
              </a:rPr>
              <a:t>DO</a:t>
            </a:r>
            <a:r>
              <a:rPr lang="it-IT" sz="2200">
                <a:solidFill>
                  <a:srgbClr val="496F63"/>
                </a:solidFill>
                <a:latin typeface="Calibri" panose="020F0502020204030204" pitchFamily="34" charset="0"/>
                <a:ea typeface="Calibri"/>
                <a:cs typeface="Calibri" panose="020F0502020204030204" pitchFamily="34" charset="0"/>
                <a:sym typeface="Calibri"/>
              </a:rPr>
              <a:t> </a:t>
            </a:r>
            <a:r>
              <a:rPr lang="it-IT" sz="2200">
                <a:solidFill>
                  <a:schemeClr val="tx2">
                    <a:lumMod val="25000"/>
                  </a:schemeClr>
                </a:solidFill>
                <a:latin typeface="Calibri" panose="020F0502020204030204" pitchFamily="34" charset="0"/>
                <a:ea typeface="Calibri"/>
                <a:cs typeface="Calibri" panose="020F0502020204030204" pitchFamily="34" charset="0"/>
                <a:sym typeface="Calibri"/>
              </a:rPr>
              <a:t>– Quali azioni e comportamenti avete osservato?</a:t>
            </a:r>
            <a:endParaRPr lang="it-IT" sz="2200">
              <a:solidFill>
                <a:schemeClr val="tx2">
                  <a:lumMod val="25000"/>
                </a:schemeClr>
              </a:solidFill>
              <a:latin typeface="Calibri" panose="020F0502020204030204" pitchFamily="34" charset="0"/>
              <a:cs typeface="Calibri" panose="020F0502020204030204" pitchFamily="34" charset="0"/>
            </a:endParaRPr>
          </a:p>
        </p:txBody>
      </p:sp>
      <p:sp>
        <p:nvSpPr>
          <p:cNvPr id="343" name="Google Shape;343;p28"/>
          <p:cNvSpPr txBox="1"/>
          <p:nvPr/>
        </p:nvSpPr>
        <p:spPr>
          <a:xfrm>
            <a:off x="9752483" y="925611"/>
            <a:ext cx="1997391" cy="1477287"/>
          </a:xfrm>
          <a:prstGeom prst="rect">
            <a:avLst/>
          </a:prstGeom>
          <a:solidFill>
            <a:srgbClr val="E4379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dirty="0">
                <a:solidFill>
                  <a:schemeClr val="lt1"/>
                </a:solidFill>
                <a:latin typeface="Calibri"/>
                <a:ea typeface="Calibri"/>
                <a:cs typeface="Calibri"/>
                <a:sym typeface="Calibri"/>
              </a:rPr>
              <a:t>Per approfondire, guarda questo video su YouTube:</a:t>
            </a:r>
            <a:endParaRPr dirty="0"/>
          </a:p>
          <a:p>
            <a:pPr marL="0" marR="0" lvl="0" indent="0" algn="ctr" rtl="0">
              <a:spcBef>
                <a:spcPts val="0"/>
              </a:spcBef>
              <a:spcAft>
                <a:spcPts val="0"/>
              </a:spcAft>
              <a:buNone/>
            </a:pPr>
            <a:r>
              <a:rPr lang="en-GB" sz="18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How to empathy map</a:t>
            </a:r>
            <a:endParaRPr sz="180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A2FF59A-6E38-4F66-8FF2-41283172C354}"/>
              </a:ext>
            </a:extLst>
          </p:cNvPr>
          <p:cNvSpPr txBox="1"/>
          <p:nvPr/>
        </p:nvSpPr>
        <p:spPr>
          <a:xfrm>
            <a:off x="212530" y="-38253"/>
            <a:ext cx="4957087" cy="923330"/>
          </a:xfrm>
          <a:prstGeom prst="rect">
            <a:avLst/>
          </a:prstGeom>
          <a:noFill/>
        </p:spPr>
        <p:txBody>
          <a:bodyPr wrap="square" rtlCol="0">
            <a:spAutoFit/>
          </a:bodyPr>
          <a:lstStyle/>
          <a:p>
            <a:r>
              <a:rPr lang="it-IT" sz="4000" b="1" dirty="0">
                <a:solidFill>
                  <a:schemeClr val="bg1"/>
                </a:solidFill>
                <a:latin typeface="Calibri" panose="020F0502020204030204" pitchFamily="34" charset="0"/>
                <a:ea typeface="Avenir"/>
                <a:cs typeface="Calibri" panose="020F0502020204030204" pitchFamily="34" charset="0"/>
                <a:sym typeface="Avenir"/>
              </a:rPr>
              <a:t>Esercizio 2</a:t>
            </a:r>
            <a:endParaRPr lang="it-IT" sz="4000" b="1" dirty="0">
              <a:solidFill>
                <a:schemeClr val="bg1"/>
              </a:solidFill>
              <a:latin typeface="Calibri" panose="020F0502020204030204" pitchFamily="34" charset="0"/>
              <a:cs typeface="Calibri" panose="020F0502020204030204" pitchFamily="34" charset="0"/>
            </a:endParaRPr>
          </a:p>
          <a:p>
            <a:endParaRPr lang="it-IT" b="1"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2000"/>
                                        <p:tgtEl>
                                          <p:spTgt spid="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Effect transition="in" filter="fade">
                                      <p:cBhvr>
                                        <p:cTn id="11" dur="2000"/>
                                        <p:tgtEl>
                                          <p:spTgt spid="34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3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371" name="Google Shape;371;p32"/>
          <p:cNvSpPr txBox="1">
            <a:spLocks noGrp="1"/>
          </p:cNvSpPr>
          <p:nvPr>
            <p:ph type="body" idx="1"/>
          </p:nvPr>
        </p:nvSpPr>
        <p:spPr>
          <a:xfrm>
            <a:off x="361164" y="67635"/>
            <a:ext cx="11260668" cy="631527"/>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pPr>
            <a:r>
              <a:rPr lang="it-IT" dirty="0">
                <a:solidFill>
                  <a:schemeClr val="lt1"/>
                </a:solidFill>
                <a:latin typeface="Calibri" panose="020F0502020204030204" pitchFamily="34" charset="0"/>
                <a:cs typeface="Calibri" panose="020F0502020204030204" pitchFamily="34" charset="0"/>
              </a:rPr>
              <a:t>Esplorare il viaggio del cliente (customer </a:t>
            </a:r>
            <a:r>
              <a:rPr lang="it-IT" dirty="0" err="1">
                <a:solidFill>
                  <a:schemeClr val="lt1"/>
                </a:solidFill>
                <a:latin typeface="Calibri" panose="020F0502020204030204" pitchFamily="34" charset="0"/>
                <a:cs typeface="Calibri" panose="020F0502020204030204" pitchFamily="34" charset="0"/>
              </a:rPr>
              <a:t>journey</a:t>
            </a:r>
            <a:r>
              <a:rPr lang="it-IT" dirty="0">
                <a:solidFill>
                  <a:schemeClr val="lt1"/>
                </a:solidFill>
                <a:latin typeface="Calibri" panose="020F0502020204030204" pitchFamily="34" charset="0"/>
                <a:cs typeface="Calibri" panose="020F0502020204030204" pitchFamily="34" charset="0"/>
              </a:rPr>
              <a:t>)</a:t>
            </a:r>
          </a:p>
        </p:txBody>
      </p:sp>
      <p:sp>
        <p:nvSpPr>
          <p:cNvPr id="372" name="Google Shape;372;p32"/>
          <p:cNvSpPr txBox="1">
            <a:spLocks noGrp="1"/>
          </p:cNvSpPr>
          <p:nvPr>
            <p:ph type="body" idx="2"/>
          </p:nvPr>
        </p:nvSpPr>
        <p:spPr>
          <a:xfrm>
            <a:off x="361163" y="735320"/>
            <a:ext cx="6802687" cy="3733810"/>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dirty="0">
                <a:solidFill>
                  <a:schemeClr val="tx2">
                    <a:lumMod val="25000"/>
                  </a:schemeClr>
                </a:solidFill>
                <a:latin typeface="Calibri" panose="020F0502020204030204" pitchFamily="34" charset="0"/>
                <a:cs typeface="Calibri" panose="020F0502020204030204" pitchFamily="34" charset="0"/>
              </a:rPr>
              <a:t>Una volta visualizzata la persona del visitatore ed entrati in empatia con la sua esperienza, il passo successivo è quello di esplorare il percorso che compie attraverso il sito del tuo patrimonio culturale, quello che i marketer chiamano il </a:t>
            </a:r>
            <a:r>
              <a:rPr lang="it-IT" dirty="0">
                <a:solidFill>
                  <a:srgbClr val="E52B7B"/>
                </a:solidFill>
                <a:latin typeface="Calibri" panose="020F0502020204030204" pitchFamily="34" charset="0"/>
                <a:cs typeface="Calibri" panose="020F0502020204030204" pitchFamily="34" charset="0"/>
              </a:rPr>
              <a:t>"customer </a:t>
            </a:r>
            <a:r>
              <a:rPr lang="it-IT" dirty="0" err="1">
                <a:solidFill>
                  <a:srgbClr val="E52B7B"/>
                </a:solidFill>
                <a:latin typeface="Calibri" panose="020F0502020204030204" pitchFamily="34" charset="0"/>
                <a:cs typeface="Calibri" panose="020F0502020204030204" pitchFamily="34" charset="0"/>
              </a:rPr>
              <a:t>journey</a:t>
            </a:r>
            <a:r>
              <a:rPr lang="it-IT" dirty="0">
                <a:solidFill>
                  <a:srgbClr val="E52B7B"/>
                </a:solidFill>
                <a:latin typeface="Calibri" panose="020F0502020204030204" pitchFamily="34" charset="0"/>
                <a:cs typeface="Calibri" panose="020F0502020204030204" pitchFamily="34" charset="0"/>
              </a:rPr>
              <a:t>". </a:t>
            </a:r>
            <a:r>
              <a:rPr lang="it-IT" dirty="0">
                <a:solidFill>
                  <a:schemeClr val="tx2">
                    <a:lumMod val="25000"/>
                  </a:schemeClr>
                </a:solidFill>
                <a:latin typeface="Calibri" panose="020F0502020204030204" pitchFamily="34" charset="0"/>
                <a:cs typeface="Calibri" panose="020F0502020204030204" pitchFamily="34" charset="0"/>
              </a:rPr>
              <a:t>Seguire il customer </a:t>
            </a:r>
            <a:r>
              <a:rPr lang="it-IT" dirty="0" err="1">
                <a:solidFill>
                  <a:schemeClr val="tx2">
                    <a:lumMod val="25000"/>
                  </a:schemeClr>
                </a:solidFill>
                <a:latin typeface="Calibri" panose="020F0502020204030204" pitchFamily="34" charset="0"/>
                <a:cs typeface="Calibri" panose="020F0502020204030204" pitchFamily="34" charset="0"/>
              </a:rPr>
              <a:t>journey</a:t>
            </a:r>
            <a:r>
              <a:rPr lang="it-IT" dirty="0">
                <a:solidFill>
                  <a:schemeClr val="tx2">
                    <a:lumMod val="25000"/>
                  </a:schemeClr>
                </a:solidFill>
                <a:latin typeface="Calibri" panose="020F0502020204030204" pitchFamily="34" charset="0"/>
                <a:cs typeface="Calibri" panose="020F0502020204030204" pitchFamily="34" charset="0"/>
              </a:rPr>
              <a:t> ti permette di immaginare e definire il percorso ideale che il tuo visitatore vivrà, dal primo momento in cui entra in contatto con te fino al termine della visita. </a:t>
            </a:r>
          </a:p>
        </p:txBody>
      </p:sp>
      <p:sp>
        <p:nvSpPr>
          <p:cNvPr id="2" name="TextBox 1">
            <a:extLst>
              <a:ext uri="{FF2B5EF4-FFF2-40B4-BE49-F238E27FC236}">
                <a16:creationId xmlns:a16="http://schemas.microsoft.com/office/drawing/2014/main" id="{F5FAC203-DB38-4A63-8703-B5E11C81595D}"/>
              </a:ext>
            </a:extLst>
          </p:cNvPr>
          <p:cNvSpPr txBox="1"/>
          <p:nvPr/>
        </p:nvSpPr>
        <p:spPr>
          <a:xfrm>
            <a:off x="361163" y="4112709"/>
            <a:ext cx="11559532" cy="2677656"/>
          </a:xfrm>
          <a:prstGeom prst="rect">
            <a:avLst/>
          </a:prstGeom>
          <a:noFill/>
        </p:spPr>
        <p:txBody>
          <a:bodyPr wrap="square" rtlCol="0">
            <a:spAutoFit/>
          </a:bodyPr>
          <a:lstStyle/>
          <a:p>
            <a:pPr marL="0" indent="0">
              <a:buSzPts val="1200"/>
            </a:pPr>
            <a:r>
              <a:rPr lang="it-IT" sz="2400" dirty="0">
                <a:solidFill>
                  <a:schemeClr val="tx2">
                    <a:lumMod val="25000"/>
                  </a:schemeClr>
                </a:solidFill>
                <a:latin typeface="Calibri" panose="020F0502020204030204" pitchFamily="34" charset="0"/>
                <a:cs typeface="Calibri" panose="020F0502020204030204" pitchFamily="34" charset="0"/>
              </a:rPr>
              <a:t>Inizia con l'identificazione di tutti i punti di contatto possibili per un particolare visitatore. Ogni punto di contatto o esperienza in cui il visitatore interagisce con il sito (direttamente o indirettamente) viene identificato dall'inizio alla fine.  Si può trattare di una guida, di un sito web, di una segnaletica autostradale, di un banco di ingresso, di un parcheggio, di un tour, di un ristorante, di un negozio di souvenir o di un cancello di uscita. Questi punti di contatto vengono organizzati dall'inizio alla fine e poi valutati singolarmente. Questo diventa l'inizio di un piano per migliorare l'esperienza del visitatore. </a:t>
            </a:r>
          </a:p>
        </p:txBody>
      </p:sp>
      <p:pic>
        <p:nvPicPr>
          <p:cNvPr id="4" name="Picture 3" descr="A picture containing calendar&#10;&#10;Description automatically generated">
            <a:extLst>
              <a:ext uri="{FF2B5EF4-FFF2-40B4-BE49-F238E27FC236}">
                <a16:creationId xmlns:a16="http://schemas.microsoft.com/office/drawing/2014/main" id="{A5263E09-8AA5-4F51-8EE1-3C6800CDF2FD}"/>
              </a:ext>
            </a:extLst>
          </p:cNvPr>
          <p:cNvPicPr>
            <a:picLocks noChangeAspect="1"/>
          </p:cNvPicPr>
          <p:nvPr/>
        </p:nvPicPr>
        <p:blipFill>
          <a:blip r:embed="rId3"/>
          <a:stretch>
            <a:fillRect/>
          </a:stretch>
        </p:blipFill>
        <p:spPr>
          <a:xfrm>
            <a:off x="7163850" y="847413"/>
            <a:ext cx="4666987" cy="3127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descr="A picture containing building material, dark, stone&#10;&#10;Description automatically generated"/>
          <p:cNvPicPr preferRelativeResize="0"/>
          <p:nvPr/>
        </p:nvPicPr>
        <p:blipFill rotWithShape="1">
          <a:blip r:embed="rId3">
            <a:alphaModFix/>
          </a:blip>
          <a:srcRect l="-12619" t="-1270" r="-51686" b="21366"/>
          <a:stretch/>
        </p:blipFill>
        <p:spPr>
          <a:xfrm>
            <a:off x="0" y="-51670"/>
            <a:ext cx="12191998" cy="6909670"/>
          </a:xfrm>
          <a:prstGeom prst="rect">
            <a:avLst/>
          </a:prstGeom>
          <a:solidFill>
            <a:srgbClr val="FBE000"/>
          </a:solidFill>
          <a:ln>
            <a:noFill/>
          </a:ln>
        </p:spPr>
      </p:pic>
      <p:sp>
        <p:nvSpPr>
          <p:cNvPr id="103" name="Google Shape;103;p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36</a:t>
            </a:fld>
            <a:endParaRPr/>
          </a:p>
        </p:txBody>
      </p:sp>
      <p:sp>
        <p:nvSpPr>
          <p:cNvPr id="104" name="Google Shape;104;p2"/>
          <p:cNvSpPr txBox="1"/>
          <p:nvPr/>
        </p:nvSpPr>
        <p:spPr>
          <a:xfrm>
            <a:off x="4972051" y="299037"/>
            <a:ext cx="6584186" cy="5911057"/>
          </a:xfrm>
          <a:prstGeom prst="rect">
            <a:avLst/>
          </a:prstGeom>
          <a:noFill/>
          <a:ln>
            <a:noFill/>
          </a:ln>
        </p:spPr>
        <p:txBody>
          <a:bodyPr spcFirstLastPara="1" wrap="square" lIns="57475" tIns="57475" rIns="57475" bIns="57475" anchor="t" anchorCtr="0">
            <a:spAutoFit/>
          </a:bodyPr>
          <a:lstStyle/>
          <a:p>
            <a:pPr algn="r"/>
            <a:r>
              <a:rPr lang="it-IT" sz="2800" i="1">
                <a:solidFill>
                  <a:srgbClr val="FE00BB"/>
                </a:solidFill>
                <a:latin typeface="Calibri" panose="020F0502020204030204" pitchFamily="34" charset="0"/>
                <a:cs typeface="Calibri" panose="020F0502020204030204" pitchFamily="34" charset="0"/>
              </a:rPr>
              <a:t>“Una grande mappa del customer journey deve rappresentare l'esperienza come la vede il cliente, non come voi pensate che la veda. Ciò significa che spesso includerà aspetti al di fuori del vostro </a:t>
            </a:r>
          </a:p>
          <a:p>
            <a:pPr algn="r"/>
            <a:r>
              <a:rPr lang="it-IT" sz="2800" i="1">
                <a:solidFill>
                  <a:srgbClr val="FE00BB"/>
                </a:solidFill>
                <a:latin typeface="Calibri" panose="020F0502020204030204" pitchFamily="34" charset="0"/>
                <a:cs typeface="Calibri" panose="020F0502020204030204" pitchFamily="34" charset="0"/>
              </a:rPr>
              <a:t>controllo diretto, come le </a:t>
            </a:r>
          </a:p>
          <a:p>
            <a:pPr algn="r"/>
            <a:r>
              <a:rPr lang="it-IT" sz="2800" i="1">
                <a:solidFill>
                  <a:srgbClr val="FE00BB"/>
                </a:solidFill>
                <a:latin typeface="Calibri" panose="020F0502020204030204" pitchFamily="34" charset="0"/>
                <a:cs typeface="Calibri" panose="020F0502020204030204" pitchFamily="34" charset="0"/>
              </a:rPr>
              <a:t>influenze dei social media, </a:t>
            </a:r>
          </a:p>
          <a:p>
            <a:pPr algn="r"/>
            <a:r>
              <a:rPr lang="it-IT" sz="2800" i="1">
                <a:solidFill>
                  <a:srgbClr val="FE00BB"/>
                </a:solidFill>
                <a:latin typeface="Calibri" panose="020F0502020204030204" pitchFamily="34" charset="0"/>
                <a:cs typeface="Calibri" panose="020F0502020204030204" pitchFamily="34" charset="0"/>
              </a:rPr>
              <a:t>le ricerche sul web e i passi </a:t>
            </a:r>
          </a:p>
          <a:p>
            <a:pPr algn="r"/>
            <a:r>
              <a:rPr lang="it-IT" sz="2800" i="1">
                <a:solidFill>
                  <a:srgbClr val="FE00BB"/>
                </a:solidFill>
                <a:latin typeface="Calibri" panose="020F0502020204030204" pitchFamily="34" charset="0"/>
                <a:cs typeface="Calibri" panose="020F0502020204030204" pitchFamily="34" charset="0"/>
              </a:rPr>
              <a:t>che i clienti compiono prima </a:t>
            </a:r>
          </a:p>
          <a:p>
            <a:pPr algn="r"/>
            <a:r>
              <a:rPr lang="it-IT" sz="2800" i="1">
                <a:solidFill>
                  <a:srgbClr val="FE00BB"/>
                </a:solidFill>
                <a:latin typeface="Calibri" panose="020F0502020204030204" pitchFamily="34" charset="0"/>
                <a:cs typeface="Calibri" panose="020F0502020204030204" pitchFamily="34" charset="0"/>
              </a:rPr>
              <a:t>ancora che voi </a:t>
            </a:r>
          </a:p>
          <a:p>
            <a:pPr algn="r"/>
            <a:r>
              <a:rPr lang="it-IT" sz="2800" i="1">
                <a:solidFill>
                  <a:srgbClr val="FE00BB"/>
                </a:solidFill>
                <a:latin typeface="Calibri" panose="020F0502020204030204" pitchFamily="34" charset="0"/>
                <a:cs typeface="Calibri" panose="020F0502020204030204" pitchFamily="34" charset="0"/>
              </a:rPr>
              <a:t>entriate in gioco.” </a:t>
            </a:r>
            <a:endParaRPr lang="it-IT" sz="2800" b="0" i="1">
              <a:solidFill>
                <a:srgbClr val="FE00BB"/>
              </a:solidFill>
              <a:effectLst/>
              <a:latin typeface="Calibri" panose="020F0502020204030204" pitchFamily="34" charset="0"/>
              <a:cs typeface="Calibri" panose="020F0502020204030204" pitchFamily="34" charset="0"/>
            </a:endParaRPr>
          </a:p>
          <a:p>
            <a:pPr algn="r"/>
            <a:endParaRPr lang="it-IT" sz="2800" i="1">
              <a:solidFill>
                <a:srgbClr val="FE00BB"/>
              </a:solidFill>
              <a:latin typeface="Calibri" panose="020F0502020204030204" pitchFamily="34" charset="0"/>
              <a:cs typeface="Calibri" panose="020F0502020204030204" pitchFamily="34" charset="0"/>
            </a:endParaRPr>
          </a:p>
          <a:p>
            <a:pPr algn="r"/>
            <a:r>
              <a:rPr lang="it-IT" sz="2800" b="0" i="0" u="sng">
                <a:solidFill>
                  <a:srgbClr val="FE00BB"/>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Jim Tincher</a:t>
            </a:r>
            <a:r>
              <a:rPr lang="it-IT" sz="2800" b="0" i="0" u="sng">
                <a:solidFill>
                  <a:srgbClr val="FE00BB"/>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210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381" name="Google Shape;381;p33"/>
          <p:cNvSpPr txBox="1">
            <a:spLocks noGrp="1"/>
          </p:cNvSpPr>
          <p:nvPr>
            <p:ph type="body" idx="2"/>
          </p:nvPr>
        </p:nvSpPr>
        <p:spPr>
          <a:xfrm>
            <a:off x="1" y="790368"/>
            <a:ext cx="11816862" cy="5999997"/>
          </a:xfrm>
          <a:prstGeom prst="rect">
            <a:avLst/>
          </a:prstGeom>
          <a:noFill/>
          <a:ln>
            <a:noFill/>
          </a:ln>
        </p:spPr>
        <p:txBody>
          <a:bodyPr spcFirstLastPara="1" wrap="square" lIns="91425" tIns="45700" rIns="91425" bIns="45700" anchor="t" anchorCtr="0">
            <a:noAutofit/>
          </a:bodyPr>
          <a:lstStyle/>
          <a:p>
            <a:pPr marL="360363" indent="-4763"/>
            <a:r>
              <a:rPr lang="it-IT">
                <a:solidFill>
                  <a:schemeClr val="tx2">
                    <a:lumMod val="25000"/>
                  </a:schemeClr>
                </a:solidFill>
                <a:latin typeface="Calibri" panose="020F0502020204030204" pitchFamily="34" charset="0"/>
                <a:cs typeface="Calibri" panose="020F0502020204030204" pitchFamily="34" charset="0"/>
              </a:rPr>
              <a:t>Nelle prossime slide analizzeremo più in dettaglio come comprendere e mappare un customer journey, con modelli facilmente applicabili a </a:t>
            </a:r>
          </a:p>
          <a:p>
            <a:pPr marL="360363" indent="-4763"/>
            <a:r>
              <a:rPr lang="it-IT">
                <a:solidFill>
                  <a:schemeClr val="tx2">
                    <a:lumMod val="25000"/>
                  </a:schemeClr>
                </a:solidFill>
                <a:latin typeface="Calibri" panose="020F0502020204030204" pitchFamily="34" charset="0"/>
                <a:cs typeface="Calibri" panose="020F0502020204030204" pitchFamily="34" charset="0"/>
              </a:rPr>
              <a:t>diversi tipi di siti o esperienze del patrimonio culturale.</a:t>
            </a:r>
          </a:p>
          <a:p>
            <a:pPr marL="0" lvl="0" indent="0" algn="l" rtl="0">
              <a:lnSpc>
                <a:spcPct val="100000"/>
              </a:lnSpc>
              <a:spcBef>
                <a:spcPts val="0"/>
              </a:spcBef>
              <a:spcAft>
                <a:spcPts val="0"/>
              </a:spcAft>
              <a:buClr>
                <a:srgbClr val="7F7F7F"/>
              </a:buClr>
              <a:buSzPts val="1200"/>
              <a:buNone/>
            </a:pPr>
            <a:endParaRPr lang="it-IT">
              <a:solidFill>
                <a:schemeClr val="tx2">
                  <a:lumMod val="25000"/>
                </a:schemeClr>
              </a:solidFill>
              <a:latin typeface="Calibri" panose="020F0502020204030204" pitchFamily="34" charset="0"/>
              <a:cs typeface="Calibri" panose="020F0502020204030204" pitchFamily="34" charset="0"/>
            </a:endParaRPr>
          </a:p>
          <a:p>
            <a:pPr marL="442913" lvl="0" indent="-80963">
              <a:buSzPts val="1200"/>
            </a:pPr>
            <a:r>
              <a:rPr lang="it-IT">
                <a:solidFill>
                  <a:schemeClr val="tx2">
                    <a:lumMod val="25000"/>
                  </a:schemeClr>
                </a:solidFill>
                <a:latin typeface="Calibri" panose="020F0502020204030204" pitchFamily="34" charset="0"/>
                <a:cs typeface="Calibri" panose="020F0502020204030204" pitchFamily="34" charset="0"/>
              </a:rPr>
              <a:t>Il percorso tipico del visitatore si articola in </a:t>
            </a:r>
            <a:r>
              <a:rPr lang="it-IT" b="1">
                <a:solidFill>
                  <a:srgbClr val="E52B7B"/>
                </a:solidFill>
                <a:latin typeface="Calibri" panose="020F0502020204030204" pitchFamily="34" charset="0"/>
                <a:cs typeface="Calibri" panose="020F0502020204030204" pitchFamily="34" charset="0"/>
              </a:rPr>
              <a:t>5 fasi</a:t>
            </a:r>
            <a:r>
              <a:rPr lang="it-IT">
                <a:solidFill>
                  <a:schemeClr val="tx2">
                    <a:lumMod val="25000"/>
                  </a:schemeClr>
                </a:solidFill>
                <a:latin typeface="Calibri" panose="020F0502020204030204" pitchFamily="34" charset="0"/>
                <a:cs typeface="Calibri" panose="020F0502020204030204" pitchFamily="34" charset="0"/>
              </a:rPr>
              <a:t>:</a:t>
            </a:r>
          </a:p>
          <a:p>
            <a:pPr marL="361950" lvl="0" indent="0" algn="l" rtl="0">
              <a:lnSpc>
                <a:spcPct val="100000"/>
              </a:lnSpc>
              <a:spcBef>
                <a:spcPts val="0"/>
              </a:spcBef>
              <a:spcAft>
                <a:spcPts val="0"/>
              </a:spcAft>
              <a:buClr>
                <a:srgbClr val="7F7F7F"/>
              </a:buClr>
              <a:buSzPts val="1200"/>
              <a:buNone/>
            </a:pPr>
            <a:endParaRPr lang="it-IT" b="1">
              <a:solidFill>
                <a:srgbClr val="D41A6A"/>
              </a:solidFill>
              <a:latin typeface="Calibri" panose="020F0502020204030204" pitchFamily="34" charset="0"/>
              <a:cs typeface="Calibri" panose="020F0502020204030204" pitchFamily="34" charset="0"/>
            </a:endParaRPr>
          </a:p>
          <a:p>
            <a:pPr marL="361950" lvl="0" indent="0">
              <a:buClr>
                <a:srgbClr val="E43794"/>
              </a:buClr>
              <a:buSzPts val="1200"/>
            </a:pPr>
            <a:r>
              <a:rPr lang="it-IT" b="1">
                <a:solidFill>
                  <a:srgbClr val="D41A6A"/>
                </a:solidFill>
                <a:latin typeface="Calibri" panose="020F0502020204030204" pitchFamily="34" charset="0"/>
                <a:cs typeface="Calibri" panose="020F0502020204030204" pitchFamily="34" charset="0"/>
                <a:sym typeface="Avenir"/>
              </a:rPr>
              <a:t>1. </a:t>
            </a:r>
            <a:r>
              <a:rPr lang="it-IT" b="1">
                <a:solidFill>
                  <a:srgbClr val="D41A6A"/>
                </a:solidFill>
                <a:latin typeface="Calibri" panose="020F0502020204030204" pitchFamily="34" charset="0"/>
                <a:cs typeface="Calibri" panose="020F0502020204030204" pitchFamily="34" charset="0"/>
              </a:rPr>
              <a:t>Consapevolezza</a:t>
            </a:r>
          </a:p>
          <a:p>
            <a:pPr marL="36195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L'esperienza di un visitatore sul sito inizia molto prima </a:t>
            </a:r>
          </a:p>
          <a:p>
            <a:pPr marL="36195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della visita. Durante questa fase, il potenziale visitatore </a:t>
            </a:r>
          </a:p>
          <a:p>
            <a:pPr marL="36195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entra in contatto con voi per la prima volta. È un passo </a:t>
            </a:r>
          </a:p>
          <a:p>
            <a:pPr marL="36195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cruciale, fare una buona prima impressione è </a:t>
            </a:r>
          </a:p>
          <a:p>
            <a:pPr marL="36195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davvero molto importante.</a:t>
            </a:r>
          </a:p>
          <a:p>
            <a:pPr marL="361950" lvl="0" indent="0" algn="l" rtl="0">
              <a:lnSpc>
                <a:spcPct val="100000"/>
              </a:lnSpc>
              <a:spcBef>
                <a:spcPts val="0"/>
              </a:spcBef>
              <a:spcAft>
                <a:spcPts val="0"/>
              </a:spcAft>
              <a:buClr>
                <a:schemeClr val="dk1"/>
              </a:buClr>
              <a:buSzPts val="1100"/>
              <a:buFont typeface="Arial"/>
              <a:buNone/>
            </a:pPr>
            <a:endParaRPr lang="it-IT">
              <a:solidFill>
                <a:srgbClr val="7F7F7F"/>
              </a:solidFill>
              <a:latin typeface="Calibri" panose="020F0502020204030204" pitchFamily="34" charset="0"/>
              <a:cs typeface="Calibri" panose="020F0502020204030204" pitchFamily="34" charset="0"/>
              <a:sym typeface="Avenir"/>
            </a:endParaRPr>
          </a:p>
          <a:p>
            <a:pPr marL="361950" lvl="0" indent="0" algn="l" rtl="0">
              <a:lnSpc>
                <a:spcPct val="100000"/>
              </a:lnSpc>
              <a:spcBef>
                <a:spcPts val="0"/>
              </a:spcBef>
              <a:spcAft>
                <a:spcPts val="0"/>
              </a:spcAft>
              <a:buClr>
                <a:srgbClr val="E43794"/>
              </a:buClr>
              <a:buSzPts val="1200"/>
              <a:buNone/>
            </a:pPr>
            <a:r>
              <a:rPr lang="it-IT" b="1">
                <a:solidFill>
                  <a:srgbClr val="D41A6A"/>
                </a:solidFill>
                <a:latin typeface="Calibri" panose="020F0502020204030204" pitchFamily="34" charset="0"/>
                <a:cs typeface="Calibri" panose="020F0502020204030204" pitchFamily="34" charset="0"/>
                <a:sym typeface="Avenir"/>
              </a:rPr>
              <a:t>2. Considerazione</a:t>
            </a:r>
            <a:endParaRPr lang="it-IT">
              <a:solidFill>
                <a:srgbClr val="D41A6A"/>
              </a:solidFill>
              <a:latin typeface="Calibri" panose="020F0502020204030204" pitchFamily="34" charset="0"/>
              <a:cs typeface="Calibri" panose="020F0502020204030204" pitchFamily="34" charset="0"/>
            </a:endParaRPr>
          </a:p>
          <a:p>
            <a:pPr marL="36195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Il cliente ha pensato alla visita e la sta considerando come un possibile modo per soddisfare una delle sue esigenze. </a:t>
            </a:r>
          </a:p>
          <a:p>
            <a:pPr marL="0" lvl="0" indent="0" algn="l" rtl="0">
              <a:lnSpc>
                <a:spcPct val="100000"/>
              </a:lnSpc>
              <a:spcBef>
                <a:spcPts val="0"/>
              </a:spcBef>
              <a:spcAft>
                <a:spcPts val="0"/>
              </a:spcAft>
              <a:buClr>
                <a:srgbClr val="7F7F7F"/>
              </a:buClr>
              <a:buSzPts val="2400"/>
              <a:buNone/>
            </a:pPr>
            <a:endParaRPr lang="it-IT">
              <a:latin typeface="Calibri" panose="020F0502020204030204" pitchFamily="34" charset="0"/>
              <a:cs typeface="Calibri" panose="020F0502020204030204" pitchFamily="34" charset="0"/>
            </a:endParaRPr>
          </a:p>
        </p:txBody>
      </p:sp>
      <p:pic>
        <p:nvPicPr>
          <p:cNvPr id="3" name="Picture 2" descr="Diagram, schematic&#10;&#10;Description automatically generated">
            <a:extLst>
              <a:ext uri="{FF2B5EF4-FFF2-40B4-BE49-F238E27FC236}">
                <a16:creationId xmlns:a16="http://schemas.microsoft.com/office/drawing/2014/main" id="{317A1289-E65B-44FD-B0F2-BAA211D59BFE}"/>
              </a:ext>
            </a:extLst>
          </p:cNvPr>
          <p:cNvPicPr>
            <a:picLocks noChangeAspect="1"/>
          </p:cNvPicPr>
          <p:nvPr/>
        </p:nvPicPr>
        <p:blipFill rotWithShape="1">
          <a:blip r:embed="rId3"/>
          <a:srcRect t="22689" b="23955"/>
          <a:stretch/>
        </p:blipFill>
        <p:spPr>
          <a:xfrm>
            <a:off x="7515560" y="1825783"/>
            <a:ext cx="4301302" cy="3659148"/>
          </a:xfrm>
          <a:prstGeom prst="rect">
            <a:avLst/>
          </a:prstGeom>
        </p:spPr>
      </p:pic>
      <p:sp>
        <p:nvSpPr>
          <p:cNvPr id="4" name="TextBox 3">
            <a:extLst>
              <a:ext uri="{FF2B5EF4-FFF2-40B4-BE49-F238E27FC236}">
                <a16:creationId xmlns:a16="http://schemas.microsoft.com/office/drawing/2014/main" id="{D24591CC-A7BE-4770-9B9D-0D8F16ACEE82}"/>
              </a:ext>
            </a:extLst>
          </p:cNvPr>
          <p:cNvSpPr txBox="1"/>
          <p:nvPr/>
        </p:nvSpPr>
        <p:spPr>
          <a:xfrm>
            <a:off x="10339753" y="5542568"/>
            <a:ext cx="1852247" cy="230832"/>
          </a:xfrm>
          <a:prstGeom prst="rect">
            <a:avLst/>
          </a:prstGeom>
          <a:noFill/>
        </p:spPr>
        <p:txBody>
          <a:bodyPr wrap="square" rtlCol="0">
            <a:spAutoFit/>
          </a:bodyPr>
          <a:lstStyle/>
          <a:p>
            <a:r>
              <a:rPr lang="en-GB" sz="900" b="0" i="0" dirty="0">
                <a:solidFill>
                  <a:schemeClr val="bg2">
                    <a:lumMod val="75000"/>
                  </a:schemeClr>
                </a:solidFill>
                <a:effectLst/>
                <a:latin typeface="Avenir" panose="02000503020000020003"/>
                <a:hlinkClick r:id="rId4">
                  <a:extLst>
                    <a:ext uri="{A12FA001-AC4F-418D-AE19-62706E023703}">
                      <ahyp:hlinkClr xmlns:ahyp="http://schemas.microsoft.com/office/drawing/2018/hyperlinkcolor" val="tx"/>
                    </a:ext>
                  </a:extLst>
                </a:hlinkClick>
              </a:rPr>
              <a:t>Photo by Monstera</a:t>
            </a:r>
            <a:endParaRPr lang="en-GB" sz="900" dirty="0">
              <a:solidFill>
                <a:schemeClr val="bg2">
                  <a:lumMod val="75000"/>
                </a:schemeClr>
              </a:solidFill>
              <a:latin typeface="Avenir" panose="02000503020000020003"/>
            </a:endParaRPr>
          </a:p>
        </p:txBody>
      </p:sp>
      <p:sp>
        <p:nvSpPr>
          <p:cNvPr id="9" name="Google Shape;371;p32">
            <a:extLst>
              <a:ext uri="{FF2B5EF4-FFF2-40B4-BE49-F238E27FC236}">
                <a16:creationId xmlns:a16="http://schemas.microsoft.com/office/drawing/2014/main" id="{6FED8975-E32D-46EC-9BA5-82E70B397E5D}"/>
              </a:ext>
            </a:extLst>
          </p:cNvPr>
          <p:cNvSpPr txBox="1">
            <a:spLocks/>
          </p:cNvSpPr>
          <p:nvPr/>
        </p:nvSpPr>
        <p:spPr>
          <a:xfrm>
            <a:off x="361164" y="67635"/>
            <a:ext cx="11260668" cy="6315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E43794"/>
              </a:buClr>
              <a:buSzPts val="3600"/>
              <a:buFont typeface="Arial"/>
              <a:buNone/>
              <a:defRPr sz="3600" b="1" i="0" u="none" strike="noStrike" cap="none">
                <a:solidFill>
                  <a:srgbClr val="E43794"/>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lt1"/>
              </a:buClr>
            </a:pPr>
            <a:r>
              <a:rPr lang="it-IT" dirty="0">
                <a:solidFill>
                  <a:schemeClr val="lt1"/>
                </a:solidFill>
                <a:latin typeface="Calibri" panose="020F0502020204030204" pitchFamily="34" charset="0"/>
                <a:cs typeface="Calibri" panose="020F0502020204030204" pitchFamily="34" charset="0"/>
              </a:rPr>
              <a:t>Esplorare il viaggio del cliente (customer </a:t>
            </a:r>
            <a:r>
              <a:rPr lang="it-IT" dirty="0" err="1">
                <a:solidFill>
                  <a:schemeClr val="lt1"/>
                </a:solidFill>
                <a:latin typeface="Calibri" panose="020F0502020204030204" pitchFamily="34" charset="0"/>
                <a:cs typeface="Calibri" panose="020F0502020204030204" pitchFamily="34" charset="0"/>
              </a:rPr>
              <a:t>journey</a:t>
            </a:r>
            <a:r>
              <a:rPr lang="it-IT" dirty="0">
                <a:solidFill>
                  <a:schemeClr val="lt1"/>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sp>
        <p:nvSpPr>
          <p:cNvPr id="389" name="Google Shape;389;p34"/>
          <p:cNvSpPr txBox="1">
            <a:spLocks noGrp="1"/>
          </p:cNvSpPr>
          <p:nvPr>
            <p:ph type="body" idx="2"/>
          </p:nvPr>
        </p:nvSpPr>
        <p:spPr>
          <a:xfrm>
            <a:off x="211145" y="692101"/>
            <a:ext cx="11812177" cy="5847081"/>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E43794"/>
              </a:buClr>
              <a:buSzPts val="1200"/>
              <a:buNone/>
            </a:pPr>
            <a:r>
              <a:rPr lang="it-IT" sz="2400" b="1" dirty="0">
                <a:solidFill>
                  <a:srgbClr val="D41A6A"/>
                </a:solidFill>
                <a:latin typeface="Calibri" panose="020F0502020204030204" pitchFamily="34" charset="0"/>
                <a:cs typeface="Calibri" panose="020F0502020204030204" pitchFamily="34" charset="0"/>
                <a:sym typeface="Avenir"/>
              </a:rPr>
              <a:t>3. Acquisto</a:t>
            </a:r>
            <a:endParaRPr lang="it-IT" b="1" dirty="0">
              <a:solidFill>
                <a:srgbClr val="D41A6A"/>
              </a:solidFill>
              <a:latin typeface="Calibri" panose="020F0502020204030204" pitchFamily="34" charset="0"/>
              <a:cs typeface="Calibri" panose="020F0502020204030204" pitchFamily="34" charset="0"/>
            </a:endParaRPr>
          </a:p>
          <a:p>
            <a:pPr lvl="0" indent="0">
              <a:buClr>
                <a:schemeClr val="dk1"/>
              </a:buClr>
              <a:buSzPts val="1100"/>
            </a:pPr>
            <a:r>
              <a:rPr lang="it-IT" dirty="0">
                <a:solidFill>
                  <a:schemeClr val="tx2">
                    <a:lumMod val="25000"/>
                  </a:schemeClr>
                </a:solidFill>
                <a:latin typeface="Calibri" panose="020F0502020204030204" pitchFamily="34" charset="0"/>
                <a:cs typeface="Calibri" panose="020F0502020204030204" pitchFamily="34" charset="0"/>
              </a:rPr>
              <a:t>Il visitatore ha preso in considerazione la vostra offerta e ha scelto di visitarvi. Ha raggiunto il punto in cui si rende conto che state offrendo il prodotto ideale per soddisfare le sue esigenze. </a:t>
            </a:r>
          </a:p>
          <a:p>
            <a:pPr marL="457200" lvl="0" indent="0" algn="l" rtl="0">
              <a:lnSpc>
                <a:spcPct val="100000"/>
              </a:lnSpc>
              <a:spcBef>
                <a:spcPts val="0"/>
              </a:spcBef>
              <a:spcAft>
                <a:spcPts val="0"/>
              </a:spcAft>
              <a:buClr>
                <a:schemeClr val="dk1"/>
              </a:buClr>
              <a:buSzPts val="1100"/>
              <a:buFont typeface="Arial"/>
              <a:buNone/>
            </a:pPr>
            <a:endParaRPr lang="it-IT" sz="1200" dirty="0">
              <a:solidFill>
                <a:schemeClr val="hlink"/>
              </a:solidFill>
              <a:latin typeface="Calibri" panose="020F0502020204030204" pitchFamily="34" charset="0"/>
              <a:cs typeface="Calibri" panose="020F0502020204030204" pitchFamily="34" charset="0"/>
              <a:sym typeface="Avenir"/>
            </a:endParaRPr>
          </a:p>
          <a:p>
            <a:pPr marL="152400" lvl="0" indent="0" algn="l" rtl="0">
              <a:lnSpc>
                <a:spcPct val="100000"/>
              </a:lnSpc>
              <a:spcBef>
                <a:spcPts val="0"/>
              </a:spcBef>
              <a:spcAft>
                <a:spcPts val="0"/>
              </a:spcAft>
              <a:buClr>
                <a:srgbClr val="E43794"/>
              </a:buClr>
              <a:buSzPts val="1200"/>
              <a:buNone/>
            </a:pPr>
            <a:r>
              <a:rPr lang="it-IT" sz="2400" b="1" dirty="0">
                <a:solidFill>
                  <a:srgbClr val="D41A6A"/>
                </a:solidFill>
                <a:latin typeface="Calibri" panose="020F0502020204030204" pitchFamily="34" charset="0"/>
                <a:cs typeface="Calibri" panose="020F0502020204030204" pitchFamily="34" charset="0"/>
                <a:sym typeface="Avenir"/>
              </a:rPr>
              <a:t>4. Mantenimento</a:t>
            </a:r>
            <a:endParaRPr lang="it-IT" b="1" dirty="0">
              <a:solidFill>
                <a:srgbClr val="D41A6A"/>
              </a:solidFill>
              <a:latin typeface="Calibri" panose="020F0502020204030204" pitchFamily="34" charset="0"/>
              <a:cs typeface="Calibri" panose="020F0502020204030204" pitchFamily="34" charset="0"/>
            </a:endParaRPr>
          </a:p>
          <a:p>
            <a:pPr lvl="0" indent="0">
              <a:buClr>
                <a:schemeClr val="dk1"/>
              </a:buClr>
              <a:buSzPts val="1100"/>
            </a:pPr>
            <a:r>
              <a:rPr lang="it-IT" dirty="0">
                <a:solidFill>
                  <a:schemeClr val="tx2">
                    <a:lumMod val="25000"/>
                  </a:schemeClr>
                </a:solidFill>
                <a:latin typeface="Calibri" panose="020F0502020204030204" pitchFamily="34" charset="0"/>
                <a:cs typeface="Calibri" panose="020F0502020204030204" pitchFamily="34" charset="0"/>
              </a:rPr>
              <a:t>Se la visita ha soddisfatto le sue aspettative, ne parlerà positivamente con amici, familiari e colleghi. In questa fase è necessario trovare un modo per trattenere e coinvolgere il 					visitatore, in modo da mantenere un posto nella sua mente.</a:t>
            </a:r>
          </a:p>
          <a:p>
            <a:pPr marL="457200" lvl="0" indent="0" algn="l" rtl="0">
              <a:lnSpc>
                <a:spcPct val="100000"/>
              </a:lnSpc>
              <a:spcBef>
                <a:spcPts val="0"/>
              </a:spcBef>
              <a:spcAft>
                <a:spcPts val="0"/>
              </a:spcAft>
              <a:buClr>
                <a:schemeClr val="dk1"/>
              </a:buClr>
              <a:buSzPts val="1100"/>
              <a:buFont typeface="Arial"/>
              <a:buNone/>
            </a:pPr>
            <a:endParaRPr lang="it-IT" sz="1200" dirty="0">
              <a:solidFill>
                <a:schemeClr val="hlink"/>
              </a:solidFill>
              <a:latin typeface="Calibri" panose="020F0502020204030204" pitchFamily="34" charset="0"/>
              <a:cs typeface="Calibri" panose="020F0502020204030204" pitchFamily="34" charset="0"/>
              <a:sym typeface="Avenir"/>
            </a:endParaRPr>
          </a:p>
          <a:p>
            <a:pPr marL="152400" lvl="0" indent="0" algn="l" rtl="0">
              <a:lnSpc>
                <a:spcPct val="100000"/>
              </a:lnSpc>
              <a:spcBef>
                <a:spcPts val="0"/>
              </a:spcBef>
              <a:spcAft>
                <a:spcPts val="0"/>
              </a:spcAft>
              <a:buClr>
                <a:srgbClr val="E43794"/>
              </a:buClr>
              <a:buSzPts val="1200"/>
              <a:buNone/>
            </a:pPr>
            <a:r>
              <a:rPr lang="it-IT" sz="2400" b="1" dirty="0">
                <a:solidFill>
                  <a:srgbClr val="D41A6A"/>
                </a:solidFill>
                <a:latin typeface="Calibri" panose="020F0502020204030204" pitchFamily="34" charset="0"/>
                <a:cs typeface="Calibri" panose="020F0502020204030204" pitchFamily="34" charset="0"/>
                <a:sym typeface="Avenir"/>
              </a:rPr>
              <a:t>					5. Patrocinio</a:t>
            </a:r>
            <a:endParaRPr lang="it-IT" b="1" dirty="0">
              <a:solidFill>
                <a:srgbClr val="D41A6A"/>
              </a:solidFill>
              <a:latin typeface="Calibri" panose="020F0502020204030204" pitchFamily="34" charset="0"/>
              <a:cs typeface="Calibri" panose="020F0502020204030204" pitchFamily="34" charset="0"/>
            </a:endParaRPr>
          </a:p>
          <a:p>
            <a:pPr lvl="0" indent="0">
              <a:buClr>
                <a:schemeClr val="dk1"/>
              </a:buClr>
              <a:buSzPts val="1100"/>
            </a:pPr>
            <a:r>
              <a:rPr lang="it-IT" sz="2400" dirty="0">
                <a:solidFill>
                  <a:schemeClr val="tx2">
                    <a:lumMod val="25000"/>
                  </a:schemeClr>
                </a:solidFill>
                <a:latin typeface="Calibri" panose="020F0502020204030204" pitchFamily="34" charset="0"/>
                <a:cs typeface="Calibri" panose="020F0502020204030204" pitchFamily="34" charset="0"/>
                <a:sym typeface="Avenir"/>
              </a:rPr>
              <a:t>					</a:t>
            </a:r>
            <a:r>
              <a:rPr lang="it-IT" dirty="0">
                <a:solidFill>
                  <a:schemeClr val="tx2">
                    <a:lumMod val="25000"/>
                  </a:schemeClr>
                </a:solidFill>
                <a:latin typeface="Calibri" panose="020F0502020204030204" pitchFamily="34" charset="0"/>
                <a:cs typeface="Calibri" panose="020F0502020204030204" pitchFamily="34" charset="0"/>
              </a:rPr>
              <a:t>Una volta che il visitatore capisce che condividete i suoi 					interessi e valori, diventerà un vero e proprio 						ambasciatore e sostenitore, diffondendo messaggi 						positivi messaggi positivi alle loro reti, senza alcuna 					spesa necessaria.</a:t>
            </a:r>
          </a:p>
          <a:p>
            <a:pPr marL="0" lvl="0" indent="0" algn="l" rtl="0">
              <a:lnSpc>
                <a:spcPct val="100000"/>
              </a:lnSpc>
              <a:spcBef>
                <a:spcPts val="0"/>
              </a:spcBef>
              <a:spcAft>
                <a:spcPts val="0"/>
              </a:spcAft>
              <a:buClr>
                <a:srgbClr val="7F7F7F"/>
              </a:buClr>
              <a:buSzPts val="2400"/>
              <a:buNone/>
            </a:pPr>
            <a:endParaRPr lang="it-IT" dirty="0">
              <a:latin typeface="Calibri" panose="020F0502020204030204" pitchFamily="34" charset="0"/>
              <a:cs typeface="Calibri" panose="020F0502020204030204" pitchFamily="34" charset="0"/>
            </a:endParaRPr>
          </a:p>
        </p:txBody>
      </p:sp>
      <p:pic>
        <p:nvPicPr>
          <p:cNvPr id="3" name="Picture 2" descr="A person taking a selfie&#10;&#10;Description automatically generated with low confidence">
            <a:extLst>
              <a:ext uri="{FF2B5EF4-FFF2-40B4-BE49-F238E27FC236}">
                <a16:creationId xmlns:a16="http://schemas.microsoft.com/office/drawing/2014/main" id="{4C652EB9-4869-4B70-A12D-C62CCF17449F}"/>
              </a:ext>
            </a:extLst>
          </p:cNvPr>
          <p:cNvPicPr>
            <a:picLocks noChangeAspect="1"/>
          </p:cNvPicPr>
          <p:nvPr/>
        </p:nvPicPr>
        <p:blipFill rotWithShape="1">
          <a:blip r:embed="rId3"/>
          <a:srcRect b="11894"/>
          <a:stretch/>
        </p:blipFill>
        <p:spPr>
          <a:xfrm>
            <a:off x="784440" y="3774648"/>
            <a:ext cx="3486771" cy="2957376"/>
          </a:xfrm>
          <a:prstGeom prst="rect">
            <a:avLst/>
          </a:prstGeom>
        </p:spPr>
      </p:pic>
      <p:sp>
        <p:nvSpPr>
          <p:cNvPr id="4" name="TextBox 3">
            <a:extLst>
              <a:ext uri="{FF2B5EF4-FFF2-40B4-BE49-F238E27FC236}">
                <a16:creationId xmlns:a16="http://schemas.microsoft.com/office/drawing/2014/main" id="{4F9AAD3F-96B6-429F-808B-BBC9C9E700F4}"/>
              </a:ext>
            </a:extLst>
          </p:cNvPr>
          <p:cNvSpPr txBox="1"/>
          <p:nvPr/>
        </p:nvSpPr>
        <p:spPr>
          <a:xfrm>
            <a:off x="4419739" y="6642556"/>
            <a:ext cx="5060882" cy="215444"/>
          </a:xfrm>
          <a:prstGeom prst="rect">
            <a:avLst/>
          </a:prstGeom>
          <a:noFill/>
        </p:spPr>
        <p:txBody>
          <a:bodyPr wrap="square" rtlCol="0">
            <a:spAutoFit/>
          </a:bodyPr>
          <a:lstStyle/>
          <a:p>
            <a:r>
              <a:rPr lang="en-GB" sz="800" dirty="0" err="1">
                <a:solidFill>
                  <a:schemeClr val="tx2">
                    <a:lumMod val="50000"/>
                  </a:schemeClr>
                </a:solidFill>
                <a:latin typeface="+mj-lt"/>
              </a:rPr>
              <a:t>Foto</a:t>
            </a:r>
            <a:r>
              <a:rPr lang="en-GB" sz="800" dirty="0">
                <a:solidFill>
                  <a:schemeClr val="tx2">
                    <a:lumMod val="50000"/>
                  </a:schemeClr>
                </a:solidFill>
                <a:latin typeface="+mj-lt"/>
              </a:rPr>
              <a:t> di</a:t>
            </a:r>
            <a:r>
              <a:rPr lang="en-GB" sz="800" b="0" i="0" dirty="0">
                <a:solidFill>
                  <a:schemeClr val="tx2">
                    <a:lumMod val="50000"/>
                  </a:schemeClr>
                </a:solidFill>
                <a:effectLst/>
                <a:latin typeface="+mj-lt"/>
              </a:rPr>
              <a:t> </a:t>
            </a:r>
            <a:r>
              <a:rPr lang="en-GB" sz="800" b="0" i="0" dirty="0" err="1">
                <a:solidFill>
                  <a:schemeClr val="tx2">
                    <a:lumMod val="50000"/>
                  </a:schemeClr>
                </a:solidFill>
                <a:effectLst/>
                <a:latin typeface="+mj-lt"/>
              </a:rPr>
              <a:t>cottonbro</a:t>
            </a:r>
            <a:r>
              <a:rPr lang="en-GB" sz="800" b="0" i="0" dirty="0">
                <a:solidFill>
                  <a:schemeClr val="tx2">
                    <a:lumMod val="50000"/>
                  </a:schemeClr>
                </a:solidFill>
                <a:effectLst/>
                <a:latin typeface="+mj-lt"/>
              </a:rPr>
              <a:t>: https://www.pexels.com/photo/people-using-a-smartphone-5081918/</a:t>
            </a:r>
            <a:endParaRPr lang="en-GB" sz="800" dirty="0">
              <a:solidFill>
                <a:schemeClr val="tx2">
                  <a:lumMod val="50000"/>
                </a:schemeClr>
              </a:solidFill>
              <a:latin typeface="+mj-lt"/>
            </a:endParaRPr>
          </a:p>
        </p:txBody>
      </p:sp>
      <p:sp>
        <p:nvSpPr>
          <p:cNvPr id="9" name="Google Shape;371;p32">
            <a:extLst>
              <a:ext uri="{FF2B5EF4-FFF2-40B4-BE49-F238E27FC236}">
                <a16:creationId xmlns:a16="http://schemas.microsoft.com/office/drawing/2014/main" id="{FD0DBB7E-0053-02A4-B8D4-32068EEABDC9}"/>
              </a:ext>
            </a:extLst>
          </p:cNvPr>
          <p:cNvSpPr txBox="1">
            <a:spLocks/>
          </p:cNvSpPr>
          <p:nvPr/>
        </p:nvSpPr>
        <p:spPr>
          <a:xfrm>
            <a:off x="361164" y="67635"/>
            <a:ext cx="11260668" cy="6315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E43794"/>
              </a:buClr>
              <a:buSzPts val="3600"/>
              <a:buFont typeface="Arial"/>
              <a:buNone/>
              <a:defRPr sz="3600" b="1" i="0" u="none" strike="noStrike" cap="none">
                <a:solidFill>
                  <a:srgbClr val="E43794"/>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chemeClr val="lt1"/>
              </a:buClr>
            </a:pPr>
            <a:r>
              <a:rPr lang="it-IT" dirty="0">
                <a:solidFill>
                  <a:schemeClr val="lt1"/>
                </a:solidFill>
                <a:latin typeface="Calibri" panose="020F0502020204030204" pitchFamily="34" charset="0"/>
                <a:cs typeface="Calibri" panose="020F0502020204030204" pitchFamily="34" charset="0"/>
              </a:rPr>
              <a:t>Esplorare il viaggio del cliente (customer </a:t>
            </a:r>
            <a:r>
              <a:rPr lang="it-IT" dirty="0" err="1">
                <a:solidFill>
                  <a:schemeClr val="lt1"/>
                </a:solidFill>
                <a:latin typeface="Calibri" panose="020F0502020204030204" pitchFamily="34" charset="0"/>
                <a:cs typeface="Calibri" panose="020F0502020204030204" pitchFamily="34" charset="0"/>
              </a:rPr>
              <a:t>journey</a:t>
            </a:r>
            <a:r>
              <a:rPr lang="it-IT" dirty="0">
                <a:solidFill>
                  <a:schemeClr val="lt1"/>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35"/>
          <p:cNvSpPr txBox="1"/>
          <p:nvPr/>
        </p:nvSpPr>
        <p:spPr>
          <a:xfrm>
            <a:off x="674237" y="914400"/>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a:solidFill>
                  <a:srgbClr val="FFFFFF"/>
                </a:solidFill>
                <a:latin typeface="Calibri"/>
                <a:ea typeface="Calibri"/>
                <a:cs typeface="Calibri"/>
                <a:sym typeface="Calibri"/>
              </a:rPr>
              <a:t>Exercise 2 – Using the empathy map to focus on your visitor experience</a:t>
            </a:r>
            <a:endParaRPr sz="4800">
              <a:solidFill>
                <a:srgbClr val="FFFFFF"/>
              </a:solidFill>
              <a:latin typeface="Calibri"/>
              <a:ea typeface="Calibri"/>
              <a:cs typeface="Calibri"/>
              <a:sym typeface="Calibri"/>
            </a:endParaRPr>
          </a:p>
        </p:txBody>
      </p:sp>
      <p:sp>
        <p:nvSpPr>
          <p:cNvPr id="396" name="Google Shape;396;p35"/>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t>39</a:t>
            </a:fld>
            <a:endParaRPr>
              <a:solidFill>
                <a:srgbClr val="595959"/>
              </a:solidFill>
            </a:endParaRPr>
          </a:p>
        </p:txBody>
      </p:sp>
      <p:sp>
        <p:nvSpPr>
          <p:cNvPr id="397" name="Google Shape;397;p35"/>
          <p:cNvSpPr txBox="1"/>
          <p:nvPr/>
        </p:nvSpPr>
        <p:spPr>
          <a:xfrm>
            <a:off x="0" y="681500"/>
            <a:ext cx="3774832" cy="6176500"/>
          </a:xfrm>
          <a:prstGeom prst="rect">
            <a:avLst/>
          </a:prstGeom>
          <a:solidFill>
            <a:srgbClr val="FBE000">
              <a:alpha val="80000"/>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35"/>
          <p:cNvSpPr txBox="1"/>
          <p:nvPr/>
        </p:nvSpPr>
        <p:spPr>
          <a:xfrm>
            <a:off x="400448" y="1507849"/>
            <a:ext cx="2973936" cy="4401164"/>
          </a:xfrm>
          <a:prstGeom prst="rect">
            <a:avLst/>
          </a:prstGeom>
          <a:noFill/>
          <a:ln>
            <a:noFill/>
          </a:ln>
        </p:spPr>
        <p:txBody>
          <a:bodyPr spcFirstLastPara="1" wrap="square" lIns="91425" tIns="45700" rIns="91425" bIns="45700" anchor="t" anchorCtr="0">
            <a:spAutoFit/>
          </a:bodyPr>
          <a:lstStyle/>
          <a:p>
            <a:pPr lvl="0" algn="ctr"/>
            <a:r>
              <a:rPr lang="it-IT" sz="2800" b="1">
                <a:solidFill>
                  <a:srgbClr val="E43794"/>
                </a:solidFill>
                <a:latin typeface="Avenir"/>
                <a:ea typeface="Avenir"/>
                <a:cs typeface="Avenir"/>
                <a:sym typeface="Avenir"/>
              </a:rPr>
              <a:t>Mappare la  customer journey</a:t>
            </a:r>
          </a:p>
          <a:p>
            <a:pPr marL="0" marR="0" lvl="0" indent="0" algn="ctr" rtl="0">
              <a:spcBef>
                <a:spcPts val="0"/>
              </a:spcBef>
              <a:spcAft>
                <a:spcPts val="0"/>
              </a:spcAft>
              <a:buNone/>
            </a:pPr>
            <a:endParaRPr lang="it-IT" sz="1000">
              <a:solidFill>
                <a:srgbClr val="E43794"/>
              </a:solidFill>
              <a:latin typeface="Avenir"/>
              <a:sym typeface="Avenir"/>
            </a:endParaRPr>
          </a:p>
          <a:p>
            <a:pPr marL="0" marR="0" lvl="0" indent="0" algn="ctr" rtl="0">
              <a:spcBef>
                <a:spcPts val="0"/>
              </a:spcBef>
              <a:spcAft>
                <a:spcPts val="0"/>
              </a:spcAft>
              <a:buNone/>
            </a:pPr>
            <a:endParaRPr lang="it-IT" sz="1200">
              <a:solidFill>
                <a:srgbClr val="E43794"/>
              </a:solidFill>
              <a:latin typeface="Avenir"/>
              <a:sym typeface="Avenir"/>
            </a:endParaRPr>
          </a:p>
          <a:p>
            <a:pPr lvl="0" algn="ctr"/>
            <a:r>
              <a:rPr lang="it-IT" sz="2400">
                <a:solidFill>
                  <a:srgbClr val="E43794"/>
                </a:solidFill>
                <a:latin typeface="Avenir"/>
                <a:sym typeface="Avenir"/>
              </a:rPr>
              <a:t>Esistono molte mappe del customer journey: iniziate la vostra con i post-it.</a:t>
            </a:r>
          </a:p>
          <a:p>
            <a:pPr marL="0" marR="0" lvl="0" indent="0" algn="ctr" rtl="0">
              <a:spcBef>
                <a:spcPts val="0"/>
              </a:spcBef>
              <a:spcAft>
                <a:spcPts val="0"/>
              </a:spcAft>
              <a:buNone/>
            </a:pPr>
            <a:endParaRPr lang="it-IT" sz="1000">
              <a:solidFill>
                <a:srgbClr val="E43794"/>
              </a:solidFill>
              <a:latin typeface="Avenir"/>
              <a:sym typeface="Avenir"/>
            </a:endParaRPr>
          </a:p>
          <a:p>
            <a:pPr marL="0" marR="0" lvl="0" indent="0" algn="ctr" rtl="0">
              <a:spcBef>
                <a:spcPts val="0"/>
              </a:spcBef>
              <a:spcAft>
                <a:spcPts val="0"/>
              </a:spcAft>
              <a:buNone/>
            </a:pPr>
            <a:r>
              <a:rPr lang="it-IT" sz="2400">
                <a:solidFill>
                  <a:srgbClr val="FE00BB"/>
                </a:solidFill>
                <a:latin typeface="Avenir"/>
                <a:ea typeface="Avenir"/>
                <a:cs typeface="Avenir"/>
                <a:sym typeface="Avenir"/>
                <a:hlinkClick r:id="rId3"/>
              </a:rPr>
              <a:t>PDF gratis - Journey Mapping for Arts Organisations </a:t>
            </a:r>
            <a:endParaRPr lang="it-IT" sz="2400">
              <a:solidFill>
                <a:srgbClr val="E43794"/>
              </a:solidFill>
              <a:latin typeface="Avenir"/>
              <a:ea typeface="Avenir"/>
              <a:cs typeface="Avenir"/>
              <a:sym typeface="Avenir"/>
            </a:endParaRPr>
          </a:p>
        </p:txBody>
      </p:sp>
      <p:pic>
        <p:nvPicPr>
          <p:cNvPr id="399" name="Google Shape;399;p35"/>
          <p:cNvPicPr preferRelativeResize="0"/>
          <p:nvPr/>
        </p:nvPicPr>
        <p:blipFill rotWithShape="1">
          <a:blip r:embed="rId4">
            <a:alphaModFix/>
          </a:blip>
          <a:srcRect/>
          <a:stretch/>
        </p:blipFill>
        <p:spPr>
          <a:xfrm>
            <a:off x="4511673" y="713408"/>
            <a:ext cx="6842126" cy="5990047"/>
          </a:xfrm>
          <a:prstGeom prst="rect">
            <a:avLst/>
          </a:prstGeom>
          <a:noFill/>
          <a:ln>
            <a:noFill/>
          </a:ln>
        </p:spPr>
      </p:pic>
      <p:sp>
        <p:nvSpPr>
          <p:cNvPr id="4" name="TextBox 3">
            <a:extLst>
              <a:ext uri="{FF2B5EF4-FFF2-40B4-BE49-F238E27FC236}">
                <a16:creationId xmlns:a16="http://schemas.microsoft.com/office/drawing/2014/main" id="{5C4F8A9B-A5F7-413D-ABA0-CBAB2EB84215}"/>
              </a:ext>
            </a:extLst>
          </p:cNvPr>
          <p:cNvSpPr txBox="1"/>
          <p:nvPr/>
        </p:nvSpPr>
        <p:spPr>
          <a:xfrm>
            <a:off x="457200" y="0"/>
            <a:ext cx="7060367" cy="646331"/>
          </a:xfrm>
          <a:prstGeom prst="rect">
            <a:avLst/>
          </a:prstGeom>
          <a:noFill/>
        </p:spPr>
        <p:txBody>
          <a:bodyPr wrap="square" rtlCol="0">
            <a:spAutoFit/>
          </a:bodyPr>
          <a:lstStyle/>
          <a:p>
            <a:r>
              <a:rPr lang="it-IT" sz="3600" b="1">
                <a:solidFill>
                  <a:schemeClr val="bg1"/>
                </a:solidFill>
                <a:latin typeface="Calibri" panose="020F0502020204030204" pitchFamily="34" charset="0"/>
                <a:cs typeface="Calibri" panose="020F0502020204030204" pitchFamily="34" charset="0"/>
              </a:rPr>
              <a:t>Esercizio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en-GB" dirty="0">
                <a:latin typeface="Calibri" panose="020F0502020204030204" pitchFamily="34" charset="0"/>
                <a:cs typeface="Calibri" panose="020F0502020204030204" pitchFamily="34" charset="0"/>
              </a:rPr>
              <a:t>INDICE DEI CONTENUTI</a:t>
            </a:r>
            <a:endParaRPr dirty="0">
              <a:latin typeface="Calibri" panose="020F0502020204030204" pitchFamily="34" charset="0"/>
              <a:cs typeface="Calibri" panose="020F0502020204030204" pitchFamily="34" charset="0"/>
            </a:endParaRPr>
          </a:p>
        </p:txBody>
      </p:sp>
      <p:sp>
        <p:nvSpPr>
          <p:cNvPr id="120" name="Google Shape;120;p4"/>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latin typeface="Calibri" panose="020F0502020204030204" pitchFamily="34" charset="0"/>
                <a:cs typeface="Calibri" panose="020F0502020204030204" pitchFamily="34" charset="0"/>
              </a:rPr>
              <a:t>01</a:t>
            </a:r>
            <a:endParaRPr>
              <a:latin typeface="Calibri" panose="020F0502020204030204" pitchFamily="34" charset="0"/>
              <a:cs typeface="Calibri" panose="020F0502020204030204" pitchFamily="34" charset="0"/>
            </a:endParaRPr>
          </a:p>
        </p:txBody>
      </p:sp>
      <p:sp>
        <p:nvSpPr>
          <p:cNvPr id="121" name="Google Shape;121;p4"/>
          <p:cNvSpPr txBox="1">
            <a:spLocks noGrp="1"/>
          </p:cNvSpPr>
          <p:nvPr>
            <p:ph type="body" idx="3"/>
          </p:nvPr>
        </p:nvSpPr>
        <p:spPr>
          <a:xfrm>
            <a:off x="1235637" y="1847738"/>
            <a:ext cx="6187124" cy="67376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dirty="0" err="1">
                <a:solidFill>
                  <a:schemeClr val="tx2">
                    <a:lumMod val="25000"/>
                  </a:schemeClr>
                </a:solidFill>
                <a:latin typeface="Calibri" panose="020F0502020204030204" pitchFamily="34" charset="0"/>
                <a:cs typeface="Calibri" panose="020F0502020204030204" pitchFamily="34" charset="0"/>
              </a:rPr>
              <a:t>Comprendere</a:t>
            </a:r>
            <a:r>
              <a:rPr lang="en-GB" dirty="0">
                <a:solidFill>
                  <a:schemeClr val="tx2">
                    <a:lumMod val="25000"/>
                  </a:schemeClr>
                </a:solidFill>
                <a:latin typeface="Calibri" panose="020F0502020204030204" pitchFamily="34" charset="0"/>
                <a:cs typeface="Calibri" panose="020F0502020204030204" pitchFamily="34" charset="0"/>
              </a:rPr>
              <a:t> il </a:t>
            </a:r>
            <a:r>
              <a:rPr lang="en-GB" dirty="0" err="1">
                <a:solidFill>
                  <a:schemeClr val="tx2">
                    <a:lumMod val="25000"/>
                  </a:schemeClr>
                </a:solidFill>
                <a:latin typeface="Calibri" panose="020F0502020204030204" pitchFamily="34" charset="0"/>
                <a:cs typeface="Calibri" panose="020F0502020204030204" pitchFamily="34" charset="0"/>
              </a:rPr>
              <a:t>pubblico</a:t>
            </a:r>
            <a:r>
              <a:rPr lang="en-GB" dirty="0">
                <a:solidFill>
                  <a:schemeClr val="tx2">
                    <a:lumMod val="25000"/>
                  </a:schemeClr>
                </a:solidFill>
                <a:latin typeface="Calibri" panose="020F0502020204030204" pitchFamily="34" charset="0"/>
                <a:cs typeface="Calibri" panose="020F0502020204030204" pitchFamily="34" charset="0"/>
              </a:rPr>
              <a:t> </a:t>
            </a:r>
            <a:r>
              <a:rPr lang="en-GB" dirty="0" err="1">
                <a:solidFill>
                  <a:schemeClr val="tx2">
                    <a:lumMod val="25000"/>
                  </a:schemeClr>
                </a:solidFill>
                <a:latin typeface="Calibri" panose="020F0502020204030204" pitchFamily="34" charset="0"/>
                <a:cs typeface="Calibri" panose="020F0502020204030204" pitchFamily="34" charset="0"/>
              </a:rPr>
              <a:t>culturale</a:t>
            </a:r>
            <a:endParaRPr lang="en-GB" dirty="0">
              <a:solidFill>
                <a:schemeClr val="tx2">
                  <a:lumMod val="25000"/>
                </a:schemeClr>
              </a:solidFill>
              <a:latin typeface="Calibri" panose="020F0502020204030204" pitchFamily="34" charset="0"/>
              <a:cs typeface="Calibri" panose="020F0502020204030204" pitchFamily="34" charset="0"/>
            </a:endParaRPr>
          </a:p>
        </p:txBody>
      </p:sp>
      <p:sp>
        <p:nvSpPr>
          <p:cNvPr id="122" name="Google Shape;122;p4"/>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123" name="Google Shape;123;p4"/>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latin typeface="Calibri" panose="020F0502020204030204" pitchFamily="34" charset="0"/>
                <a:cs typeface="Calibri" panose="020F0502020204030204" pitchFamily="34" charset="0"/>
              </a:rPr>
              <a:t>02</a:t>
            </a:r>
            <a:endParaRPr>
              <a:latin typeface="Calibri" panose="020F0502020204030204" pitchFamily="34" charset="0"/>
              <a:cs typeface="Calibri" panose="020F0502020204030204" pitchFamily="34" charset="0"/>
            </a:endParaRPr>
          </a:p>
        </p:txBody>
      </p:sp>
      <p:sp>
        <p:nvSpPr>
          <p:cNvPr id="124" name="Google Shape;124;p4"/>
          <p:cNvSpPr txBox="1">
            <a:spLocks noGrp="1"/>
          </p:cNvSpPr>
          <p:nvPr>
            <p:ph type="body" idx="5"/>
          </p:nvPr>
        </p:nvSpPr>
        <p:spPr>
          <a:xfrm>
            <a:off x="1235637" y="2949677"/>
            <a:ext cx="6258596"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it-IT" dirty="0">
                <a:solidFill>
                  <a:schemeClr val="tx2">
                    <a:lumMod val="25000"/>
                  </a:schemeClr>
                </a:solidFill>
                <a:latin typeface="Calibri" panose="020F0502020204030204" pitchFamily="34" charset="0"/>
                <a:cs typeface="Calibri" panose="020F0502020204030204" pitchFamily="34" charset="0"/>
              </a:rPr>
              <a:t>Nativi digitali e immigrati digitali</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
        <p:nvSpPr>
          <p:cNvPr id="125" name="Google Shape;125;p4"/>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latin typeface="Calibri" panose="020F0502020204030204" pitchFamily="34" charset="0"/>
                <a:cs typeface="Calibri" panose="020F0502020204030204" pitchFamily="34" charset="0"/>
              </a:rPr>
              <a:t>03</a:t>
            </a:r>
            <a:endParaRPr>
              <a:latin typeface="Calibri" panose="020F0502020204030204" pitchFamily="34" charset="0"/>
              <a:cs typeface="Calibri" panose="020F0502020204030204" pitchFamily="34" charset="0"/>
            </a:endParaRPr>
          </a:p>
        </p:txBody>
      </p:sp>
      <p:sp>
        <p:nvSpPr>
          <p:cNvPr id="126" name="Google Shape;126;p4"/>
          <p:cNvSpPr txBox="1">
            <a:spLocks noGrp="1"/>
          </p:cNvSpPr>
          <p:nvPr>
            <p:ph type="body" idx="7"/>
          </p:nvPr>
        </p:nvSpPr>
        <p:spPr>
          <a:xfrm>
            <a:off x="1237573" y="3609976"/>
            <a:ext cx="7026532" cy="67376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dirty="0" err="1">
                <a:solidFill>
                  <a:schemeClr val="tx2">
                    <a:lumMod val="25000"/>
                  </a:schemeClr>
                </a:solidFill>
                <a:latin typeface="Calibri" panose="020F0502020204030204" pitchFamily="34" charset="0"/>
                <a:cs typeface="Calibri" panose="020F0502020204030204" pitchFamily="34" charset="0"/>
              </a:rPr>
              <a:t>Concentrarsi</a:t>
            </a:r>
            <a:r>
              <a:rPr lang="en-GB" dirty="0">
                <a:solidFill>
                  <a:schemeClr val="tx2">
                    <a:lumMod val="25000"/>
                  </a:schemeClr>
                </a:solidFill>
                <a:latin typeface="Calibri" panose="020F0502020204030204" pitchFamily="34" charset="0"/>
                <a:cs typeface="Calibri" panose="020F0502020204030204" pitchFamily="34" charset="0"/>
              </a:rPr>
              <a:t> </a:t>
            </a:r>
            <a:r>
              <a:rPr lang="en-GB" dirty="0" err="1">
                <a:solidFill>
                  <a:schemeClr val="tx2">
                    <a:lumMod val="25000"/>
                  </a:schemeClr>
                </a:solidFill>
                <a:latin typeface="Calibri" panose="020F0502020204030204" pitchFamily="34" charset="0"/>
                <a:cs typeface="Calibri" panose="020F0502020204030204" pitchFamily="34" charset="0"/>
              </a:rPr>
              <a:t>sul</a:t>
            </a:r>
            <a:r>
              <a:rPr lang="en-GB" dirty="0">
                <a:solidFill>
                  <a:schemeClr val="tx2">
                    <a:lumMod val="25000"/>
                  </a:schemeClr>
                </a:solidFill>
                <a:latin typeface="Calibri" panose="020F0502020204030204" pitchFamily="34" charset="0"/>
                <a:cs typeface="Calibri" panose="020F0502020204030204" pitchFamily="34" charset="0"/>
              </a:rPr>
              <a:t> </a:t>
            </a:r>
            <a:r>
              <a:rPr lang="en-GB" dirty="0" err="1">
                <a:solidFill>
                  <a:schemeClr val="tx2">
                    <a:lumMod val="25000"/>
                  </a:schemeClr>
                </a:solidFill>
                <a:latin typeface="Calibri" panose="020F0502020204030204" pitchFamily="34" charset="0"/>
                <a:cs typeface="Calibri" panose="020F0502020204030204" pitchFamily="34" charset="0"/>
              </a:rPr>
              <a:t>pubblico</a:t>
            </a:r>
            <a:r>
              <a:rPr lang="en-GB" dirty="0">
                <a:solidFill>
                  <a:schemeClr val="tx2">
                    <a:lumMod val="25000"/>
                  </a:schemeClr>
                </a:solidFill>
                <a:latin typeface="Calibri" panose="020F0502020204030204" pitchFamily="34" charset="0"/>
                <a:cs typeface="Calibri" panose="020F0502020204030204" pitchFamily="34" charset="0"/>
              </a:rPr>
              <a:t> di </a:t>
            </a:r>
            <a:r>
              <a:rPr lang="en-GB" dirty="0" err="1">
                <a:solidFill>
                  <a:schemeClr val="tx2">
                    <a:lumMod val="25000"/>
                  </a:schemeClr>
                </a:solidFill>
                <a:latin typeface="Calibri" panose="020F0502020204030204" pitchFamily="34" charset="0"/>
                <a:cs typeface="Calibri" panose="020F0502020204030204" pitchFamily="34" charset="0"/>
              </a:rPr>
              <a:t>riferimento</a:t>
            </a:r>
            <a:endParaRPr lang="en-GB" dirty="0">
              <a:solidFill>
                <a:schemeClr val="tx2">
                  <a:lumMod val="25000"/>
                </a:schemeClr>
              </a:solidFill>
              <a:latin typeface="Calibri" panose="020F0502020204030204" pitchFamily="34" charset="0"/>
              <a:cs typeface="Calibri" panose="020F0502020204030204" pitchFamily="34" charset="0"/>
            </a:endParaRPr>
          </a:p>
        </p:txBody>
      </p:sp>
      <p:sp>
        <p:nvSpPr>
          <p:cNvPr id="127" name="Google Shape;127;p4"/>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latin typeface="Calibri" panose="020F0502020204030204" pitchFamily="34" charset="0"/>
                <a:cs typeface="Calibri" panose="020F0502020204030204" pitchFamily="34" charset="0"/>
              </a:rPr>
              <a:t>04</a:t>
            </a:r>
            <a:endParaRPr>
              <a:latin typeface="Calibri" panose="020F0502020204030204" pitchFamily="34" charset="0"/>
              <a:cs typeface="Calibri" panose="020F0502020204030204" pitchFamily="34" charset="0"/>
            </a:endParaRPr>
          </a:p>
        </p:txBody>
      </p:sp>
      <p:sp>
        <p:nvSpPr>
          <p:cNvPr id="128" name="Google Shape;128;p4"/>
          <p:cNvSpPr txBox="1">
            <a:spLocks noGrp="1"/>
          </p:cNvSpPr>
          <p:nvPr>
            <p:ph type="body" idx="9"/>
          </p:nvPr>
        </p:nvSpPr>
        <p:spPr>
          <a:xfrm>
            <a:off x="1235637" y="4711915"/>
            <a:ext cx="5885809"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it-IT" dirty="0">
                <a:solidFill>
                  <a:schemeClr val="tx2">
                    <a:lumMod val="25000"/>
                  </a:schemeClr>
                </a:solidFill>
                <a:latin typeface="Calibri" panose="020F0502020204030204" pitchFamily="34" charset="0"/>
                <a:cs typeface="Calibri" panose="020F0502020204030204" pitchFamily="34" charset="0"/>
              </a:rPr>
              <a:t>Casi studio e strumenti utili</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alendar&#10;&#10;Description automatically generated">
            <a:extLst>
              <a:ext uri="{FF2B5EF4-FFF2-40B4-BE49-F238E27FC236}">
                <a16:creationId xmlns:a16="http://schemas.microsoft.com/office/drawing/2014/main" id="{2E8C59B1-F381-4F75-A866-1638B28FA035}"/>
              </a:ext>
            </a:extLst>
          </p:cNvPr>
          <p:cNvPicPr>
            <a:picLocks noGrp="1" noChangeAspect="1"/>
          </p:cNvPicPr>
          <p:nvPr>
            <p:ph type="pic" idx="2"/>
          </p:nvPr>
        </p:nvPicPr>
        <p:blipFill>
          <a:blip r:embed="rId2"/>
          <a:srcRect t="15434" b="15434"/>
          <a:stretch>
            <a:fillRect/>
          </a:stretch>
        </p:blipFill>
        <p:spPr>
          <a:xfrm>
            <a:off x="7079051" y="3028281"/>
            <a:ext cx="3691822" cy="3829719"/>
          </a:xfrm>
        </p:spPr>
      </p:pic>
      <p:sp>
        <p:nvSpPr>
          <p:cNvPr id="7" name="Text Placeholder 6">
            <a:extLst>
              <a:ext uri="{FF2B5EF4-FFF2-40B4-BE49-F238E27FC236}">
                <a16:creationId xmlns:a16="http://schemas.microsoft.com/office/drawing/2014/main" id="{256BB966-D6B0-4AD2-85DD-84045D07E3D0}"/>
              </a:ext>
            </a:extLst>
          </p:cNvPr>
          <p:cNvSpPr>
            <a:spLocks noGrp="1"/>
          </p:cNvSpPr>
          <p:nvPr>
            <p:ph type="body" idx="3"/>
          </p:nvPr>
        </p:nvSpPr>
        <p:spPr>
          <a:xfrm>
            <a:off x="316632" y="999949"/>
            <a:ext cx="6135329" cy="4858101"/>
          </a:xfrm>
        </p:spPr>
        <p:txBody>
          <a:bodyPr/>
          <a:lstStyle/>
          <a:p>
            <a:r>
              <a:rPr lang="it-IT" dirty="0">
                <a:solidFill>
                  <a:schemeClr val="tx1"/>
                </a:solidFill>
                <a:latin typeface="Calibri" panose="020F0502020204030204" pitchFamily="34" charset="0"/>
                <a:cs typeface="Calibri" panose="020F0502020204030204" pitchFamily="34" charset="0"/>
              </a:rPr>
              <a:t> L’</a:t>
            </a:r>
            <a:r>
              <a:rPr lang="it-IT" dirty="0" err="1">
                <a:solidFill>
                  <a:schemeClr val="tx1"/>
                </a:solidFill>
                <a:latin typeface="Calibri" panose="020F0502020204030204" pitchFamily="34" charset="0"/>
                <a:cs typeface="Calibri" panose="020F0502020204030204" pitchFamily="34" charset="0"/>
              </a:rPr>
              <a:t>empathy</a:t>
            </a:r>
            <a:r>
              <a:rPr lang="it-IT" dirty="0">
                <a:solidFill>
                  <a:schemeClr val="tx1"/>
                </a:solidFill>
                <a:latin typeface="Calibri" panose="020F0502020204030204" pitchFamily="34" charset="0"/>
                <a:cs typeface="Calibri" panose="020F0502020204030204" pitchFamily="34" charset="0"/>
              </a:rPr>
              <a:t> </a:t>
            </a:r>
            <a:r>
              <a:rPr lang="it-IT" dirty="0" err="1">
                <a:solidFill>
                  <a:schemeClr val="tx1"/>
                </a:solidFill>
                <a:latin typeface="Calibri" panose="020F0502020204030204" pitchFamily="34" charset="0"/>
                <a:cs typeface="Calibri" panose="020F0502020204030204" pitchFamily="34" charset="0"/>
              </a:rPr>
              <a:t>map</a:t>
            </a:r>
            <a:r>
              <a:rPr lang="it-IT" dirty="0">
                <a:solidFill>
                  <a:schemeClr val="tx1"/>
                </a:solidFill>
                <a:latin typeface="Calibri" panose="020F0502020204030204" pitchFamily="34" charset="0"/>
                <a:cs typeface="Calibri" panose="020F0502020204030204" pitchFamily="34" charset="0"/>
              </a:rPr>
              <a:t>, la customer persona e la mappa del customer </a:t>
            </a:r>
            <a:r>
              <a:rPr lang="it-IT" dirty="0" err="1">
                <a:solidFill>
                  <a:schemeClr val="tx1"/>
                </a:solidFill>
                <a:latin typeface="Calibri" panose="020F0502020204030204" pitchFamily="34" charset="0"/>
                <a:cs typeface="Calibri" panose="020F0502020204030204" pitchFamily="34" charset="0"/>
              </a:rPr>
              <a:t>journey</a:t>
            </a:r>
            <a:r>
              <a:rPr lang="it-IT" dirty="0">
                <a:solidFill>
                  <a:schemeClr val="tx1"/>
                </a:solidFill>
                <a:latin typeface="Calibri" panose="020F0502020204030204" pitchFamily="34" charset="0"/>
                <a:cs typeface="Calibri" panose="020F0502020204030204" pitchFamily="34" charset="0"/>
              </a:rPr>
              <a:t> facilitano la sperimentazione, la ricerca dello strumento digitale giusto e la progettazione di una nuova ed entusiasmante esperienza per il gruppo di visitatori che vi sta a cuore. </a:t>
            </a:r>
          </a:p>
          <a:p>
            <a:endParaRPr lang="it-IT" dirty="0">
              <a:solidFill>
                <a:schemeClr val="tx2">
                  <a:lumMod val="25000"/>
                </a:schemeClr>
              </a:solidFill>
              <a:latin typeface="Calibri" panose="020F0502020204030204" pitchFamily="34" charset="0"/>
              <a:cs typeface="Calibri" panose="020F0502020204030204" pitchFamily="34" charset="0"/>
            </a:endParaRPr>
          </a:p>
          <a:p>
            <a:r>
              <a:rPr lang="it-IT" dirty="0">
                <a:solidFill>
                  <a:schemeClr val="tx2">
                    <a:lumMod val="25000"/>
                  </a:schemeClr>
                </a:solidFill>
                <a:latin typeface="Calibri" panose="020F0502020204030204" pitchFamily="34" charset="0"/>
                <a:cs typeface="Calibri" panose="020F0502020204030204" pitchFamily="34" charset="0"/>
              </a:rPr>
              <a:t> Questi strumenti sono anche la base per sfruttare il potenziale digitale per comunicare e fare marketing a nuovi pubblici; nel prossimo modulo metteremo in evidenza la vostra strategia di marketing e comunicazione.</a:t>
            </a:r>
            <a:endParaRPr lang="it-IT"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D7D80B20-D1E4-4FEE-86A1-1A7C36CE3C0E}"/>
              </a:ext>
            </a:extLst>
          </p:cNvPr>
          <p:cNvSpPr>
            <a:spLocks noGrp="1"/>
          </p:cNvSpPr>
          <p:nvPr>
            <p:ph type="sldNum" idx="4294967295"/>
          </p:nvPr>
        </p:nvSpPr>
        <p:spPr>
          <a:xfrm>
            <a:off x="7889875" y="6561138"/>
            <a:ext cx="4302125" cy="228600"/>
          </a:xfrm>
        </p:spPr>
        <p:txBody>
          <a:bodyPr/>
          <a:lstStyle/>
          <a:p>
            <a:pPr marL="0" lvl="0" indent="0" algn="r" rtl="0">
              <a:spcBef>
                <a:spcPts val="0"/>
              </a:spcBef>
              <a:spcAft>
                <a:spcPts val="0"/>
              </a:spcAft>
              <a:buNone/>
            </a:pPr>
            <a:fld id="{00000000-1234-1234-1234-123412341234}" type="slidenum">
              <a:rPr lang="en-GB" smtClean="0"/>
              <a:t>40</a:t>
            </a:fld>
            <a:endParaRPr lang="en-GB"/>
          </a:p>
        </p:txBody>
      </p:sp>
      <p:sp>
        <p:nvSpPr>
          <p:cNvPr id="12" name="TextBox 11">
            <a:extLst>
              <a:ext uri="{FF2B5EF4-FFF2-40B4-BE49-F238E27FC236}">
                <a16:creationId xmlns:a16="http://schemas.microsoft.com/office/drawing/2014/main" id="{DBBE9A9D-E1DB-413D-A3AD-41BECA62F8D2}"/>
              </a:ext>
            </a:extLst>
          </p:cNvPr>
          <p:cNvSpPr txBox="1"/>
          <p:nvPr/>
        </p:nvSpPr>
        <p:spPr>
          <a:xfrm>
            <a:off x="10934398" y="6053307"/>
            <a:ext cx="1122135" cy="507831"/>
          </a:xfrm>
          <a:prstGeom prst="rect">
            <a:avLst/>
          </a:prstGeom>
          <a:noFill/>
        </p:spPr>
        <p:txBody>
          <a:bodyPr wrap="square" rtlCol="0">
            <a:spAutoFit/>
          </a:bodyPr>
          <a:lstStyle/>
          <a:p>
            <a:r>
              <a:rPr lang="en-GB" sz="900" dirty="0" err="1">
                <a:solidFill>
                  <a:schemeClr val="bg1"/>
                </a:solidFill>
                <a:latin typeface="+mn-lt"/>
              </a:rPr>
              <a:t>Foto</a:t>
            </a:r>
            <a:r>
              <a:rPr lang="en-GB" sz="900" dirty="0">
                <a:solidFill>
                  <a:schemeClr val="bg1"/>
                </a:solidFill>
                <a:latin typeface="+mn-lt"/>
              </a:rPr>
              <a:t> di</a:t>
            </a:r>
            <a:r>
              <a:rPr lang="en-GB" sz="900" b="0" i="0" dirty="0">
                <a:solidFill>
                  <a:schemeClr val="bg1"/>
                </a:solidFill>
                <a:effectLst/>
                <a:latin typeface="+mn-lt"/>
              </a:rPr>
              <a:t> </a:t>
            </a:r>
            <a:r>
              <a:rPr lang="en-GB" sz="900" b="1" i="0" u="none" strike="noStrike" dirty="0">
                <a:solidFill>
                  <a:schemeClr val="bg1"/>
                </a:solidFill>
                <a:effectLst/>
                <a:latin typeface="+mn-lt"/>
                <a:hlinkClick r:id="rId3">
                  <a:extLst>
                    <a:ext uri="{A12FA001-AC4F-418D-AE19-62706E023703}">
                      <ahyp:hlinkClr xmlns:ahyp="http://schemas.microsoft.com/office/drawing/2018/hyperlinkcolor" val="tx"/>
                    </a:ext>
                  </a:extLst>
                </a:hlinkClick>
              </a:rPr>
              <a:t>Polina Zimmerman</a:t>
            </a:r>
            <a:r>
              <a:rPr lang="en-GB" sz="900" b="0" i="0" dirty="0">
                <a:solidFill>
                  <a:schemeClr val="bg1"/>
                </a:solidFill>
                <a:effectLst/>
                <a:latin typeface="+mn-lt"/>
              </a:rPr>
              <a:t> </a:t>
            </a:r>
          </a:p>
          <a:p>
            <a:r>
              <a:rPr lang="en-GB" sz="900" b="0" i="0" dirty="0">
                <a:solidFill>
                  <a:schemeClr val="bg1"/>
                </a:solidFill>
                <a:effectLst/>
                <a:latin typeface="+mn-lt"/>
              </a:rPr>
              <a:t>da </a:t>
            </a:r>
            <a:r>
              <a:rPr lang="en-GB" sz="900" b="1" i="0" u="none" strike="noStrike" dirty="0">
                <a:solidFill>
                  <a:schemeClr val="bg1"/>
                </a:solidFill>
                <a:effectLst/>
                <a:latin typeface="+mn-lt"/>
                <a:hlinkClick r:id="rId4">
                  <a:extLst>
                    <a:ext uri="{A12FA001-AC4F-418D-AE19-62706E023703}">
                      <ahyp:hlinkClr xmlns:ahyp="http://schemas.microsoft.com/office/drawing/2018/hyperlinkcolor" val="tx"/>
                    </a:ext>
                  </a:extLst>
                </a:hlinkClick>
              </a:rPr>
              <a:t>Pexels</a:t>
            </a:r>
            <a:endParaRPr lang="en-GB" sz="900" dirty="0">
              <a:solidFill>
                <a:schemeClr val="bg1"/>
              </a:solidFill>
              <a:latin typeface="+mn-lt"/>
            </a:endParaRPr>
          </a:p>
        </p:txBody>
      </p:sp>
    </p:spTree>
    <p:extLst>
      <p:ext uri="{BB962C8B-B14F-4D97-AF65-F5344CB8AC3E}">
        <p14:creationId xmlns:p14="http://schemas.microsoft.com/office/powerpoint/2010/main" val="3259907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791601"/>
            <a:ext cx="7735886" cy="631527"/>
          </a:xfrm>
        </p:spPr>
        <p:txBody>
          <a:bodyPr/>
          <a:lstStyle/>
          <a:p>
            <a:r>
              <a:rPr lang="it-IT" sz="3600" b="1">
                <a:solidFill>
                  <a:srgbClr val="E52B7B"/>
                </a:solidFill>
                <a:latin typeface="Calibri" panose="020F0502020204030204" pitchFamily="34" charset="0"/>
                <a:cs typeface="Calibri" panose="020F0502020204030204" pitchFamily="34" charset="0"/>
              </a:rPr>
              <a:t>04 Casi studio e strumenti utili</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74426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4779113" cy="708318"/>
          </a:xfrm>
        </p:spPr>
        <p:txBody>
          <a:bodyPr/>
          <a:lstStyle/>
          <a:p>
            <a:pPr algn="l"/>
            <a:r>
              <a:rPr lang="it-IT" dirty="0">
                <a:latin typeface="Calibri" panose="020F0502020204030204" pitchFamily="34" charset="0"/>
                <a:cs typeface="Calibri" panose="020F0502020204030204" pitchFamily="34" charset="0"/>
              </a:rPr>
              <a:t>Lasciati ispirare…</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401910" y="1021473"/>
            <a:ext cx="11553233" cy="697750"/>
          </a:xfrm>
          <a:prstGeom prst="rect">
            <a:avLst/>
          </a:prstGeom>
          <a:noFill/>
          <a:ln>
            <a:noFill/>
          </a:ln>
        </p:spPr>
        <p:txBody>
          <a:bodyPr spcFirstLastPara="1" wrap="square" lIns="91425" tIns="45700" rIns="91425" bIns="45700" anchor="t" anchorCtr="0">
            <a:noAutofit/>
          </a:bodyPr>
          <a:lstStyle/>
          <a:p>
            <a:r>
              <a:rPr lang="it-IT" sz="3600" b="1" dirty="0">
                <a:solidFill>
                  <a:srgbClr val="E43794"/>
                </a:solidFill>
                <a:latin typeface="Calibri" panose="020F0502020204030204" pitchFamily="34" charset="0"/>
                <a:cs typeface="Calibri" panose="020F0502020204030204" pitchFamily="34" charset="0"/>
              </a:rPr>
              <a:t>Il Victoria and Albert Museum, </a:t>
            </a:r>
            <a:r>
              <a:rPr lang="it-IT" sz="3600" b="1" i="1" dirty="0">
                <a:solidFill>
                  <a:srgbClr val="E43794"/>
                </a:solidFill>
                <a:latin typeface="Calibri" panose="020F0502020204030204" pitchFamily="34" charset="0"/>
                <a:cs typeface="Calibri" panose="020F0502020204030204" pitchFamily="34" charset="0"/>
              </a:rPr>
              <a:t>Regno Unito</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18527" y="972200"/>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418528" y="1606070"/>
            <a:ext cx="9050326" cy="48518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300" dirty="0">
                <a:solidFill>
                  <a:schemeClr val="tx1"/>
                </a:solidFill>
                <a:latin typeface="Calibri" panose="020F0502020204030204" pitchFamily="34" charset="0"/>
                <a:cs typeface="Calibri" panose="020F0502020204030204" pitchFamily="34" charset="0"/>
              </a:rPr>
              <a:t>Il Victoria &amp; Albert Museum possiede un'enorme collezione di oggetti che tradizionalmente è stata curata nelle collezioni fisiche e negli eventi del museo. Come molte altre grandi istituzioni, il museo ha fatto un salto verso la curatela digitale progettando una piattaforma digitale che consente al visitatore virtuale di trovare quadri, sculture e collezioni d'arte e di saperne di più rispetto alla visita fisica. Questa mossa ha aperto le sue vaste collezioni a nuovi visitatori e a quelli che ritornano e che vogliono conoscere meglio la ricchezza degli oggetti che possiede. In questo modo il museo ha trovato un modo per aumentare la consapevolezza, guidare le visite e fidelizzare il proprio pubblico. Grazie ai dati generati da questo traffico online, la direzione del museo ha anche scoperto di più sul proprio mercato di riferimento e ha costruito nuove strategie commerciali e di comunicazione per servire meglio il proprio mercato. </a:t>
            </a:r>
          </a:p>
        </p:txBody>
      </p:sp>
      <p:pic>
        <p:nvPicPr>
          <p:cNvPr id="7" name="Google Shape;418;p37">
            <a:extLst>
              <a:ext uri="{FF2B5EF4-FFF2-40B4-BE49-F238E27FC236}">
                <a16:creationId xmlns:a16="http://schemas.microsoft.com/office/drawing/2014/main" id="{8C52C9B4-137F-F24A-8D01-613729638E78}"/>
              </a:ext>
            </a:extLst>
          </p:cNvPr>
          <p:cNvPicPr preferRelativeResize="0"/>
          <p:nvPr/>
        </p:nvPicPr>
        <p:blipFill rotWithShape="1">
          <a:blip r:embed="rId2">
            <a:alphaModFix/>
          </a:blip>
          <a:srcRect l="21614" r="21609"/>
          <a:stretch/>
        </p:blipFill>
        <p:spPr>
          <a:xfrm>
            <a:off x="9577136" y="2017581"/>
            <a:ext cx="2510211" cy="2313787"/>
          </a:xfrm>
          <a:prstGeom prst="ellipse">
            <a:avLst/>
          </a:prstGeom>
          <a:noFill/>
          <a:ln>
            <a:noFill/>
          </a:ln>
        </p:spPr>
      </p:pic>
      <p:sp>
        <p:nvSpPr>
          <p:cNvPr id="8" name="Google Shape;419;p37">
            <a:extLst>
              <a:ext uri="{FF2B5EF4-FFF2-40B4-BE49-F238E27FC236}">
                <a16:creationId xmlns:a16="http://schemas.microsoft.com/office/drawing/2014/main" id="{D442AF97-1CC4-E24E-868A-1B92FD31C5CE}"/>
              </a:ext>
            </a:extLst>
          </p:cNvPr>
          <p:cNvSpPr txBox="1"/>
          <p:nvPr/>
        </p:nvSpPr>
        <p:spPr>
          <a:xfrm>
            <a:off x="10012168" y="4430331"/>
            <a:ext cx="1980978"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u="sng" dirty="0">
                <a:solidFill>
                  <a:schemeClr val="tx2">
                    <a:lumMod val="25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Digital Curation at the V&amp;A</a:t>
            </a:r>
            <a:endParaRPr sz="1000" dirty="0">
              <a:solidFill>
                <a:schemeClr val="tx2">
                  <a:lumMod val="25000"/>
                </a:schemeClr>
              </a:solidFill>
              <a:latin typeface="Calibri"/>
              <a:ea typeface="Calibri"/>
              <a:cs typeface="Calibri"/>
              <a:sym typeface="Calibri"/>
            </a:endParaRPr>
          </a:p>
        </p:txBody>
      </p: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365814"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Il Museum of English Rural Life, </a:t>
            </a:r>
            <a:r>
              <a:rPr lang="en-US" sz="3600" b="1" i="1" dirty="0">
                <a:solidFill>
                  <a:srgbClr val="E43794"/>
                </a:solidFill>
                <a:latin typeface="Avenir"/>
              </a:rPr>
              <a:t>Regno </a:t>
            </a:r>
            <a:r>
              <a:rPr lang="en-US" sz="3600" b="1" i="1" dirty="0" err="1">
                <a:solidFill>
                  <a:srgbClr val="E43794"/>
                </a:solidFill>
                <a:latin typeface="Avenir"/>
              </a:rPr>
              <a:t>Unito</a:t>
            </a:r>
            <a:endParaRPr lang="en-US" sz="3600" b="1" i="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382431" y="1341372"/>
            <a:ext cx="9399241" cy="52423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chemeClr val="tx1"/>
                </a:solidFill>
                <a:latin typeface="Calibri" panose="020F0502020204030204" pitchFamily="34" charset="0"/>
                <a:cs typeface="Calibri" panose="020F0502020204030204" pitchFamily="34" charset="0"/>
              </a:rPr>
              <a:t>Il Museum of English Rural Life è una piccola organizzazione con una grande voce. Seguendo il crescente fenomeno dei meme su internet, molto popolari tra i Millennials e i nativi digitali, il museo ha deciso di adottare un tono di voce ironico e irriverente per la sua comunicazione sui social media. Nel 2018 uno dei loro post su Twitter è diventato virale. L'immagine di una pecora era accompagnata da un testo molto insolito per il settore dei beni culturali: "</a:t>
            </a:r>
            <a:r>
              <a:rPr lang="it-IT" sz="2400" i="1" dirty="0">
                <a:solidFill>
                  <a:schemeClr val="tx1"/>
                </a:solidFill>
                <a:latin typeface="Calibri" panose="020F0502020204030204" pitchFamily="34" charset="0"/>
                <a:cs typeface="Calibri" panose="020F0502020204030204" pitchFamily="34" charset="0"/>
              </a:rPr>
              <a:t>Guardate questa #</a:t>
            </a:r>
            <a:r>
              <a:rPr lang="it-IT" sz="2400" i="1" dirty="0" err="1">
                <a:solidFill>
                  <a:schemeClr val="tx1"/>
                </a:solidFill>
                <a:latin typeface="Calibri" panose="020F0502020204030204" pitchFamily="34" charset="0"/>
                <a:cs typeface="Calibri" panose="020F0502020204030204" pitchFamily="34" charset="0"/>
              </a:rPr>
              <a:t>AbsoluteUnit</a:t>
            </a:r>
            <a:r>
              <a:rPr lang="it-IT" sz="2400" dirty="0">
                <a:solidFill>
                  <a:schemeClr val="tx1"/>
                </a:solidFill>
                <a:latin typeface="Calibri" panose="020F0502020204030204" pitchFamily="34" charset="0"/>
                <a:cs typeface="Calibri" panose="020F0502020204030204" pitchFamily="34" charset="0"/>
              </a:rPr>
              <a:t>". Poiché il museo ha investito nella comprensione del proprio pubblico, ha colto nel segno. Il post ha generato ilarità da parte del pubblico online, trasformandolo in ambasciatore del marchio del museo. Lo storytelling è lo strumento di comunicazione più potente di cui dispone il settore dei beni culturali. Raccontare una storia non significa solo vendere un prodotto o un servizio, ma fondamentalmente costruire un rapporto reale e di fiducia con il cliente. </a:t>
            </a:r>
          </a:p>
        </p:txBody>
      </p:sp>
      <p:pic>
        <p:nvPicPr>
          <p:cNvPr id="10" name="Google Shape;428;p38">
            <a:extLst>
              <a:ext uri="{FF2B5EF4-FFF2-40B4-BE49-F238E27FC236}">
                <a16:creationId xmlns:a16="http://schemas.microsoft.com/office/drawing/2014/main" id="{50C83231-8B19-2E43-B3E2-5E77CDFE2104}"/>
              </a:ext>
            </a:extLst>
          </p:cNvPr>
          <p:cNvPicPr preferRelativeResize="0"/>
          <p:nvPr/>
        </p:nvPicPr>
        <p:blipFill rotWithShape="1">
          <a:blip r:embed="rId2">
            <a:alphaModFix/>
          </a:blip>
          <a:srcRect l="21614" r="21609"/>
          <a:stretch/>
        </p:blipFill>
        <p:spPr>
          <a:xfrm>
            <a:off x="9969666" y="1521852"/>
            <a:ext cx="1917870" cy="1821207"/>
          </a:xfrm>
          <a:prstGeom prst="ellipse">
            <a:avLst/>
          </a:prstGeom>
          <a:noFill/>
          <a:ln>
            <a:noFill/>
          </a:ln>
        </p:spPr>
      </p:pic>
      <p:pic>
        <p:nvPicPr>
          <p:cNvPr id="11" name="Google Shape;429;p38">
            <a:extLst>
              <a:ext uri="{FF2B5EF4-FFF2-40B4-BE49-F238E27FC236}">
                <a16:creationId xmlns:a16="http://schemas.microsoft.com/office/drawing/2014/main" id="{109D1E87-6E73-1640-9776-8A098D7CBA9A}"/>
              </a:ext>
            </a:extLst>
          </p:cNvPr>
          <p:cNvPicPr preferRelativeResize="0"/>
          <p:nvPr/>
        </p:nvPicPr>
        <p:blipFill rotWithShape="1">
          <a:blip r:embed="rId3">
            <a:alphaModFix/>
          </a:blip>
          <a:srcRect/>
          <a:stretch/>
        </p:blipFill>
        <p:spPr>
          <a:xfrm>
            <a:off x="9969666" y="3570674"/>
            <a:ext cx="2091009" cy="2008393"/>
          </a:xfrm>
          <a:prstGeom prst="rect">
            <a:avLst/>
          </a:prstGeom>
          <a:noFill/>
          <a:ln>
            <a:noFill/>
          </a:ln>
        </p:spPr>
      </p:pic>
      <p:sp>
        <p:nvSpPr>
          <p:cNvPr id="13" name="Google Shape;430;p38">
            <a:extLst>
              <a:ext uri="{FF2B5EF4-FFF2-40B4-BE49-F238E27FC236}">
                <a16:creationId xmlns:a16="http://schemas.microsoft.com/office/drawing/2014/main" id="{CD9865FC-D7CE-CA44-A6DF-1DF4BB9B581C}"/>
              </a:ext>
            </a:extLst>
          </p:cNvPr>
          <p:cNvSpPr txBox="1"/>
          <p:nvPr/>
        </p:nvSpPr>
        <p:spPr>
          <a:xfrm>
            <a:off x="10157145" y="5806682"/>
            <a:ext cx="171377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u="sng" dirty="0">
                <a:solidFill>
                  <a:schemeClr val="tx2">
                    <a:lumMod val="25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Find the MERL on Twitter</a:t>
            </a:r>
            <a:endParaRPr sz="1000" dirty="0">
              <a:solidFill>
                <a:schemeClr val="tx2">
                  <a:lumMod val="25000"/>
                </a:schemeClr>
              </a:solidFill>
              <a:latin typeface="Calibri"/>
              <a:ea typeface="Calibri"/>
              <a:cs typeface="Calibri"/>
              <a:sym typeface="Calibri"/>
            </a:endParaRPr>
          </a:p>
        </p:txBody>
      </p:sp>
      <p:sp>
        <p:nvSpPr>
          <p:cNvPr id="14" name="Text Placeholder 2">
            <a:extLst>
              <a:ext uri="{FF2B5EF4-FFF2-40B4-BE49-F238E27FC236}">
                <a16:creationId xmlns:a16="http://schemas.microsoft.com/office/drawing/2014/main" id="{429E85DE-AE2D-6B27-A614-1677DFB0283E}"/>
              </a:ext>
            </a:extLst>
          </p:cNvPr>
          <p:cNvSpPr>
            <a:spLocks noGrp="1"/>
          </p:cNvSpPr>
          <p:nvPr>
            <p:ph type="body" sz="quarter" idx="15"/>
          </p:nvPr>
        </p:nvSpPr>
        <p:spPr>
          <a:xfrm>
            <a:off x="382431" y="-18872"/>
            <a:ext cx="4779113" cy="708318"/>
          </a:xfrm>
        </p:spPr>
        <p:txBody>
          <a:bodyPr/>
          <a:lstStyle/>
          <a:p>
            <a:pPr algn="l"/>
            <a:r>
              <a:rPr lang="it-IT" dirty="0">
                <a:latin typeface="Calibri" panose="020F0502020204030204" pitchFamily="34" charset="0"/>
                <a:cs typeface="Calibri" panose="020F0502020204030204" pitchFamily="34" charset="0"/>
              </a:rPr>
              <a:t>Lasciati ispirare…</a:t>
            </a:r>
          </a:p>
        </p:txBody>
      </p:sp>
    </p:spTree>
    <p:extLst>
      <p:ext uri="{BB962C8B-B14F-4D97-AF65-F5344CB8AC3E}">
        <p14:creationId xmlns:p14="http://schemas.microsoft.com/office/powerpoint/2010/main" val="96680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37;p49">
            <a:extLst>
              <a:ext uri="{FF2B5EF4-FFF2-40B4-BE49-F238E27FC236}">
                <a16:creationId xmlns:a16="http://schemas.microsoft.com/office/drawing/2014/main" id="{0D855443-8ED3-4757-9873-0815C8A8096F}"/>
              </a:ext>
            </a:extLst>
          </p:cNvPr>
          <p:cNvSpPr txBox="1"/>
          <p:nvPr/>
        </p:nvSpPr>
        <p:spPr>
          <a:xfrm>
            <a:off x="365814"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Il Cleveland Museum of Art, </a:t>
            </a:r>
            <a:r>
              <a:rPr lang="en-US" sz="3600" b="1" i="1" dirty="0" err="1">
                <a:solidFill>
                  <a:srgbClr val="E43794"/>
                </a:solidFill>
                <a:latin typeface="Avenir"/>
              </a:rPr>
              <a:t>Stati</a:t>
            </a:r>
            <a:r>
              <a:rPr lang="en-US" sz="3600" b="1" i="1" dirty="0">
                <a:solidFill>
                  <a:srgbClr val="E43794"/>
                </a:solidFill>
                <a:latin typeface="Avenir"/>
              </a:rPr>
              <a:t> </a:t>
            </a:r>
            <a:r>
              <a:rPr lang="en-US" sz="3600" b="1" i="1" dirty="0" err="1">
                <a:solidFill>
                  <a:srgbClr val="E43794"/>
                </a:solidFill>
                <a:latin typeface="Avenir"/>
              </a:rPr>
              <a:t>Uniti</a:t>
            </a:r>
            <a:endParaRPr lang="en-US" sz="3600" b="1" i="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382432" y="1454524"/>
            <a:ext cx="9290958" cy="49089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it-IT" sz="2400" dirty="0">
                <a:solidFill>
                  <a:schemeClr val="tx1"/>
                </a:solidFill>
                <a:latin typeface="Calibri" panose="020F0502020204030204" pitchFamily="34" charset="0"/>
                <a:cs typeface="Calibri" panose="020F0502020204030204" pitchFamily="34" charset="0"/>
              </a:rPr>
              <a:t>Il Cleveland Museum of Art si è rivolto al suo pubblico progettando una nuova applicazione chiamata </a:t>
            </a:r>
            <a:r>
              <a:rPr lang="it-IT" sz="2400" dirty="0" err="1">
                <a:solidFill>
                  <a:schemeClr val="tx1"/>
                </a:solidFill>
                <a:latin typeface="Calibri" panose="020F0502020204030204" pitchFamily="34" charset="0"/>
                <a:cs typeface="Calibri" panose="020F0502020204030204" pitchFamily="34" charset="0"/>
              </a:rPr>
              <a:t>ArtLens</a:t>
            </a:r>
            <a:r>
              <a:rPr lang="it-IT" sz="2400" dirty="0">
                <a:solidFill>
                  <a:schemeClr val="tx1"/>
                </a:solidFill>
                <a:latin typeface="Calibri" panose="020F0502020204030204" pitchFamily="34" charset="0"/>
                <a:cs typeface="Calibri" panose="020F0502020204030204" pitchFamily="34" charset="0"/>
              </a:rPr>
              <a:t>. Questa applicazione consente al visitatore di pianificare e sperimentare la visita prima di arrivare, portando con sé il tour pianificato sul proprio smartphone al momento della visita. L'app non solo aiuta a orientarsi, ma mantiene un legame con il visitatore anche in seguito, permettendogli di immergersi nel suo tour o di crearne uno nuovo. I visitatori possono anche divertirsi abbinando le loro foto alle opere esposte nel museo. Come spiega Jane Alexander, </a:t>
            </a:r>
            <a:r>
              <a:rPr lang="it-IT" sz="2400" dirty="0" err="1">
                <a:solidFill>
                  <a:schemeClr val="tx1"/>
                </a:solidFill>
                <a:latin typeface="Calibri" panose="020F0502020204030204" pitchFamily="34" charset="0"/>
                <a:cs typeface="Calibri" panose="020F0502020204030204" pitchFamily="34" charset="0"/>
              </a:rPr>
              <a:t>chief</a:t>
            </a:r>
            <a:r>
              <a:rPr lang="it-IT" sz="2400" dirty="0">
                <a:solidFill>
                  <a:schemeClr val="tx1"/>
                </a:solidFill>
                <a:latin typeface="Calibri" panose="020F0502020204030204" pitchFamily="34" charset="0"/>
                <a:cs typeface="Calibri" panose="020F0502020204030204" pitchFamily="34" charset="0"/>
              </a:rPr>
              <a:t> digital </a:t>
            </a:r>
            <a:r>
              <a:rPr lang="it-IT" sz="2400" dirty="0" err="1">
                <a:solidFill>
                  <a:schemeClr val="tx1"/>
                </a:solidFill>
                <a:latin typeface="Calibri" panose="020F0502020204030204" pitchFamily="34" charset="0"/>
                <a:cs typeface="Calibri" panose="020F0502020204030204" pitchFamily="34" charset="0"/>
              </a:rPr>
              <a:t>officer</a:t>
            </a:r>
            <a:r>
              <a:rPr lang="it-IT" sz="2400" dirty="0">
                <a:solidFill>
                  <a:schemeClr val="tx1"/>
                </a:solidFill>
                <a:latin typeface="Calibri" panose="020F0502020204030204" pitchFamily="34" charset="0"/>
                <a:cs typeface="Calibri" panose="020F0502020204030204" pitchFamily="34" charset="0"/>
              </a:rPr>
              <a:t> del museo, il museo si rivolge a un pubblico che non è il classico visitatore di beni culturali.</a:t>
            </a:r>
          </a:p>
          <a:p>
            <a:pPr>
              <a:buClr>
                <a:schemeClr val="dk1"/>
              </a:buClr>
              <a:buSzPts val="1100"/>
            </a:pPr>
            <a:r>
              <a:rPr lang="it-IT" sz="2400" i="1" dirty="0">
                <a:solidFill>
                  <a:schemeClr val="tx1"/>
                </a:solidFill>
                <a:latin typeface="Calibri" panose="020F0502020204030204" pitchFamily="34" charset="0"/>
                <a:cs typeface="Calibri" panose="020F0502020204030204" pitchFamily="34" charset="0"/>
              </a:rPr>
              <a:t>"Non siamo in concorrenza con altri musei. Siamo in concorrenza con Netflix". </a:t>
            </a:r>
            <a:r>
              <a:rPr lang="it-IT" sz="2400" dirty="0">
                <a:solidFill>
                  <a:schemeClr val="tx1"/>
                </a:solidFill>
                <a:latin typeface="Calibri" panose="020F0502020204030204" pitchFamily="34" charset="0"/>
                <a:cs typeface="Calibri" panose="020F0502020204030204" pitchFamily="34" charset="0"/>
              </a:rPr>
              <a:t>Catturare l'attenzione del cliente in un mondo rumoroso è la chiave del successo, oggi più che mai.</a:t>
            </a:r>
          </a:p>
        </p:txBody>
      </p:sp>
      <p:pic>
        <p:nvPicPr>
          <p:cNvPr id="14" name="Google Shape;439;p39">
            <a:extLst>
              <a:ext uri="{FF2B5EF4-FFF2-40B4-BE49-F238E27FC236}">
                <a16:creationId xmlns:a16="http://schemas.microsoft.com/office/drawing/2014/main" id="{65B52DFD-BC72-0149-BDA3-073FA5EA09C1}"/>
              </a:ext>
            </a:extLst>
          </p:cNvPr>
          <p:cNvPicPr preferRelativeResize="0"/>
          <p:nvPr/>
        </p:nvPicPr>
        <p:blipFill rotWithShape="1">
          <a:blip r:embed="rId2">
            <a:alphaModFix/>
          </a:blip>
          <a:srcRect l="14905" r="14913"/>
          <a:stretch/>
        </p:blipFill>
        <p:spPr>
          <a:xfrm>
            <a:off x="9673390" y="1932805"/>
            <a:ext cx="2411667" cy="2261937"/>
          </a:xfrm>
          <a:prstGeom prst="ellipse">
            <a:avLst/>
          </a:prstGeom>
          <a:noFill/>
          <a:ln>
            <a:noFill/>
          </a:ln>
        </p:spPr>
      </p:pic>
      <p:sp>
        <p:nvSpPr>
          <p:cNvPr id="15" name="Google Shape;440;p39">
            <a:extLst>
              <a:ext uri="{FF2B5EF4-FFF2-40B4-BE49-F238E27FC236}">
                <a16:creationId xmlns:a16="http://schemas.microsoft.com/office/drawing/2014/main" id="{DAA613F0-5237-BA47-9081-F5EEC54EAFBA}"/>
              </a:ext>
            </a:extLst>
          </p:cNvPr>
          <p:cNvSpPr txBox="1"/>
          <p:nvPr/>
        </p:nvSpPr>
        <p:spPr>
          <a:xfrm>
            <a:off x="10253341" y="4252117"/>
            <a:ext cx="182685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Dip into ArtLens at the Cleveland Museum of Art</a:t>
            </a:r>
            <a:endParaRPr sz="1000" dirty="0">
              <a:solidFill>
                <a:schemeClr val="dk1"/>
              </a:solidFill>
              <a:latin typeface="Calibri"/>
              <a:ea typeface="Calibri"/>
              <a:cs typeface="Calibri"/>
              <a:sym typeface="Calibri"/>
            </a:endParaRPr>
          </a:p>
        </p:txBody>
      </p:sp>
      <p:sp>
        <p:nvSpPr>
          <p:cNvPr id="10" name="Text Placeholder 2">
            <a:extLst>
              <a:ext uri="{FF2B5EF4-FFF2-40B4-BE49-F238E27FC236}">
                <a16:creationId xmlns:a16="http://schemas.microsoft.com/office/drawing/2014/main" id="{673DBE42-F023-43BF-13B4-94AC55EA8EDA}"/>
              </a:ext>
            </a:extLst>
          </p:cNvPr>
          <p:cNvSpPr>
            <a:spLocks noGrp="1"/>
          </p:cNvSpPr>
          <p:nvPr>
            <p:ph type="body" sz="quarter" idx="15"/>
          </p:nvPr>
        </p:nvSpPr>
        <p:spPr>
          <a:xfrm>
            <a:off x="382431" y="-18872"/>
            <a:ext cx="4779113" cy="708318"/>
          </a:xfrm>
        </p:spPr>
        <p:txBody>
          <a:bodyPr/>
          <a:lstStyle/>
          <a:p>
            <a:pPr algn="l"/>
            <a:r>
              <a:rPr lang="it-IT" dirty="0">
                <a:latin typeface="Calibri" panose="020F0502020204030204" pitchFamily="34" charset="0"/>
                <a:cs typeface="Calibri" panose="020F0502020204030204" pitchFamily="34" charset="0"/>
              </a:rPr>
              <a:t>Lasciati ispirare…</a:t>
            </a:r>
          </a:p>
        </p:txBody>
      </p:sp>
    </p:spTree>
    <p:extLst>
      <p:ext uri="{BB962C8B-B14F-4D97-AF65-F5344CB8AC3E}">
        <p14:creationId xmlns:p14="http://schemas.microsoft.com/office/powerpoint/2010/main" val="26401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45CFBB-3F58-4B83-932B-13D4F74583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sp>
        <p:nvSpPr>
          <p:cNvPr id="8" name="TextBox 7">
            <a:extLst>
              <a:ext uri="{FF2B5EF4-FFF2-40B4-BE49-F238E27FC236}">
                <a16:creationId xmlns:a16="http://schemas.microsoft.com/office/drawing/2014/main" id="{C31464C3-714A-4DD4-9944-D2310DBA76E1}"/>
              </a:ext>
            </a:extLst>
          </p:cNvPr>
          <p:cNvSpPr txBox="1"/>
          <p:nvPr/>
        </p:nvSpPr>
        <p:spPr>
          <a:xfrm>
            <a:off x="6645848" y="4776169"/>
            <a:ext cx="3833387" cy="276999"/>
          </a:xfrm>
          <a:prstGeom prst="rect">
            <a:avLst/>
          </a:prstGeom>
          <a:noFill/>
        </p:spPr>
        <p:txBody>
          <a:bodyPr wrap="square">
            <a:spAutoFit/>
          </a:bodyPr>
          <a:lstStyle/>
          <a:p>
            <a:r>
              <a:rPr lang="en-GB" sz="1200" dirty="0">
                <a:latin typeface="Avenir" panose="02000503020000020003"/>
                <a:hlinkClick r:id="rId4"/>
              </a:rPr>
              <a:t>https://www.youtube.com/watch?v=7gvclNFzGPk</a:t>
            </a:r>
            <a:r>
              <a:rPr lang="en-GB" sz="1200" dirty="0">
                <a:latin typeface="Avenir" panose="02000503020000020003"/>
              </a:rPr>
              <a:t> </a:t>
            </a:r>
          </a:p>
        </p:txBody>
      </p:sp>
      <p:sp>
        <p:nvSpPr>
          <p:cNvPr id="10" name="Text Placeholder 9">
            <a:extLst>
              <a:ext uri="{FF2B5EF4-FFF2-40B4-BE49-F238E27FC236}">
                <a16:creationId xmlns:a16="http://schemas.microsoft.com/office/drawing/2014/main" id="{3F10A4D2-BF0B-42D7-9E53-42FB9C7F20E8}"/>
              </a:ext>
            </a:extLst>
          </p:cNvPr>
          <p:cNvSpPr>
            <a:spLocks noGrp="1"/>
          </p:cNvSpPr>
          <p:nvPr>
            <p:ph type="body" idx="2"/>
          </p:nvPr>
        </p:nvSpPr>
        <p:spPr>
          <a:xfrm>
            <a:off x="410095" y="839628"/>
            <a:ext cx="4624892" cy="4075041"/>
          </a:xfrm>
        </p:spPr>
        <p:txBody>
          <a:bodyPr/>
          <a:lstStyle/>
          <a:p>
            <a:pPr marL="230188" indent="0"/>
            <a:r>
              <a:rPr lang="it-IT" sz="3200" b="0" i="0" dirty="0" err="1">
                <a:solidFill>
                  <a:srgbClr val="000000"/>
                </a:solidFill>
                <a:effectLst/>
                <a:latin typeface="Calibri" panose="020F0502020204030204" pitchFamily="34" charset="0"/>
                <a:cs typeface="Calibri" panose="020F0502020204030204" pitchFamily="34" charset="0"/>
              </a:rPr>
              <a:t>Museu</a:t>
            </a:r>
            <a:r>
              <a:rPr lang="it-IT" sz="3200" b="0" i="0" dirty="0">
                <a:solidFill>
                  <a:srgbClr val="000000"/>
                </a:solidFill>
                <a:effectLst/>
                <a:latin typeface="Calibri" panose="020F0502020204030204" pitchFamily="34" charset="0"/>
                <a:cs typeface="Calibri" panose="020F0502020204030204" pitchFamily="34" charset="0"/>
              </a:rPr>
              <a:t> </a:t>
            </a:r>
            <a:r>
              <a:rPr lang="it-IT" sz="3200" b="0" i="0" dirty="0" err="1">
                <a:solidFill>
                  <a:srgbClr val="000000"/>
                </a:solidFill>
                <a:effectLst/>
                <a:latin typeface="Calibri" panose="020F0502020204030204" pitchFamily="34" charset="0"/>
                <a:cs typeface="Calibri" panose="020F0502020204030204" pitchFamily="34" charset="0"/>
              </a:rPr>
              <a:t>Nacional</a:t>
            </a:r>
            <a:r>
              <a:rPr lang="it-IT" sz="3200" b="0" i="0" dirty="0">
                <a:solidFill>
                  <a:srgbClr val="000000"/>
                </a:solidFill>
                <a:effectLst/>
                <a:latin typeface="Calibri" panose="020F0502020204030204" pitchFamily="34" charset="0"/>
                <a:cs typeface="Calibri" panose="020F0502020204030204" pitchFamily="34" charset="0"/>
              </a:rPr>
              <a:t> d’Art de Catalunya </a:t>
            </a:r>
            <a:endParaRPr lang="it-IT" sz="32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07802B2-E8E3-4356-AC4D-8C9E39D0892C}"/>
              </a:ext>
            </a:extLst>
          </p:cNvPr>
          <p:cNvPicPr>
            <a:picLocks noChangeAspect="1"/>
          </p:cNvPicPr>
          <p:nvPr/>
        </p:nvPicPr>
        <p:blipFill>
          <a:blip r:embed="rId5"/>
          <a:stretch>
            <a:fillRect/>
          </a:stretch>
        </p:blipFill>
        <p:spPr>
          <a:xfrm>
            <a:off x="896313" y="1998103"/>
            <a:ext cx="3109280" cy="3527606"/>
          </a:xfrm>
          <a:prstGeom prst="rect">
            <a:avLst/>
          </a:prstGeom>
        </p:spPr>
      </p:pic>
      <p:sp>
        <p:nvSpPr>
          <p:cNvPr id="15" name="TextBox 14">
            <a:extLst>
              <a:ext uri="{FF2B5EF4-FFF2-40B4-BE49-F238E27FC236}">
                <a16:creationId xmlns:a16="http://schemas.microsoft.com/office/drawing/2014/main" id="{FD639930-C6C4-481C-AF1D-3056F0DFB3C9}"/>
              </a:ext>
            </a:extLst>
          </p:cNvPr>
          <p:cNvSpPr txBox="1"/>
          <p:nvPr/>
        </p:nvSpPr>
        <p:spPr>
          <a:xfrm>
            <a:off x="809605" y="5700882"/>
            <a:ext cx="3635909" cy="830997"/>
          </a:xfrm>
          <a:prstGeom prst="rect">
            <a:avLst/>
          </a:prstGeom>
          <a:noFill/>
        </p:spPr>
        <p:txBody>
          <a:bodyPr wrap="square" rtlCol="0">
            <a:spAutoFit/>
          </a:bodyPr>
          <a:lstStyle/>
          <a:p>
            <a:r>
              <a:rPr lang="en-GB" sz="2400" dirty="0">
                <a:latin typeface="Avenir" panose="02000503020000020003"/>
                <a:hlinkClick r:id="rId6"/>
              </a:rPr>
              <a:t>Museum blog - Visitor Journey Mapping </a:t>
            </a:r>
            <a:endParaRPr lang="en-GB" sz="2400" dirty="0">
              <a:latin typeface="Avenir" panose="02000503020000020003"/>
            </a:endParaRPr>
          </a:p>
        </p:txBody>
      </p:sp>
      <p:sp>
        <p:nvSpPr>
          <p:cNvPr id="17" name="TextBox 16">
            <a:extLst>
              <a:ext uri="{FF2B5EF4-FFF2-40B4-BE49-F238E27FC236}">
                <a16:creationId xmlns:a16="http://schemas.microsoft.com/office/drawing/2014/main" id="{D5FCFF21-045A-48B5-AF25-314970F41D35}"/>
              </a:ext>
            </a:extLst>
          </p:cNvPr>
          <p:cNvSpPr txBox="1"/>
          <p:nvPr/>
        </p:nvSpPr>
        <p:spPr>
          <a:xfrm>
            <a:off x="5291804" y="5700882"/>
            <a:ext cx="6541477" cy="1046440"/>
          </a:xfrm>
          <a:prstGeom prst="rect">
            <a:avLst/>
          </a:prstGeom>
          <a:noFill/>
        </p:spPr>
        <p:txBody>
          <a:bodyPr wrap="square">
            <a:spAutoFit/>
          </a:bodyPr>
          <a:lstStyle/>
          <a:p>
            <a:r>
              <a:rPr lang="en-GB" sz="2400" dirty="0">
                <a:latin typeface="Avenir" panose="02000503020000020003"/>
                <a:hlinkClick r:id="rId7"/>
              </a:rPr>
              <a:t>Audience of the future - The Immersive Journey Report</a:t>
            </a:r>
            <a:endParaRPr lang="en-GB" sz="2400" dirty="0">
              <a:latin typeface="Avenir" panose="02000503020000020003"/>
            </a:endParaRPr>
          </a:p>
          <a:p>
            <a:endParaRPr lang="en-GB" dirty="0"/>
          </a:p>
        </p:txBody>
      </p:sp>
      <p:sp>
        <p:nvSpPr>
          <p:cNvPr id="19" name="TextBox 18">
            <a:extLst>
              <a:ext uri="{FF2B5EF4-FFF2-40B4-BE49-F238E27FC236}">
                <a16:creationId xmlns:a16="http://schemas.microsoft.com/office/drawing/2014/main" id="{23C87B87-E07C-47F1-B1DB-36B4A81115D2}"/>
              </a:ext>
            </a:extLst>
          </p:cNvPr>
          <p:cNvSpPr txBox="1"/>
          <p:nvPr/>
        </p:nvSpPr>
        <p:spPr>
          <a:xfrm>
            <a:off x="630621" y="2402"/>
            <a:ext cx="5964622" cy="584775"/>
          </a:xfrm>
          <a:prstGeom prst="rect">
            <a:avLst/>
          </a:prstGeom>
          <a:noFill/>
        </p:spPr>
        <p:txBody>
          <a:bodyPr wrap="square" rtlCol="0">
            <a:spAutoFit/>
          </a:bodyPr>
          <a:lstStyle/>
          <a:p>
            <a:r>
              <a:rPr lang="it-IT" sz="3200" b="1">
                <a:solidFill>
                  <a:schemeClr val="bg1"/>
                </a:solidFill>
                <a:latin typeface="Calibri" panose="020F0502020204030204" pitchFamily="34" charset="0"/>
                <a:cs typeface="Calibri" panose="020F0502020204030204" pitchFamily="34" charset="0"/>
              </a:rPr>
              <a:t>Risorse</a:t>
            </a:r>
          </a:p>
        </p:txBody>
      </p:sp>
      <p:pic>
        <p:nvPicPr>
          <p:cNvPr id="3" name="Elementi multimediali online 2" descr="The Immersive Audience Journey: Insights and perspectives on immersive art, culture, &amp; entertainment">
            <a:hlinkClick r:id="" action="ppaction://media"/>
            <a:extLst>
              <a:ext uri="{FF2B5EF4-FFF2-40B4-BE49-F238E27FC236}">
                <a16:creationId xmlns:a16="http://schemas.microsoft.com/office/drawing/2014/main" id="{275A6650-DF12-74B4-4304-F2F73939ECEF}"/>
              </a:ext>
            </a:extLst>
          </p:cNvPr>
          <p:cNvPicPr>
            <a:picLocks noRot="1" noChangeAspect="1"/>
          </p:cNvPicPr>
          <p:nvPr>
            <a:videoFile r:link="rId1"/>
          </p:nvPr>
        </p:nvPicPr>
        <p:blipFill>
          <a:blip r:embed="rId8"/>
          <a:stretch>
            <a:fillRect/>
          </a:stretch>
        </p:blipFill>
        <p:spPr>
          <a:xfrm>
            <a:off x="5182020" y="1063663"/>
            <a:ext cx="6450537" cy="3644553"/>
          </a:xfrm>
          <a:prstGeom prst="rect">
            <a:avLst/>
          </a:prstGeom>
        </p:spPr>
      </p:pic>
    </p:spTree>
    <p:extLst>
      <p:ext uri="{BB962C8B-B14F-4D97-AF65-F5344CB8AC3E}">
        <p14:creationId xmlns:p14="http://schemas.microsoft.com/office/powerpoint/2010/main" val="376800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447" name="Google Shape;447;p40"/>
          <p:cNvSpPr txBox="1">
            <a:spLocks noGrp="1"/>
          </p:cNvSpPr>
          <p:nvPr>
            <p:ph type="body" idx="1"/>
          </p:nvPr>
        </p:nvSpPr>
        <p:spPr>
          <a:xfrm>
            <a:off x="32426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it-IT" sz="3600" b="1" dirty="0">
                <a:solidFill>
                  <a:schemeClr val="lt1"/>
                </a:solidFill>
                <a:latin typeface="Calibri" panose="020F0502020204030204" pitchFamily="34" charset="0"/>
                <a:cs typeface="Calibri" panose="020F0502020204030204" pitchFamily="34" charset="0"/>
                <a:sym typeface="Avenir"/>
              </a:rPr>
              <a:t>Strumenti gratuiti per comprendere il tuo pubblico</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E43794"/>
              </a:buClr>
              <a:buSzPts val="3600"/>
              <a:buNone/>
            </a:pPr>
            <a:endParaRPr dirty="0">
              <a:latin typeface="Calibri" panose="020F0502020204030204" pitchFamily="34" charset="0"/>
              <a:cs typeface="Calibri" panose="020F0502020204030204" pitchFamily="34" charset="0"/>
            </a:endParaRPr>
          </a:p>
        </p:txBody>
      </p:sp>
      <p:sp>
        <p:nvSpPr>
          <p:cNvPr id="448" name="Google Shape;448;p40"/>
          <p:cNvSpPr txBox="1">
            <a:spLocks noGrp="1"/>
          </p:cNvSpPr>
          <p:nvPr>
            <p:ph type="body" idx="2"/>
          </p:nvPr>
        </p:nvSpPr>
        <p:spPr>
          <a:xfrm>
            <a:off x="390557" y="1376472"/>
            <a:ext cx="11385046" cy="1514093"/>
          </a:xfrm>
          <a:prstGeom prst="rect">
            <a:avLst/>
          </a:prstGeom>
          <a:noFill/>
          <a:ln>
            <a:noFill/>
          </a:ln>
        </p:spPr>
        <p:txBody>
          <a:bodyPr spcFirstLastPara="1" wrap="square" lIns="91425" tIns="45700" rIns="91425" bIns="45700" anchor="t" anchorCtr="0">
            <a:noAutofit/>
          </a:bodyPr>
          <a:lstStyle/>
          <a:p>
            <a:pPr marL="0" lvl="0" indent="0">
              <a:buClr>
                <a:srgbClr val="21202E"/>
              </a:buClr>
            </a:pPr>
            <a:r>
              <a:rPr lang="it-IT" sz="2300">
                <a:solidFill>
                  <a:schemeClr val="tx2">
                    <a:lumMod val="25000"/>
                  </a:schemeClr>
                </a:solidFill>
                <a:latin typeface="Calibri" panose="020F0502020204030204" pitchFamily="34" charset="0"/>
                <a:cs typeface="Calibri" panose="020F0502020204030204" pitchFamily="34" charset="0"/>
              </a:rPr>
              <a:t>Mostra quali sono le parole chiave più efficaci per l'ottimizzazione dei motori di ricerca (SEO). SEO significa adattare e ottimizzare la tua comunicazione online utilizzando parole chiave alle quali Google risponde posizionando il tuo sito web in cima alla pagina dei risultati di ricerca. </a:t>
            </a:r>
            <a:endParaRPr lang="it-IT" sz="2300">
              <a:latin typeface="Calibri" panose="020F0502020204030204" pitchFamily="34" charset="0"/>
              <a:cs typeface="Calibri" panose="020F0502020204030204" pitchFamily="34" charset="0"/>
            </a:endParaRPr>
          </a:p>
        </p:txBody>
      </p:sp>
      <p:pic>
        <p:nvPicPr>
          <p:cNvPr id="449" name="Google Shape;449;p40">
            <a:hlinkClick r:id="rId3"/>
          </p:cNvPr>
          <p:cNvPicPr preferRelativeResize="0"/>
          <p:nvPr/>
        </p:nvPicPr>
        <p:blipFill rotWithShape="1">
          <a:blip r:embed="rId4">
            <a:alphaModFix/>
          </a:blip>
          <a:srcRect/>
          <a:stretch/>
        </p:blipFill>
        <p:spPr>
          <a:xfrm>
            <a:off x="324264" y="844463"/>
            <a:ext cx="2468834" cy="740821"/>
          </a:xfrm>
          <a:prstGeom prst="rect">
            <a:avLst/>
          </a:prstGeom>
          <a:noFill/>
          <a:ln>
            <a:noFill/>
          </a:ln>
        </p:spPr>
      </p:pic>
      <p:pic>
        <p:nvPicPr>
          <p:cNvPr id="450" name="Google Shape;450;p40">
            <a:hlinkClick r:id="rId5"/>
          </p:cNvPr>
          <p:cNvPicPr preferRelativeResize="0"/>
          <p:nvPr/>
        </p:nvPicPr>
        <p:blipFill rotWithShape="1">
          <a:blip r:embed="rId6">
            <a:alphaModFix/>
          </a:blip>
          <a:srcRect t="22805" r="5081" b="19891"/>
          <a:stretch/>
        </p:blipFill>
        <p:spPr>
          <a:xfrm>
            <a:off x="113122" y="2698771"/>
            <a:ext cx="3346515" cy="671191"/>
          </a:xfrm>
          <a:prstGeom prst="rect">
            <a:avLst/>
          </a:prstGeom>
          <a:noFill/>
          <a:ln>
            <a:noFill/>
          </a:ln>
        </p:spPr>
      </p:pic>
      <p:sp>
        <p:nvSpPr>
          <p:cNvPr id="451" name="Google Shape;451;p40"/>
          <p:cNvSpPr txBox="1"/>
          <p:nvPr/>
        </p:nvSpPr>
        <p:spPr>
          <a:xfrm>
            <a:off x="398763" y="3286903"/>
            <a:ext cx="11385046" cy="1508065"/>
          </a:xfrm>
          <a:prstGeom prst="rect">
            <a:avLst/>
          </a:prstGeom>
          <a:noFill/>
          <a:ln>
            <a:noFill/>
          </a:ln>
        </p:spPr>
        <p:txBody>
          <a:bodyPr spcFirstLastPara="1" wrap="square" lIns="91425" tIns="45700" rIns="91425" bIns="45700" anchor="t" anchorCtr="0">
            <a:spAutoFit/>
          </a:bodyPr>
          <a:lstStyle/>
          <a:p>
            <a:pPr lvl="0" algn="just">
              <a:buClr>
                <a:schemeClr val="dk1"/>
              </a:buClr>
              <a:buSzPts val="1100"/>
            </a:pPr>
            <a:r>
              <a:rPr lang="it-IT" sz="2300">
                <a:solidFill>
                  <a:schemeClr val="tx2">
                    <a:lumMod val="25000"/>
                  </a:schemeClr>
                </a:solidFill>
                <a:latin typeface="Calibri" panose="020F0502020204030204" pitchFamily="34" charset="0"/>
                <a:ea typeface="Avenir"/>
                <a:cs typeface="Calibri" panose="020F0502020204030204" pitchFamily="34" charset="0"/>
                <a:sym typeface="Avenir"/>
              </a:rPr>
              <a:t>Permette di monitorare le prestazioni del tuo sito web e di analizzare il tuo pubblico. Inserendo una stringa nell'URL del tuo sito web, sarai in grado di sapere tutto sul comportamento dei visitatori sul tuo sito, ad esempio quante pagine del sito visitano, quanto ci rimangono e molto altro.</a:t>
            </a:r>
          </a:p>
        </p:txBody>
      </p:sp>
      <p:pic>
        <p:nvPicPr>
          <p:cNvPr id="452" name="Google Shape;452;p40">
            <a:hlinkClick r:id="rId7"/>
          </p:cNvPr>
          <p:cNvPicPr preferRelativeResize="0"/>
          <p:nvPr/>
        </p:nvPicPr>
        <p:blipFill rotWithShape="1">
          <a:blip r:embed="rId8">
            <a:alphaModFix/>
          </a:blip>
          <a:srcRect/>
          <a:stretch/>
        </p:blipFill>
        <p:spPr>
          <a:xfrm>
            <a:off x="398763" y="4950019"/>
            <a:ext cx="2077648" cy="361774"/>
          </a:xfrm>
          <a:prstGeom prst="rect">
            <a:avLst/>
          </a:prstGeom>
          <a:noFill/>
          <a:ln>
            <a:noFill/>
          </a:ln>
        </p:spPr>
      </p:pic>
      <p:sp>
        <p:nvSpPr>
          <p:cNvPr id="453" name="Google Shape;453;p40"/>
          <p:cNvSpPr txBox="1"/>
          <p:nvPr/>
        </p:nvSpPr>
        <p:spPr>
          <a:xfrm>
            <a:off x="390556" y="5360471"/>
            <a:ext cx="11543471" cy="1154122"/>
          </a:xfrm>
          <a:prstGeom prst="rect">
            <a:avLst/>
          </a:prstGeom>
          <a:noFill/>
          <a:ln>
            <a:noFill/>
          </a:ln>
        </p:spPr>
        <p:txBody>
          <a:bodyPr spcFirstLastPara="1" wrap="square" lIns="91425" tIns="45700" rIns="91425" bIns="45700" anchor="t" anchorCtr="0">
            <a:spAutoFit/>
          </a:bodyPr>
          <a:lstStyle/>
          <a:p>
            <a:pPr lvl="0" algn="just">
              <a:buClr>
                <a:schemeClr val="dk1"/>
              </a:buClr>
              <a:buSzPts val="1100"/>
            </a:pPr>
            <a:r>
              <a:rPr lang="it-IT" sz="2300">
                <a:solidFill>
                  <a:schemeClr val="tx2">
                    <a:lumMod val="25000"/>
                  </a:schemeClr>
                </a:solidFill>
                <a:latin typeface="Calibri" panose="020F0502020204030204" pitchFamily="34" charset="0"/>
                <a:ea typeface="Avenir"/>
                <a:cs typeface="Calibri" panose="020F0502020204030204" pitchFamily="34" charset="0"/>
                <a:sym typeface="Avenir"/>
              </a:rPr>
              <a:t>Fornisce una conoscenza più approfondita delle preferenze, dello stile di vita e dei comportamenti del pubblico target. Puoi scoprire come gli utenti vivono l'esperienza online e come si comportano mentre scorrono il feed.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47</a:t>
            </a:fld>
            <a:endParaRPr/>
          </a:p>
        </p:txBody>
      </p:sp>
      <p:sp>
        <p:nvSpPr>
          <p:cNvPr id="465" name="Google Shape;465;p42"/>
          <p:cNvSpPr txBox="1">
            <a:spLocks noGrp="1"/>
          </p:cNvSpPr>
          <p:nvPr>
            <p:ph type="body" idx="1"/>
          </p:nvPr>
        </p:nvSpPr>
        <p:spPr>
          <a:xfrm>
            <a:off x="267703"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it-IT">
                <a:solidFill>
                  <a:schemeClr val="lt1"/>
                </a:solidFill>
                <a:latin typeface="Calibri" panose="020F0502020204030204" pitchFamily="34" charset="0"/>
                <a:cs typeface="Calibri" panose="020F0502020204030204" pitchFamily="34" charset="0"/>
              </a:rPr>
              <a:t>Fonti</a:t>
            </a:r>
            <a:endParaRPr lang="it-IT">
              <a:latin typeface="Calibri" panose="020F0502020204030204" pitchFamily="34" charset="0"/>
              <a:cs typeface="Calibri" panose="020F0502020204030204" pitchFamily="34" charset="0"/>
            </a:endParaRPr>
          </a:p>
        </p:txBody>
      </p:sp>
      <p:sp>
        <p:nvSpPr>
          <p:cNvPr id="466" name="Google Shape;466;p42"/>
          <p:cNvSpPr txBox="1">
            <a:spLocks noGrp="1"/>
          </p:cNvSpPr>
          <p:nvPr>
            <p:ph type="body" idx="2"/>
          </p:nvPr>
        </p:nvSpPr>
        <p:spPr>
          <a:xfrm>
            <a:off x="0" y="887680"/>
            <a:ext cx="12023322" cy="5787902"/>
          </a:xfrm>
          <a:prstGeom prst="rect">
            <a:avLst/>
          </a:prstGeom>
          <a:noFill/>
          <a:ln>
            <a:noFill/>
          </a:ln>
        </p:spPr>
        <p:txBody>
          <a:bodyPr spcFirstLastPara="1" wrap="square" lIns="91425" tIns="45700" rIns="91425" bIns="45700" anchor="t" anchorCtr="0">
            <a:noAutofit/>
          </a:bodyPr>
          <a:lstStyle/>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Abrams (2019), Personas and designing the ideal museum experience,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https://cutt.ly/DQnUvg1</a:t>
            </a:r>
            <a:endParaRPr lang="en-GB" sz="2000" u="sng" dirty="0">
              <a:solidFill>
                <a:schemeClr val="tx2">
                  <a:lumMod val="25000"/>
                </a:schemeClr>
              </a:solidFill>
              <a:latin typeface="Calibri" panose="020F0502020204030204" pitchFamily="34" charset="0"/>
              <a:cs typeface="Calibri" panose="020F0502020204030204" pitchFamily="34" charset="0"/>
            </a:endParaRPr>
          </a:p>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Chen (2021), How The V&amp;A’s New Digital Platform </a:t>
            </a:r>
            <a:r>
              <a:rPr lang="en-GB" sz="2000" dirty="0" err="1">
                <a:solidFill>
                  <a:schemeClr val="tx2">
                    <a:lumMod val="25000"/>
                  </a:schemeClr>
                </a:solidFill>
                <a:latin typeface="Calibri" panose="020F0502020204030204" pitchFamily="34" charset="0"/>
                <a:cs typeface="Calibri" panose="020F0502020204030204" pitchFamily="34" charset="0"/>
              </a:rPr>
              <a:t>Centers</a:t>
            </a:r>
            <a:r>
              <a:rPr lang="en-GB" sz="2000" dirty="0">
                <a:solidFill>
                  <a:schemeClr val="tx2">
                    <a:lumMod val="25000"/>
                  </a:schemeClr>
                </a:solidFill>
                <a:latin typeface="Calibri" panose="020F0502020204030204" pitchFamily="34" charset="0"/>
                <a:cs typeface="Calibri" panose="020F0502020204030204" pitchFamily="34" charset="0"/>
              </a:rPr>
              <a:t> Access and Audience,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https://cutt.ly/snJdFZa</a:t>
            </a:r>
            <a:r>
              <a:rPr lang="en-GB" sz="2000" dirty="0">
                <a:solidFill>
                  <a:schemeClr val="tx2">
                    <a:lumMod val="25000"/>
                  </a:schemeClr>
                </a:solidFill>
                <a:latin typeface="Calibri" panose="020F0502020204030204" pitchFamily="34" charset="0"/>
                <a:cs typeface="Calibri" panose="020F0502020204030204" pitchFamily="34" charset="0"/>
              </a:rPr>
              <a:t> </a:t>
            </a: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Coates (2019), Modern museums in the internet generation - memes and millennials,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https://cutt.ly/RnJdJve</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Font typeface="Arial"/>
              <a:buChar char="●"/>
            </a:pP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Connect, </a:t>
            </a:r>
            <a:r>
              <a:rPr lang="en-GB" sz="2000" i="0" dirty="0">
                <a:solidFill>
                  <a:schemeClr val="tx2">
                    <a:lumMod val="25000"/>
                  </a:schemeClr>
                </a:solidFill>
                <a:latin typeface="Calibri" panose="020F0502020204030204" pitchFamily="34" charset="0"/>
                <a:cs typeface="Calibri" panose="020F0502020204030204" pitchFamily="34" charset="0"/>
                <a:sym typeface="Avenir"/>
              </a:rPr>
              <a:t>Practicum Vol. 1: Empathy Maps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6">
                  <a:extLst>
                    <a:ext uri="{A12FA001-AC4F-418D-AE19-62706E023703}">
                      <ahyp:hlinkClr xmlns:ahyp="http://schemas.microsoft.com/office/drawing/2018/hyperlinkcolor" val="tx"/>
                    </a:ext>
                  </a:extLst>
                </a:hlinkClick>
              </a:rPr>
              <a:t>https://cultureconnectme.com/practicum-vo-1-empathy-maps/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McGarry (2021), Attracting Millennials to Museums: Your Complete Marketing Guide,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https://cutt.ly/LnJdLqp</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McIntyre (2020) </a:t>
            </a: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in Lockdown. Part 1: We can do digital, can we do strategy?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8">
                  <a:extLst>
                    <a:ext uri="{A12FA001-AC4F-418D-AE19-62706E023703}">
                      <ahyp:hlinkClr xmlns:ahyp="http://schemas.microsoft.com/office/drawing/2018/hyperlinkcolor" val="tx"/>
                    </a:ext>
                  </a:extLst>
                </a:hlinkClick>
              </a:rPr>
              <a:t>https://www.culturehive.co.uk/resources/culture-in-lockdown-part-1-we-can-do-digital-can-we-do-strategy/</a:t>
            </a:r>
            <a:endParaRPr sz="2000" b="0" i="0"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Nielsen Norman Group (2018), Empathy Mapping: The First Step in Design Thinking,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https://cutt.ly/EQnKSNX</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Prensky (2001), Digital Natives, Digital Immigrants,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https://cutt.ly/0nJdZAP</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Global Web Index (2019) Audience Report,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https://cutt.ly/7QnKH16</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err="1">
                <a:solidFill>
                  <a:schemeClr val="tx2">
                    <a:lumMod val="25000"/>
                  </a:schemeClr>
                </a:solidFill>
                <a:latin typeface="Calibri" panose="020F0502020204030204" pitchFamily="34" charset="0"/>
                <a:cs typeface="Calibri" panose="020F0502020204030204" pitchFamily="34" charset="0"/>
              </a:rPr>
              <a:t>Revelx</a:t>
            </a:r>
            <a:r>
              <a:rPr lang="en-GB" sz="2000" dirty="0">
                <a:solidFill>
                  <a:schemeClr val="tx2">
                    <a:lumMod val="25000"/>
                  </a:schemeClr>
                </a:solidFill>
                <a:latin typeface="Calibri" panose="020F0502020204030204" pitchFamily="34" charset="0"/>
                <a:cs typeface="Calibri" panose="020F0502020204030204" pitchFamily="34" charset="0"/>
              </a:rPr>
              <a:t>, Persona Canvas,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https://cutt.ly/SQnJZ2c</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Tincher (2020) </a:t>
            </a:r>
            <a:r>
              <a:rPr lang="en-GB" sz="2000" u="sng" dirty="0">
                <a:solidFill>
                  <a:schemeClr val="tx2">
                    <a:lumMod val="25000"/>
                  </a:schemeClr>
                </a:solidFill>
                <a:latin typeface="Calibri" panose="020F0502020204030204" pitchFamily="34" charset="0"/>
                <a:cs typeface="Calibri" panose="020F0502020204030204" pitchFamily="34" charset="0"/>
              </a:rPr>
              <a:t>https://heartofthecustomer.com/customer-experience-journey-map-the-top-10-requirements/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304800" algn="l" rtl="0">
              <a:lnSpc>
                <a:spcPct val="100000"/>
              </a:lnSpc>
              <a:spcBef>
                <a:spcPts val="0"/>
              </a:spcBef>
              <a:spcAft>
                <a:spcPts val="0"/>
              </a:spcAft>
              <a:buClr>
                <a:srgbClr val="FBE000"/>
              </a:buClr>
              <a:buSzPts val="1200"/>
              <a:buFont typeface="Arial"/>
              <a:buChar char="●"/>
            </a:pPr>
            <a:endParaRPr sz="2000" b="0" i="0" dirty="0">
              <a:solidFill>
                <a:srgbClr val="002060"/>
              </a:solidFill>
              <a:latin typeface="Calibri" panose="020F0502020204030204" pitchFamily="34" charset="0"/>
              <a:cs typeface="Calibri" panose="020F0502020204030204" pitchFamily="34" charset="0"/>
              <a:sym typeface="Avenir"/>
            </a:endParaRPr>
          </a:p>
          <a:p>
            <a:pPr marL="457200" lvl="0" indent="-228600" algn="l" rtl="0">
              <a:lnSpc>
                <a:spcPct val="100000"/>
              </a:lnSpc>
              <a:spcBef>
                <a:spcPts val="0"/>
              </a:spcBef>
              <a:spcAft>
                <a:spcPts val="0"/>
              </a:spcAft>
              <a:buClr>
                <a:srgbClr val="FBE000"/>
              </a:buClr>
              <a:buSzPts val="1200"/>
              <a:buNone/>
            </a:pPr>
            <a:endParaRPr sz="2000" dirty="0">
              <a:solidFill>
                <a:srgbClr val="002060"/>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43" descr="A picture containing building material, dark, stone&#10;&#10;Description automatically generated"/>
          <p:cNvPicPr preferRelativeResize="0">
            <a:picLocks noGrp="1"/>
          </p:cNvPicPr>
          <p:nvPr>
            <p:ph type="pic" idx="2"/>
          </p:nvPr>
        </p:nvPicPr>
        <p:blipFill rotWithShape="1">
          <a:blip r:embed="rId3">
            <a:alphaModFix/>
          </a:blip>
          <a:srcRect t="30162" b="30162"/>
          <a:stretch/>
        </p:blipFill>
        <p:spPr>
          <a:xfrm>
            <a:off x="6277973" y="3318194"/>
            <a:ext cx="5063317" cy="3121899"/>
          </a:xfrm>
          <a:prstGeom prst="rect">
            <a:avLst/>
          </a:prstGeom>
          <a:solidFill>
            <a:srgbClr val="FBE000"/>
          </a:solidFill>
          <a:ln>
            <a:noFill/>
          </a:ln>
        </p:spPr>
      </p:pic>
      <p:sp>
        <p:nvSpPr>
          <p:cNvPr id="472" name="Google Shape;472;p4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48</a:t>
            </a:fld>
            <a:endParaRPr/>
          </a:p>
        </p:txBody>
      </p:sp>
      <p:sp>
        <p:nvSpPr>
          <p:cNvPr id="473" name="Google Shape;473;p43"/>
          <p:cNvSpPr txBox="1">
            <a:spLocks noGrp="1"/>
          </p:cNvSpPr>
          <p:nvPr>
            <p:ph type="body" idx="1"/>
          </p:nvPr>
        </p:nvSpPr>
        <p:spPr>
          <a:xfrm>
            <a:off x="511754" y="308725"/>
            <a:ext cx="3350570" cy="445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it-IT">
                <a:latin typeface="Calibri" panose="020F0502020204030204" pitchFamily="34" charset="0"/>
                <a:cs typeface="Calibri" panose="020F0502020204030204" pitchFamily="34" charset="0"/>
              </a:rPr>
              <a:t>Prossimi passi</a:t>
            </a:r>
          </a:p>
        </p:txBody>
      </p:sp>
      <p:sp>
        <p:nvSpPr>
          <p:cNvPr id="474" name="Google Shape;474;p43"/>
          <p:cNvSpPr txBox="1">
            <a:spLocks noGrp="1"/>
          </p:cNvSpPr>
          <p:nvPr>
            <p:ph type="body" idx="3"/>
          </p:nvPr>
        </p:nvSpPr>
        <p:spPr>
          <a:xfrm>
            <a:off x="511754" y="1082915"/>
            <a:ext cx="10829536" cy="1119578"/>
          </a:xfrm>
          <a:prstGeom prst="rect">
            <a:avLst/>
          </a:prstGeom>
          <a:noFill/>
          <a:ln>
            <a:noFill/>
          </a:ln>
        </p:spPr>
        <p:txBody>
          <a:bodyPr spcFirstLastPara="1" wrap="square" lIns="91425" tIns="45700" rIns="91425" bIns="45700" anchor="t" anchorCtr="0">
            <a:noAutofit/>
          </a:bodyPr>
          <a:lstStyle/>
          <a:p>
            <a:pPr marL="0" lvl="0" indent="0">
              <a:buClr>
                <a:srgbClr val="21202E"/>
              </a:buClr>
            </a:pPr>
            <a:r>
              <a:rPr lang="it-IT" sz="3200">
                <a:solidFill>
                  <a:schemeClr val="tx2">
                    <a:lumMod val="25000"/>
                  </a:schemeClr>
                </a:solidFill>
                <a:latin typeface="Calibri" panose="020F0502020204030204" pitchFamily="34" charset="0"/>
                <a:cs typeface="Calibri" panose="020F0502020204030204" pitchFamily="34" charset="0"/>
              </a:rPr>
              <a:t>Scopri di più sullo sviluppo e la comunicazione con il pubblico nel modulo 5.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93064" y="4071511"/>
            <a:ext cx="7033846" cy="631527"/>
          </a:xfrm>
        </p:spPr>
        <p:txBody>
          <a:bodyPr/>
          <a:lstStyle/>
          <a:p>
            <a:r>
              <a:rPr lang="it-IT" sz="3600" b="1">
                <a:solidFill>
                  <a:srgbClr val="E52B7B"/>
                </a:solidFill>
                <a:latin typeface="Calibri" panose="020F0502020204030204" pitchFamily="34" charset="0"/>
                <a:cs typeface="Calibri" panose="020F0502020204030204" pitchFamily="34" charset="0"/>
              </a:rPr>
              <a:t>01 Comprendere il pubblico culturale</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descr="A house on a hill&#10;&#10;Description automatically generated with low confidence"/>
          <p:cNvPicPr preferRelativeResize="0">
            <a:picLocks noGrp="1"/>
          </p:cNvPicPr>
          <p:nvPr>
            <p:ph type="pic" idx="2"/>
          </p:nvPr>
        </p:nvPicPr>
        <p:blipFill rotWithShape="1">
          <a:blip r:embed="rId3">
            <a:alphaModFix/>
          </a:blip>
          <a:srcRect t="41841" b="31654"/>
          <a:stretch/>
        </p:blipFill>
        <p:spPr>
          <a:xfrm>
            <a:off x="0" y="0"/>
            <a:ext cx="12192001" cy="2265845"/>
          </a:xfrm>
          <a:prstGeom prst="rect">
            <a:avLst/>
          </a:prstGeom>
          <a:noFill/>
          <a:ln>
            <a:noFill/>
          </a:ln>
        </p:spPr>
      </p:pic>
      <p:sp>
        <p:nvSpPr>
          <p:cNvPr id="154" name="Google Shape;154;p7"/>
          <p:cNvSpPr txBox="1">
            <a:spLocks noGrp="1"/>
          </p:cNvSpPr>
          <p:nvPr>
            <p:ph type="body" idx="1"/>
          </p:nvPr>
        </p:nvSpPr>
        <p:spPr>
          <a:xfrm>
            <a:off x="-2" y="2395273"/>
            <a:ext cx="12192002" cy="63152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3600"/>
              <a:buNone/>
            </a:pPr>
            <a:r>
              <a:rPr lang="it-IT">
                <a:latin typeface="Calibri" panose="020F0502020204030204" pitchFamily="34" charset="0"/>
                <a:cs typeface="Calibri" panose="020F0502020204030204" pitchFamily="34" charset="0"/>
              </a:rPr>
              <a:t>Introduzione</a:t>
            </a:r>
          </a:p>
        </p:txBody>
      </p:sp>
      <p:sp>
        <p:nvSpPr>
          <p:cNvPr id="155" name="Google Shape;155;p7"/>
          <p:cNvSpPr txBox="1">
            <a:spLocks noGrp="1"/>
          </p:cNvSpPr>
          <p:nvPr>
            <p:ph type="body" idx="3"/>
          </p:nvPr>
        </p:nvSpPr>
        <p:spPr>
          <a:xfrm>
            <a:off x="424819" y="2957647"/>
            <a:ext cx="11512624" cy="1626787"/>
          </a:xfrm>
          <a:prstGeom prst="rect">
            <a:avLst/>
          </a:prstGeom>
          <a:noFill/>
          <a:ln>
            <a:noFill/>
          </a:ln>
        </p:spPr>
        <p:txBody>
          <a:bodyPr spcFirstLastPara="1" wrap="square" lIns="91425" tIns="45700" rIns="91425" bIns="45700" anchor="t" anchorCtr="0">
            <a:noAutofit/>
          </a:bodyPr>
          <a:lstStyle/>
          <a:p>
            <a:pPr marL="0" lvl="0" indent="0" algn="l">
              <a:buClr>
                <a:schemeClr val="dk1"/>
              </a:buClr>
              <a:buSzPts val="1100"/>
            </a:pPr>
            <a:r>
              <a:rPr lang="it-IT" dirty="0">
                <a:solidFill>
                  <a:srgbClr val="262626"/>
                </a:solidFill>
                <a:latin typeface="Calibri" panose="020F0502020204030204" pitchFamily="34" charset="0"/>
                <a:cs typeface="Calibri" panose="020F0502020204030204" pitchFamily="34" charset="0"/>
              </a:rPr>
              <a:t>Le organizzazioni e le imprese che si occupano di beni culturali sono marchi che sopravvivono finché soddisfano i vari bisogni e desideri dei loro clienti. Per entrare in questa mentalità, pensate a ogni visitatore come a un cliente e a ogni visita a un sito o a un evento culturale come a un servizio che il vostro cliente acquista per soddisfare un bisogno. </a:t>
            </a:r>
          </a:p>
        </p:txBody>
      </p:sp>
      <p:sp>
        <p:nvSpPr>
          <p:cNvPr id="156" name="Google Shape;156;p7"/>
          <p:cNvSpPr txBox="1"/>
          <p:nvPr/>
        </p:nvSpPr>
        <p:spPr>
          <a:xfrm>
            <a:off x="424819" y="4596738"/>
            <a:ext cx="11435023" cy="1748414"/>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it-IT" sz="2400" dirty="0">
                <a:solidFill>
                  <a:srgbClr val="262626"/>
                </a:solidFill>
                <a:latin typeface="Calibri" panose="020F0502020204030204" pitchFamily="34" charset="0"/>
                <a:ea typeface="Avenir"/>
                <a:cs typeface="Calibri" panose="020F0502020204030204" pitchFamily="34" charset="0"/>
                <a:sym typeface="Avenir"/>
              </a:rPr>
              <a:t>Per capire cosa cercano i visitatori in un'esperienza culturale e turistica e per rispondere con un'offerta interessante, è necessario identificare e puntare a un pubblico specifico. Se riuscite a visualizzare e descrivere chi è il vostro visitatore e a capire il suo percorso, potete personalizzare un'esperienza specifica e significativa adatta a lui. Nel resto di questo modulo vi illustreremo alcuni passaggi e strumenti per ottenere questa comprensione.</a:t>
            </a:r>
            <a:endParaRPr lang="it-IT"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descr="A picture containing building material, dark, stone&#10;&#10;Description automatically generated"/>
          <p:cNvPicPr preferRelativeResize="0"/>
          <p:nvPr/>
        </p:nvPicPr>
        <p:blipFill rotWithShape="1">
          <a:blip r:embed="rId3">
            <a:alphaModFix/>
          </a:blip>
          <a:srcRect l="-12619" t="-1270" r="-51686" b="21366"/>
          <a:stretch/>
        </p:blipFill>
        <p:spPr>
          <a:xfrm>
            <a:off x="0" y="0"/>
            <a:ext cx="12192000" cy="6925636"/>
          </a:xfrm>
          <a:prstGeom prst="rect">
            <a:avLst/>
          </a:prstGeom>
          <a:solidFill>
            <a:srgbClr val="FBE000"/>
          </a:solidFill>
          <a:ln>
            <a:noFill/>
          </a:ln>
        </p:spPr>
      </p:pic>
      <p:sp>
        <p:nvSpPr>
          <p:cNvPr id="103" name="Google Shape;103;p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104" name="Google Shape;104;p2"/>
          <p:cNvSpPr txBox="1"/>
          <p:nvPr/>
        </p:nvSpPr>
        <p:spPr>
          <a:xfrm>
            <a:off x="5449806" y="1363581"/>
            <a:ext cx="6218637" cy="1786851"/>
          </a:xfrm>
          <a:prstGeom prst="rect">
            <a:avLst/>
          </a:prstGeom>
          <a:noFill/>
          <a:ln>
            <a:noFill/>
          </a:ln>
        </p:spPr>
        <p:txBody>
          <a:bodyPr spcFirstLastPara="1" wrap="square" lIns="57475" tIns="57475" rIns="57475" bIns="57475" anchor="t" anchorCtr="0">
            <a:spAutoFit/>
          </a:bodyPr>
          <a:lstStyle/>
          <a:p>
            <a:pPr lvl="0" algn="r"/>
            <a:r>
              <a:rPr lang="it-IT" sz="3200">
                <a:solidFill>
                  <a:srgbClr val="E43794"/>
                </a:solidFill>
                <a:latin typeface="Calibri" panose="020F0502020204030204" pitchFamily="34" charset="0"/>
                <a:ea typeface="Avenir"/>
                <a:cs typeface="Calibri" panose="020F0502020204030204" pitchFamily="34" charset="0"/>
                <a:sym typeface="Avenir"/>
              </a:rPr>
              <a:t>Date loro qualcosa di cui forse non si rendono nemmeno conto di aver bisogno. </a:t>
            </a:r>
          </a:p>
          <a:p>
            <a:pPr marL="0" marR="0" lvl="0" indent="0" algn="r" rtl="0">
              <a:spcBef>
                <a:spcPts val="0"/>
              </a:spcBef>
              <a:spcAft>
                <a:spcPts val="0"/>
              </a:spcAft>
              <a:buNone/>
            </a:pPr>
            <a:endParaRPr lang="it-IT" sz="1257" b="0" i="0" u="none" strike="noStrike" cap="none">
              <a:solidFill>
                <a:srgbClr val="E43794"/>
              </a:solidFill>
              <a:latin typeface="Calibri" panose="020F0502020204030204" pitchFamily="34" charset="0"/>
              <a:ea typeface="Avenir"/>
              <a:cs typeface="Calibri" panose="020F0502020204030204" pitchFamily="34" charset="0"/>
              <a:sym typeface="Avenir"/>
            </a:endParaRPr>
          </a:p>
        </p:txBody>
      </p:sp>
      <p:sp>
        <p:nvSpPr>
          <p:cNvPr id="105" name="Google Shape;105;p2"/>
          <p:cNvSpPr txBox="1"/>
          <p:nvPr/>
        </p:nvSpPr>
        <p:spPr>
          <a:xfrm>
            <a:off x="5313618" y="3377331"/>
            <a:ext cx="6218638" cy="523220"/>
          </a:xfrm>
          <a:prstGeom prst="rect">
            <a:avLst/>
          </a:prstGeom>
          <a:noFill/>
          <a:ln>
            <a:noFill/>
          </a:ln>
        </p:spPr>
        <p:txBody>
          <a:bodyPr spcFirstLastPara="1" wrap="square" lIns="91425" tIns="45700" rIns="91425" bIns="45700" anchor="t" anchorCtr="0">
            <a:spAutoFit/>
          </a:bodyPr>
          <a:lstStyle/>
          <a:p>
            <a:pPr marL="287442" marR="0" lvl="0" indent="-211589" algn="r" rtl="0">
              <a:spcBef>
                <a:spcPts val="0"/>
              </a:spcBef>
              <a:spcAft>
                <a:spcPts val="0"/>
              </a:spcAft>
              <a:buClr>
                <a:srgbClr val="E43794"/>
              </a:buClr>
              <a:buSzPts val="1700"/>
              <a:buFont typeface="Avenir"/>
              <a:buChar char="-"/>
            </a:pPr>
            <a:r>
              <a:rPr lang="en-GB" sz="2800" b="0" i="1" u="none" strike="noStrike" cap="none" dirty="0">
                <a:solidFill>
                  <a:srgbClr val="E43794"/>
                </a:solidFill>
                <a:latin typeface="Calibri" panose="020F0502020204030204" pitchFamily="34" charset="0"/>
                <a:ea typeface="Avenir"/>
                <a:cs typeface="Calibri" panose="020F0502020204030204" pitchFamily="34" charset="0"/>
                <a:sym typeface="Avenir"/>
              </a:rPr>
              <a:t>Chris Murray</a:t>
            </a: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body" idx="1"/>
          </p:nvPr>
        </p:nvSpPr>
        <p:spPr>
          <a:xfrm>
            <a:off x="144379" y="136153"/>
            <a:ext cx="6241745"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it-IT" sz="3600" b="1" dirty="0">
                <a:latin typeface="Calibri" panose="020F0502020204030204" pitchFamily="34" charset="0"/>
                <a:cs typeface="Calibri" panose="020F0502020204030204" pitchFamily="34" charset="0"/>
              </a:rPr>
              <a:t>Chi sono i pubblici culturali?</a:t>
            </a:r>
            <a:endParaRPr lang="it-IT" dirty="0">
              <a:latin typeface="Calibri" panose="020F0502020204030204" pitchFamily="34" charset="0"/>
              <a:cs typeface="Calibri" panose="020F0502020204030204" pitchFamily="34" charset="0"/>
            </a:endParaRPr>
          </a:p>
        </p:txBody>
      </p:sp>
      <p:sp>
        <p:nvSpPr>
          <p:cNvPr id="162" name="Google Shape;162;p8"/>
          <p:cNvSpPr txBox="1">
            <a:spLocks noGrp="1"/>
          </p:cNvSpPr>
          <p:nvPr>
            <p:ph type="body" idx="3"/>
          </p:nvPr>
        </p:nvSpPr>
        <p:spPr>
          <a:xfrm>
            <a:off x="144379" y="684727"/>
            <a:ext cx="6527727" cy="6050420"/>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it-IT">
                <a:solidFill>
                  <a:schemeClr val="tx2">
                    <a:lumMod val="25000"/>
                  </a:schemeClr>
                </a:solidFill>
                <a:latin typeface="Calibri" panose="020F0502020204030204" pitchFamily="34" charset="0"/>
                <a:cs typeface="Calibri" panose="020F0502020204030204" pitchFamily="34" charset="0"/>
              </a:rPr>
              <a:t>Il pubblico culturale è composto da persone interessate al patrimonio culturale, alle arti e alla creatività. Questa ampia categoria comprende visitatori con profili, esigenze e caratteristiche diverse. Capire le differenze è essenziale per progettare esperienze che costruiscano un rapporto forte e duraturo con loro. Un visitatore è sia un individuo che parte di un gruppo sociale, che nella terminologia del marketing è chiamato ”</a:t>
            </a:r>
            <a:r>
              <a:rPr lang="it-IT">
                <a:solidFill>
                  <a:srgbClr val="E43794"/>
                </a:solidFill>
                <a:latin typeface="Calibri" panose="020F0502020204030204" pitchFamily="34" charset="0"/>
                <a:cs typeface="Calibri" panose="020F0502020204030204" pitchFamily="34" charset="0"/>
                <a:sym typeface="Avenir"/>
              </a:rPr>
              <a:t>segmento di mercato</a:t>
            </a:r>
            <a:r>
              <a:rPr lang="it-IT">
                <a:solidFill>
                  <a:schemeClr val="tx2">
                    <a:lumMod val="25000"/>
                  </a:schemeClr>
                </a:solidFill>
                <a:latin typeface="Calibri" panose="020F0502020204030204" pitchFamily="34" charset="0"/>
                <a:cs typeface="Calibri" panose="020F0502020204030204" pitchFamily="34" charset="0"/>
                <a:sym typeface="Avenir"/>
              </a:rPr>
              <a:t>". </a:t>
            </a:r>
            <a:r>
              <a:rPr lang="it-IT">
                <a:solidFill>
                  <a:schemeClr val="tx2">
                    <a:lumMod val="25000"/>
                  </a:schemeClr>
                </a:solidFill>
                <a:latin typeface="Calibri" panose="020F0502020204030204" pitchFamily="34" charset="0"/>
                <a:cs typeface="Calibri" panose="020F0502020204030204" pitchFamily="34" charset="0"/>
              </a:rPr>
              <a:t>La segmentazione è semplicemente il processo di suddivisione e organizzazione della popolazione in gruppi significativi e gestibili - o segmenti - in modo da poter adattare la propria offerta culturale e la propria comunicazione alle preferenze di ciascun gruppo. </a:t>
            </a:r>
            <a:r>
              <a:rPr lang="it-IT">
                <a:latin typeface="Calibri" panose="020F0502020204030204" pitchFamily="34" charset="0"/>
                <a:cs typeface="Calibri" panose="020F0502020204030204" pitchFamily="34" charset="0"/>
                <a:hlinkClick r:id="rId3"/>
              </a:rPr>
              <a:t>La segmentazione resa semplice</a:t>
            </a:r>
            <a:r>
              <a:rPr lang="it-IT">
                <a:latin typeface="Calibri" panose="020F0502020204030204" pitchFamily="34" charset="0"/>
                <a:cs typeface="Calibri" panose="020F0502020204030204" pitchFamily="34" charset="0"/>
              </a:rPr>
              <a:t>.     </a:t>
            </a:r>
          </a:p>
        </p:txBody>
      </p:sp>
      <p:pic>
        <p:nvPicPr>
          <p:cNvPr id="3" name="Picture Placeholder 2" descr="A large group of people&#10;&#10;Description automatically generated with medium confidence">
            <a:extLst>
              <a:ext uri="{FF2B5EF4-FFF2-40B4-BE49-F238E27FC236}">
                <a16:creationId xmlns:a16="http://schemas.microsoft.com/office/drawing/2014/main" id="{AE8132DE-9A74-4404-A8B0-A387E975B2BC}"/>
              </a:ext>
            </a:extLst>
          </p:cNvPr>
          <p:cNvPicPr>
            <a:picLocks noGrp="1" noChangeAspect="1"/>
          </p:cNvPicPr>
          <p:nvPr>
            <p:ph type="pic" idx="2"/>
          </p:nvPr>
        </p:nvPicPr>
        <p:blipFill>
          <a:blip r:embed="rId4"/>
          <a:srcRect t="17186" b="17186"/>
          <a:stretch>
            <a:fillRect/>
          </a:stretch>
        </p:blipFill>
        <p:spPr>
          <a:xfrm>
            <a:off x="7019925" y="3028950"/>
            <a:ext cx="3692525" cy="3829050"/>
          </a:xfrm>
          <a:prstGeom prst="rect">
            <a:avLst/>
          </a:prstGeom>
          <a:noFill/>
          <a:ln>
            <a:noFill/>
          </a:ln>
        </p:spPr>
      </p:pic>
      <p:sp>
        <p:nvSpPr>
          <p:cNvPr id="2" name="TextBox 1">
            <a:extLst>
              <a:ext uri="{FF2B5EF4-FFF2-40B4-BE49-F238E27FC236}">
                <a16:creationId xmlns:a16="http://schemas.microsoft.com/office/drawing/2014/main" id="{737FFE34-E6F8-4EBA-AC5E-ED67C99CFC01}"/>
              </a:ext>
            </a:extLst>
          </p:cNvPr>
          <p:cNvSpPr txBox="1"/>
          <p:nvPr/>
        </p:nvSpPr>
        <p:spPr>
          <a:xfrm>
            <a:off x="11060269" y="5918479"/>
            <a:ext cx="1131731" cy="769441"/>
          </a:xfrm>
          <a:prstGeom prst="rect">
            <a:avLst/>
          </a:prstGeom>
          <a:noFill/>
        </p:spPr>
        <p:txBody>
          <a:bodyPr wrap="square" rtlCol="0">
            <a:spAutoFit/>
          </a:bodyPr>
          <a:lstStyle/>
          <a:p>
            <a:r>
              <a:rPr lang="it-IT" sz="1100">
                <a:solidFill>
                  <a:schemeClr val="bg1"/>
                </a:solidFill>
                <a:latin typeface="Calibri" panose="020F0502020204030204" pitchFamily="34" charset="0"/>
                <a:cs typeface="Calibri" panose="020F0502020204030204" pitchFamily="34" charset="0"/>
              </a:rPr>
              <a:t>Foto di</a:t>
            </a:r>
            <a:r>
              <a:rPr lang="it-IT" sz="1100" b="0" i="0">
                <a:solidFill>
                  <a:schemeClr val="bg1"/>
                </a:solidFill>
                <a:effectLst/>
                <a:latin typeface="Calibri" panose="020F0502020204030204" pitchFamily="34" charset="0"/>
                <a:cs typeface="Calibri" panose="020F0502020204030204" pitchFamily="34" charset="0"/>
              </a:rPr>
              <a:t> </a:t>
            </a:r>
            <a:r>
              <a:rPr lang="it-IT" sz="1100" b="1" i="0" u="none" strike="noStrike">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San Fermin Pamplona</a:t>
            </a:r>
            <a:r>
              <a:rPr lang="it-IT" sz="1100" b="0" i="0">
                <a:solidFill>
                  <a:schemeClr val="bg1"/>
                </a:solidFill>
                <a:effectLst/>
                <a:latin typeface="Calibri" panose="020F0502020204030204" pitchFamily="34" charset="0"/>
                <a:cs typeface="Calibri" panose="020F0502020204030204" pitchFamily="34" charset="0"/>
              </a:rPr>
              <a:t> </a:t>
            </a:r>
          </a:p>
          <a:p>
            <a:r>
              <a:rPr lang="it-IT" sz="1100" b="0" i="0">
                <a:solidFill>
                  <a:schemeClr val="bg1"/>
                </a:solidFill>
                <a:effectLst/>
                <a:latin typeface="Calibri" panose="020F0502020204030204" pitchFamily="34" charset="0"/>
                <a:cs typeface="Calibri" panose="020F0502020204030204" pitchFamily="34" charset="0"/>
              </a:rPr>
              <a:t>da </a:t>
            </a:r>
            <a:r>
              <a:rPr lang="it-IT" sz="1100" b="1" i="0" u="none" strike="noStrike">
                <a:solidFill>
                  <a:schemeClr val="bg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Pexels</a:t>
            </a:r>
            <a:endParaRPr lang="it-IT" sz="110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69" name="Google Shape;169;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74" name="Google Shape;174;p9"/>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it-IT" sz="3600" b="1" dirty="0">
                <a:solidFill>
                  <a:schemeClr val="lt1"/>
                </a:solidFill>
                <a:latin typeface="Calibri" panose="020F0502020204030204" pitchFamily="34" charset="0"/>
                <a:ea typeface="Avenir"/>
                <a:cs typeface="Calibri" panose="020F0502020204030204" pitchFamily="34" charset="0"/>
                <a:sym typeface="Avenir"/>
              </a:rPr>
              <a:t>Macro-categorie di visitatori culturali</a:t>
            </a:r>
            <a:endParaRPr lang="it-IT"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6B5EE1B-3C70-43B5-B9BA-37129D47D62E}"/>
              </a:ext>
            </a:extLst>
          </p:cNvPr>
          <p:cNvSpPr txBox="1"/>
          <p:nvPr/>
        </p:nvSpPr>
        <p:spPr>
          <a:xfrm>
            <a:off x="330238" y="786211"/>
            <a:ext cx="11450954" cy="5632311"/>
          </a:xfrm>
          <a:prstGeom prst="rect">
            <a:avLst/>
          </a:prstGeom>
          <a:noFill/>
        </p:spPr>
        <p:txBody>
          <a:bodyPr wrap="square" rtlCol="0">
            <a:spAutoFit/>
          </a:bodyPr>
          <a:lstStyle/>
          <a:p>
            <a:r>
              <a:rPr lang="it-IT" sz="2400" dirty="0">
                <a:solidFill>
                  <a:schemeClr val="tx1">
                    <a:lumMod val="85000"/>
                    <a:lumOff val="15000"/>
                  </a:schemeClr>
                </a:solidFill>
                <a:latin typeface="Calibri" panose="020F0502020204030204" pitchFamily="34" charset="0"/>
                <a:cs typeface="Calibri" panose="020F0502020204030204" pitchFamily="34" charset="0"/>
              </a:rPr>
              <a:t>Nel</a:t>
            </a:r>
            <a:r>
              <a:rPr lang="it-IT" sz="2400" b="0" i="0" dirty="0">
                <a:solidFill>
                  <a:schemeClr val="tx1">
                    <a:lumMod val="85000"/>
                    <a:lumOff val="15000"/>
                  </a:schemeClr>
                </a:solidFill>
                <a:effectLst/>
                <a:latin typeface="Calibri" panose="020F0502020204030204" pitchFamily="34" charset="0"/>
                <a:cs typeface="Calibri" panose="020F0502020204030204" pitchFamily="34" charset="0"/>
              </a:rPr>
              <a:t> 2009, John H Falk ha pubblicato il suo libro “</a:t>
            </a:r>
            <a:r>
              <a:rPr lang="it-IT" sz="2400" b="0" i="1" dirty="0">
                <a:solidFill>
                  <a:schemeClr val="tx1">
                    <a:lumMod val="85000"/>
                    <a:lumOff val="15000"/>
                  </a:schemeClr>
                </a:solidFill>
                <a:effectLst/>
                <a:latin typeface="Calibri" panose="020F0502020204030204" pitchFamily="34" charset="0"/>
                <a:cs typeface="Calibri" panose="020F0502020204030204" pitchFamily="34" charset="0"/>
              </a:rPr>
              <a:t>Identity and the Museum Visitor Experience”. </a:t>
            </a:r>
            <a:r>
              <a:rPr lang="it-IT" sz="2400" dirty="0">
                <a:solidFill>
                  <a:schemeClr val="tx1">
                    <a:lumMod val="85000"/>
                    <a:lumOff val="15000"/>
                  </a:schemeClr>
                </a:solidFill>
                <a:latin typeface="Calibri" panose="020F0502020204030204" pitchFamily="34" charset="0"/>
                <a:cs typeface="Calibri" panose="020F0502020204030204" pitchFamily="34" charset="0"/>
              </a:rPr>
              <a:t>Uno dei risultati principali è che ciò che le persone imparano o ricordano dalla loro visita si basa sul motivo per cui si sono recate al museo. Ha identificato </a:t>
            </a:r>
            <a:r>
              <a:rPr lang="it-IT" sz="2400" b="1" u="sng" dirty="0">
                <a:solidFill>
                  <a:srgbClr val="D41A6A"/>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cinque macro-categorie</a:t>
            </a:r>
            <a:r>
              <a:rPr lang="it-IT" sz="2400" b="1" dirty="0">
                <a:solidFill>
                  <a:srgbClr val="D41A6A"/>
                </a:solidFill>
                <a:latin typeface="Calibri" panose="020F0502020204030204" pitchFamily="34" charset="0"/>
                <a:cs typeface="Calibri" panose="020F0502020204030204" pitchFamily="34" charset="0"/>
              </a:rPr>
              <a:t> </a:t>
            </a:r>
            <a:r>
              <a:rPr lang="it-IT" sz="2400" b="0" dirty="0">
                <a:solidFill>
                  <a:srgbClr val="262626"/>
                </a:solidFill>
                <a:latin typeface="Calibri" panose="020F0502020204030204" pitchFamily="34" charset="0"/>
                <a:cs typeface="Calibri" panose="020F0502020204030204" pitchFamily="34" charset="0"/>
              </a:rPr>
              <a:t>di visitatori culturali e ha descritto le loro “identità”:</a:t>
            </a:r>
          </a:p>
          <a:p>
            <a:endParaRPr lang="it-IT" sz="2400" dirty="0">
              <a:solidFill>
                <a:srgbClr val="262626"/>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rgbClr val="E52B7B"/>
                </a:solidFill>
                <a:latin typeface="Calibri" panose="020F0502020204030204" pitchFamily="34" charset="0"/>
                <a:cs typeface="Calibri" panose="020F0502020204030204" pitchFamily="34" charset="0"/>
              </a:rPr>
              <a:t>Esploratore</a:t>
            </a:r>
          </a:p>
          <a:p>
            <a:pPr marL="342900" indent="-342900">
              <a:buFont typeface="Arial" panose="020B0604020202020204" pitchFamily="34" charset="0"/>
              <a:buChar char="•"/>
            </a:pPr>
            <a:r>
              <a:rPr lang="it-IT" sz="2400" b="1" dirty="0">
                <a:solidFill>
                  <a:srgbClr val="E52B7B"/>
                </a:solidFill>
                <a:latin typeface="Calibri" panose="020F0502020204030204" pitchFamily="34" charset="0"/>
                <a:cs typeface="Calibri" panose="020F0502020204030204" pitchFamily="34" charset="0"/>
              </a:rPr>
              <a:t>Facilitatore</a:t>
            </a:r>
          </a:p>
          <a:p>
            <a:pPr marL="342900" indent="-342900">
              <a:buFont typeface="Arial" panose="020B0604020202020204" pitchFamily="34" charset="0"/>
              <a:buChar char="•"/>
            </a:pPr>
            <a:r>
              <a:rPr lang="it-IT" sz="2400" b="1" dirty="0">
                <a:solidFill>
                  <a:srgbClr val="E52B7B"/>
                </a:solidFill>
                <a:latin typeface="Calibri" panose="020F0502020204030204" pitchFamily="34" charset="0"/>
                <a:cs typeface="Calibri" panose="020F0502020204030204" pitchFamily="34" charset="0"/>
              </a:rPr>
              <a:t>Professionista/</a:t>
            </a:r>
            <a:r>
              <a:rPr lang="it-IT" sz="2400" b="1" dirty="0" err="1">
                <a:solidFill>
                  <a:srgbClr val="E52B7B"/>
                </a:solidFill>
                <a:latin typeface="Calibri" panose="020F0502020204030204" pitchFamily="34" charset="0"/>
                <a:cs typeface="Calibri" panose="020F0502020204030204" pitchFamily="34" charset="0"/>
              </a:rPr>
              <a:t>hobbysta</a:t>
            </a:r>
            <a:endParaRPr lang="it-IT" sz="2400" b="1" dirty="0">
              <a:solidFill>
                <a:srgbClr val="E52B7B"/>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rgbClr val="E52B7B"/>
                </a:solidFill>
                <a:latin typeface="Calibri" panose="020F0502020204030204" pitchFamily="34" charset="0"/>
                <a:cs typeface="Calibri" panose="020F0502020204030204" pitchFamily="34" charset="0"/>
              </a:rPr>
              <a:t>Visitatore in cerca di esperienze</a:t>
            </a:r>
          </a:p>
          <a:p>
            <a:pPr marL="342900" indent="-342900">
              <a:buFont typeface="Arial" panose="020B0604020202020204" pitchFamily="34" charset="0"/>
              <a:buChar char="•"/>
            </a:pPr>
            <a:r>
              <a:rPr lang="it-IT" sz="2400" b="1" dirty="0">
                <a:solidFill>
                  <a:srgbClr val="E52B7B"/>
                </a:solidFill>
                <a:latin typeface="Calibri" panose="020F0502020204030204" pitchFamily="34" charset="0"/>
                <a:cs typeface="Calibri" panose="020F0502020204030204" pitchFamily="34" charset="0"/>
              </a:rPr>
              <a:t>Visitatore in cerca di ricaricarsi</a:t>
            </a:r>
          </a:p>
          <a:p>
            <a:endParaRPr lang="it-IT" sz="2400" b="0" i="0" dirty="0">
              <a:effectLst/>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Ognuno di questi personaggi ha un obiettivo distinto e un bisogno specifico da soddisfare quando visita un museo. Se un museo vuole che qualcuno torni, deve lasciare ai visitatori la sensazione che gli obiettivi e le aspettative individuali siano stati soddisfatti e che l'esperienza sia stata memorabile.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6304</TotalTime>
  <Words>5108</Words>
  <Application>Microsoft Macintosh PowerPoint</Application>
  <PresentationFormat>Widescreen</PresentationFormat>
  <Paragraphs>357</Paragraphs>
  <Slides>48</Slides>
  <Notes>34</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48</vt:i4>
      </vt:variant>
    </vt:vector>
  </HeadingPairs>
  <TitlesOfParts>
    <vt:vector size="56" baseType="lpstr">
      <vt:lpstr>Calibri</vt:lpstr>
      <vt:lpstr>Avenir Black</vt:lpstr>
      <vt:lpstr>Arial</vt:lpstr>
      <vt:lpstr>Wingdings</vt:lpstr>
      <vt:lpstr>Avenir</vt:lpstr>
      <vt:lpstr>Montserrat</vt:lpstr>
      <vt:lpstr>Noto Sans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Emma Taveri</cp:lastModifiedBy>
  <cp:revision>98</cp:revision>
  <dcterms:created xsi:type="dcterms:W3CDTF">2016-05-11T14:31:01Z</dcterms:created>
  <dcterms:modified xsi:type="dcterms:W3CDTF">2022-07-11T14:00:16Z</dcterms:modified>
</cp:coreProperties>
</file>