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2"/>
  </p:notesMasterIdLst>
  <p:handoutMasterIdLst>
    <p:handoutMasterId r:id="rId43"/>
  </p:handoutMasterIdLst>
  <p:sldIdLst>
    <p:sldId id="1296" r:id="rId2"/>
    <p:sldId id="1298" r:id="rId3"/>
    <p:sldId id="1306" r:id="rId4"/>
    <p:sldId id="1317" r:id="rId5"/>
    <p:sldId id="1345" r:id="rId6"/>
    <p:sldId id="1348" r:id="rId7"/>
    <p:sldId id="1347" r:id="rId8"/>
    <p:sldId id="1349" r:id="rId9"/>
    <p:sldId id="1364" r:id="rId10"/>
    <p:sldId id="1351" r:id="rId11"/>
    <p:sldId id="1315" r:id="rId12"/>
    <p:sldId id="1338" r:id="rId13"/>
    <p:sldId id="1352" r:id="rId14"/>
    <p:sldId id="1354" r:id="rId15"/>
    <p:sldId id="1372" r:id="rId16"/>
    <p:sldId id="1376" r:id="rId17"/>
    <p:sldId id="1378" r:id="rId18"/>
    <p:sldId id="1355" r:id="rId19"/>
    <p:sldId id="1356" r:id="rId20"/>
    <p:sldId id="1357" r:id="rId21"/>
    <p:sldId id="1358" r:id="rId22"/>
    <p:sldId id="1377" r:id="rId23"/>
    <p:sldId id="1365" r:id="rId24"/>
    <p:sldId id="1373" r:id="rId25"/>
    <p:sldId id="1366" r:id="rId26"/>
    <p:sldId id="1359" r:id="rId27"/>
    <p:sldId id="1374" r:id="rId28"/>
    <p:sldId id="1361" r:id="rId29"/>
    <p:sldId id="1346" r:id="rId30"/>
    <p:sldId id="1368" r:id="rId31"/>
    <p:sldId id="1369" r:id="rId32"/>
    <p:sldId id="1370" r:id="rId33"/>
    <p:sldId id="1371" r:id="rId34"/>
    <p:sldId id="1362" r:id="rId35"/>
    <p:sldId id="1360" r:id="rId36"/>
    <p:sldId id="1375" r:id="rId37"/>
    <p:sldId id="1367" r:id="rId38"/>
    <p:sldId id="1363" r:id="rId39"/>
    <p:sldId id="1337" r:id="rId40"/>
    <p:sldId id="129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794"/>
    <a:srgbClr val="767171"/>
    <a:srgbClr val="21202E"/>
    <a:srgbClr val="FBE000"/>
    <a:srgbClr val="7F7F7F"/>
    <a:srgbClr val="70A8AF"/>
    <a:srgbClr val="B29E90"/>
    <a:srgbClr val="D3C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00" autoAdjust="0"/>
    <p:restoredTop sz="95833" autoAdjust="0"/>
  </p:normalViewPr>
  <p:slideViewPr>
    <p:cSldViewPr snapToGrid="0" showGuides="1">
      <p:cViewPr varScale="1">
        <p:scale>
          <a:sx n="119" d="100"/>
          <a:sy n="119" d="100"/>
        </p:scale>
        <p:origin x="592" y="192"/>
      </p:cViewPr>
      <p:guideLst>
        <p:guide pos="3840"/>
        <p:guide pos="7219"/>
        <p:guide orient="horz" pos="3906"/>
        <p:guide pos="461"/>
        <p:guide orient="horz" pos="504"/>
      </p:guideLst>
    </p:cSldViewPr>
  </p:slideViewPr>
  <p:outlineViewPr>
    <p:cViewPr>
      <p:scale>
        <a:sx n="25" d="100"/>
        <a:sy n="25" d="100"/>
      </p:scale>
      <p:origin x="0" y="0"/>
    </p:cViewPr>
  </p:outlineViewPr>
  <p:notesTextViewPr>
    <p:cViewPr>
      <p:scale>
        <a:sx n="3" d="2"/>
        <a:sy n="3" d="2"/>
      </p:scale>
      <p:origin x="0" y="0"/>
    </p:cViewPr>
  </p:notesTextViewPr>
  <p:sorterViewPr>
    <p:cViewPr>
      <p:scale>
        <a:sx n="140" d="100"/>
        <a:sy n="140" d="100"/>
      </p:scale>
      <p:origin x="0" y="-30172"/>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2022-07-11</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‹N›</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2022-07-11</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‹N›</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steps slide 2">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‹N›</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64676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10558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274319"/>
            <a:ext cx="12192000" cy="7132319"/>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23507" y="-146629"/>
            <a:ext cx="685800" cy="586897"/>
          </a:xfrm>
          <a:prstGeom prst="rect">
            <a:avLst/>
          </a:prstGeom>
        </p:spPr>
      </p:pic>
    </p:spTree>
    <p:extLst>
      <p:ext uri="{BB962C8B-B14F-4D97-AF65-F5344CB8AC3E}">
        <p14:creationId xmlns:p14="http://schemas.microsoft.com/office/powerpoint/2010/main" val="26602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4255706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12460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11036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11/07/2022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‹N›</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‹N›</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3526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‹N›</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202937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‹N›</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51127" y="1650376"/>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353567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7" r:id="rId6"/>
    <p:sldLayoutId id="2147484008" r:id="rId7"/>
    <p:sldLayoutId id="2147484009" r:id="rId8"/>
    <p:sldLayoutId id="2147484011" r:id="rId9"/>
    <p:sldLayoutId id="2147484018" r:id="rId10"/>
    <p:sldLayoutId id="2147484012" r:id="rId11"/>
    <p:sldLayoutId id="2147484013" r:id="rId12"/>
    <p:sldLayoutId id="2147484015" r:id="rId13"/>
    <p:sldLayoutId id="2147484016" r:id="rId14"/>
    <p:sldLayoutId id="214748401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speechsilver.com/digital-marketing-audit-checklist/"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speedwell.com.au/insights/2018/digital-storytelling" TargetMode="External"/><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hyperlink" Target="https://www.ifamemedia.com/internet-marketing-resources/what-is-digital-storytell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ywebidentity.it/storytelling-marketing-brand/" TargetMode="External"/><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rnwallmuseumspartnership.org.uk/the-wave-project-a-film-on-the-development-of-immersive-technology-experiences-in-cornwall/" TargetMode="External"/><Relationship Id="rId2" Type="http://schemas.openxmlformats.org/officeDocument/2006/relationships/hyperlink" Target="https://www.tiktok.com/@rijksmuseum" TargetMode="Externa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freestock.com/free-photos/happy-business-man-computer-monitor-screen-244821475"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Plain_whorl_in_a_right_thumbprint.JPG" TargetMode="Externa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1432547" TargetMode="Externa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illustrations/social-media-social-keyboard-icon-4263760/" TargetMode="External"/><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tiktok.com/@rijksmuseum" TargetMode="Externa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ravjain.com/live-youtubes-live-stream/"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4.xml"/><Relationship Id="rId1" Type="http://schemas.openxmlformats.org/officeDocument/2006/relationships/video" Target="https://www.youtube.com/embed/schBRArrciQ?feature=oembed" TargetMode="External"/><Relationship Id="rId4" Type="http://schemas.openxmlformats.org/officeDocument/2006/relationships/hyperlink" Target="https://www.youtube.com/watch?v=schBRArrci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mallbusinessbonfire.com/user-generated-content/"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https://www.searchenginejournal.com/user-generated-content-examples/214876/"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biodataofdrvhp.blogspot.com/2015/04/museum-selfie-day.html" TargetMode="External"/><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D_73JCEaNc&amp;t=2s" TargetMode="External"/><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4.xml"/><Relationship Id="rId1" Type="http://schemas.openxmlformats.org/officeDocument/2006/relationships/video" Target="https://www.youtube.com/embed/wgpOsxHkeTw?feature=oembed" TargetMode="External"/><Relationship Id="rId4" Type="http://schemas.openxmlformats.org/officeDocument/2006/relationships/hyperlink" Target="https://www.youtube.com/watch?v=wgpOsxHkeT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1.xml"/><Relationship Id="rId1" Type="http://schemas.openxmlformats.org/officeDocument/2006/relationships/video" Target="https://player.vimeo.com/video/492056967?h=b6079e4d0c&amp;app_id=12296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oursbylocals.com/TBL/WebObjects/ToursByLocals.woa/1/wa/lookup?callout=no&amp;rm=0&amp;wosid=dhHnFWe4YV5oHy8okH5Ib0&amp;url=Livevirtualtourofdubrovnikoldtown" TargetMode="Externa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reggiadicaserta.cultura.gov.it/audioracconti/"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hyperlink" Target="https://cutt.ly/SQnJZ2c" TargetMode="External"/><Relationship Id="rId13" Type="http://schemas.openxmlformats.org/officeDocument/2006/relationships/hyperlink" Target="https://cultureconnectme.com/practicum-vo-1-empathy-maps/" TargetMode="External"/><Relationship Id="rId3" Type="http://schemas.openxmlformats.org/officeDocument/2006/relationships/hyperlink" Target="https://cutt.ly/DQnUvg1" TargetMode="External"/><Relationship Id="rId7" Type="http://schemas.openxmlformats.org/officeDocument/2006/relationships/hyperlink" Target="https://jingculturecommerce.com/heritage-digital-digital-storytelling-takeaways/" TargetMode="External"/><Relationship Id="rId12" Type="http://schemas.openxmlformats.org/officeDocument/2006/relationships/hyperlink" Target="https://cutt.ly/TQnUmbq" TargetMode="External"/><Relationship Id="rId2" Type="http://schemas.openxmlformats.org/officeDocument/2006/relationships/hyperlink" Target="https://www.culturehive.co.uk/resources/culture-in-lockdown-part-1-we-can-do-digital-can-we-do-strategy/" TargetMode="External"/><Relationship Id="rId1" Type="http://schemas.openxmlformats.org/officeDocument/2006/relationships/slideLayout" Target="../slideLayouts/slideLayout6.xml"/><Relationship Id="rId6" Type="http://schemas.openxmlformats.org/officeDocument/2006/relationships/hyperlink" Target="https://cutt.ly/LnJdLqp" TargetMode="External"/><Relationship Id="rId11" Type="http://schemas.openxmlformats.org/officeDocument/2006/relationships/hyperlink" Target="https://cutt.ly/RnJdJve" TargetMode="External"/><Relationship Id="rId5" Type="http://schemas.openxmlformats.org/officeDocument/2006/relationships/hyperlink" Target="https://cutt.ly/7QnKH16" TargetMode="External"/><Relationship Id="rId10" Type="http://schemas.openxmlformats.org/officeDocument/2006/relationships/hyperlink" Target="https://cutt.ly/snJdFZa" TargetMode="External"/><Relationship Id="rId4" Type="http://schemas.openxmlformats.org/officeDocument/2006/relationships/hyperlink" Target="https://cutt.ly/0nJdZAP" TargetMode="External"/><Relationship Id="rId9" Type="http://schemas.openxmlformats.org/officeDocument/2006/relationships/hyperlink" Target="https://cutt.ly/EQnKSN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rketing%20Strategy%20Definition%20|%20Investopedia&#160;https:/www.investopedia.com/terms/m/marketing-strategy.asp#ixzz5GEWSa5T7"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Marketing%20Strategy%20Definition%20|%20Investopedia&#160;https:/www.investopedia.com/terms/m/marketing-strategy.asp#ixzz5GEWSa5T7" TargetMode="External"/><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wall, indoor, hat&#10;&#10;Description automatically generated">
            <a:extLst>
              <a:ext uri="{FF2B5EF4-FFF2-40B4-BE49-F238E27FC236}">
                <a16:creationId xmlns:a16="http://schemas.microsoft.com/office/drawing/2014/main" id="{7C146CED-6F58-4F21-A875-8EE0423AD0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2" b="7742"/>
          <a:stretch>
            <a:fillRect/>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672" y="378092"/>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654752" y="4332195"/>
            <a:ext cx="10882491" cy="1344884"/>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a:solidFill>
                  <a:schemeClr val="lt1"/>
                </a:solidFill>
                <a:latin typeface="+mn-lt"/>
                <a:sym typeface="Avenir"/>
              </a:rPr>
              <a:t>Marketing digitale per la vostra esperienza di patrimonio culturale digitale</a:t>
            </a:r>
          </a:p>
        </p:txBody>
      </p:sp>
      <p:sp>
        <p:nvSpPr>
          <p:cNvPr id="7" name="Text Placeholder 32">
            <a:extLst>
              <a:ext uri="{FF2B5EF4-FFF2-40B4-BE49-F238E27FC236}">
                <a16:creationId xmlns:a16="http://schemas.microsoft.com/office/drawing/2014/main" id="{4B309EDF-45F2-354C-9EC1-71F0612E09EE}"/>
              </a:ext>
            </a:extLst>
          </p:cNvPr>
          <p:cNvSpPr txBox="1">
            <a:spLocks/>
          </p:cNvSpPr>
          <p:nvPr/>
        </p:nvSpPr>
        <p:spPr>
          <a:xfrm>
            <a:off x="-2" y="3508763"/>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latin typeface="+mn-lt"/>
              </a:rPr>
              <a:t>Modulo 5</a:t>
            </a:r>
            <a:endParaRPr lang="en-US" sz="5400" dirty="0">
              <a:solidFill>
                <a:schemeClr val="bg1"/>
              </a:solidFill>
              <a:latin typeface="+mn-lt"/>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9BE4-18C3-4107-93EA-D1114B672316}"/>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id="{122CBA10-47EF-4B05-938A-4EBD8A202E35}"/>
              </a:ext>
            </a:extLst>
          </p:cNvPr>
          <p:cNvSpPr>
            <a:spLocks noGrp="1"/>
          </p:cNvSpPr>
          <p:nvPr>
            <p:ph type="body" sz="quarter" idx="15"/>
          </p:nvPr>
        </p:nvSpPr>
        <p:spPr>
          <a:xfrm>
            <a:off x="362796" y="973434"/>
            <a:ext cx="11260668" cy="631527"/>
          </a:xfrm>
        </p:spPr>
        <p:txBody>
          <a:bodyPr/>
          <a:lstStyle/>
          <a:p>
            <a:r>
              <a:rPr lang="it-IT" dirty="0">
                <a:latin typeface="Calibri" panose="020F0502020204030204" pitchFamily="34" charset="0"/>
                <a:cs typeface="Calibri" panose="020F0502020204030204" pitchFamily="34" charset="0"/>
              </a:rPr>
              <a:t>Esegui una verifica del marketing digitale </a:t>
            </a:r>
          </a:p>
        </p:txBody>
      </p:sp>
      <p:sp>
        <p:nvSpPr>
          <p:cNvPr id="4" name="Text Placeholder 3">
            <a:extLst>
              <a:ext uri="{FF2B5EF4-FFF2-40B4-BE49-F238E27FC236}">
                <a16:creationId xmlns:a16="http://schemas.microsoft.com/office/drawing/2014/main" id="{CC7D8047-6DD1-411F-9596-DA09D20C545B}"/>
              </a:ext>
            </a:extLst>
          </p:cNvPr>
          <p:cNvSpPr>
            <a:spLocks noGrp="1"/>
          </p:cNvSpPr>
          <p:nvPr>
            <p:ph type="body" sz="quarter" idx="17"/>
          </p:nvPr>
        </p:nvSpPr>
        <p:spPr>
          <a:xfrm>
            <a:off x="362798" y="1746638"/>
            <a:ext cx="5716772" cy="4814161"/>
          </a:xfrm>
        </p:spPr>
        <p:txBody>
          <a:bodyPr/>
          <a:lstStyle/>
          <a:p>
            <a:pPr algn="just"/>
            <a:r>
              <a:rPr lang="it-IT" dirty="0">
                <a:solidFill>
                  <a:schemeClr val="tx1"/>
                </a:solidFill>
                <a:latin typeface="+mn-lt"/>
              </a:rPr>
              <a:t>Un audit di marketing digitale è un check-up completo di ogni singola parte della tua strategia digitale. </a:t>
            </a:r>
          </a:p>
          <a:p>
            <a:pPr algn="just"/>
            <a:endParaRPr lang="it-IT" dirty="0">
              <a:solidFill>
                <a:schemeClr val="tx1"/>
              </a:solidFill>
              <a:latin typeface="+mn-lt"/>
            </a:endParaRPr>
          </a:p>
          <a:p>
            <a:pPr algn="just"/>
            <a:r>
              <a:rPr lang="it-IT" dirty="0">
                <a:solidFill>
                  <a:schemeClr val="tx1"/>
                </a:solidFill>
                <a:latin typeface="+mn-lt"/>
              </a:rPr>
              <a:t>Alla fine dell'audit, dovresti avere ben chiaro cosa va bene e cosa no, oltre a un rapporto altamente funzionale da consegnare al tuo team di marketing o all'agenzia.</a:t>
            </a:r>
          </a:p>
          <a:p>
            <a:pPr algn="just"/>
            <a:endParaRPr lang="it-IT" dirty="0">
              <a:solidFill>
                <a:schemeClr val="tx1"/>
              </a:solidFill>
              <a:latin typeface="+mn-lt"/>
            </a:endParaRPr>
          </a:p>
          <a:p>
            <a:pPr algn="just"/>
            <a:r>
              <a:rPr lang="it-IT" dirty="0">
                <a:solidFill>
                  <a:schemeClr val="tx1"/>
                </a:solidFill>
                <a:latin typeface="+mn-lt"/>
              </a:rPr>
              <a:t>Ci sono diverse </a:t>
            </a:r>
            <a:r>
              <a:rPr lang="it-IT" dirty="0">
                <a:solidFill>
                  <a:schemeClr val="accent1"/>
                </a:solidFill>
                <a:latin typeface="+mn-lt"/>
                <a:hlinkClick r:id="rId2">
                  <a:extLst>
                    <a:ext uri="{A12FA001-AC4F-418D-AE19-62706E023703}">
                      <ahyp:hlinkClr xmlns:ahyp="http://schemas.microsoft.com/office/drawing/2018/hyperlinkcolor" val="tx"/>
                    </a:ext>
                  </a:extLst>
                </a:hlinkClick>
              </a:rPr>
              <a:t>risorse online</a:t>
            </a:r>
            <a:r>
              <a:rPr lang="it-IT" dirty="0">
                <a:solidFill>
                  <a:schemeClr val="accent1"/>
                </a:solidFill>
                <a:latin typeface="+mn-lt"/>
              </a:rPr>
              <a:t> </a:t>
            </a:r>
            <a:r>
              <a:rPr lang="it-IT" dirty="0">
                <a:solidFill>
                  <a:schemeClr val="tx1"/>
                </a:solidFill>
                <a:latin typeface="+mn-lt"/>
              </a:rPr>
              <a:t>che puoi usare per aiutarti a condurre un audit di marketing digitale. </a:t>
            </a:r>
          </a:p>
        </p:txBody>
      </p:sp>
      <p:pic>
        <p:nvPicPr>
          <p:cNvPr id="1026" name="Picture 2">
            <a:extLst>
              <a:ext uri="{FF2B5EF4-FFF2-40B4-BE49-F238E27FC236}">
                <a16:creationId xmlns:a16="http://schemas.microsoft.com/office/drawing/2014/main" id="{400E4B82-8A7B-481E-8C51-C7DC3D68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878" y="2225586"/>
            <a:ext cx="6005122" cy="33591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781F2CED-0770-4334-A488-8E6DD768A44F}"/>
              </a:ext>
            </a:extLst>
          </p:cNvPr>
          <p:cNvSpPr txBox="1">
            <a:spLocks/>
          </p:cNvSpPr>
          <p:nvPr/>
        </p:nvSpPr>
        <p:spPr>
          <a:xfrm>
            <a:off x="362796" y="67308"/>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chemeClr val="bg1"/>
                </a:solidFill>
                <a:latin typeface="+mn-lt"/>
              </a:rPr>
              <a:t>ATTIVITÀ SUGGERITA</a:t>
            </a:r>
            <a:endParaRPr lang="en-IE" dirty="0">
              <a:latin typeface="+mn-lt"/>
            </a:endParaRPr>
          </a:p>
        </p:txBody>
      </p:sp>
    </p:spTree>
    <p:extLst>
      <p:ext uri="{BB962C8B-B14F-4D97-AF65-F5344CB8AC3E}">
        <p14:creationId xmlns:p14="http://schemas.microsoft.com/office/powerpoint/2010/main" val="144028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940649" y="4538081"/>
            <a:ext cx="7082673" cy="1348479"/>
          </a:xfrm>
        </p:spPr>
        <p:txBody>
          <a:bodyPr/>
          <a:lstStyle/>
          <a:p>
            <a:r>
              <a:rPr lang="en-GB" dirty="0">
                <a:latin typeface="+mn-lt"/>
              </a:rPr>
              <a:t>02. </a:t>
            </a:r>
            <a:r>
              <a:rPr lang="it-IT" dirty="0">
                <a:latin typeface="+mn-lt"/>
              </a:rPr>
              <a:t>Riflettori puntati sulla narrazione digitale </a:t>
            </a:r>
          </a:p>
          <a:p>
            <a:endParaRPr lang="fr-FR" dirty="0">
              <a:latin typeface="+mn-lt"/>
            </a:endParaRPr>
          </a:p>
          <a:p>
            <a:endParaRPr lang="en-GB" dirty="0">
              <a:latin typeface="+mn-lt"/>
            </a:endParaRPr>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52205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standing at window in train passing hills, holding camera pointed at self, recording and talking">
            <a:extLst>
              <a:ext uri="{FF2B5EF4-FFF2-40B4-BE49-F238E27FC236}">
                <a16:creationId xmlns:a16="http://schemas.microsoft.com/office/drawing/2014/main" id="{D1EE97BB-CC18-445F-9ADC-16F3B92538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449" r="1165" b="11160"/>
          <a:stretch/>
        </p:blipFill>
        <p:spPr>
          <a:xfrm flipH="1">
            <a:off x="0" y="0"/>
            <a:ext cx="12192000" cy="6858000"/>
          </a:xfrm>
          <a:prstGeom prst="rect">
            <a:avLst/>
          </a:prstGeom>
        </p:spPr>
      </p:pic>
      <p:sp>
        <p:nvSpPr>
          <p:cNvPr id="3" name="Slide Number Placeholder 2">
            <a:extLst>
              <a:ext uri="{FF2B5EF4-FFF2-40B4-BE49-F238E27FC236}">
                <a16:creationId xmlns:a16="http://schemas.microsoft.com/office/drawing/2014/main" id="{E1363495-31A8-47D1-A1D1-6B62B66BEB68}"/>
              </a:ext>
            </a:extLst>
          </p:cNvPr>
          <p:cNvSpPr>
            <a:spLocks noGrp="1"/>
          </p:cNvSpPr>
          <p:nvPr>
            <p:ph type="sldNum" sz="quarter" idx="12"/>
          </p:nvPr>
        </p:nvSpPr>
        <p:spPr/>
        <p:txBody>
          <a:bodyPr/>
          <a:lstStyle/>
          <a:p>
            <a:fld id="{9C527BFA-2C0E-4CEC-B6A5-913A56FEF4B4}" type="slidenum">
              <a:rPr lang="fr-CA" smtClean="0"/>
              <a:pPr/>
              <a:t>12</a:t>
            </a:fld>
            <a:endParaRPr lang="fr-CA" dirty="0"/>
          </a:p>
        </p:txBody>
      </p:sp>
      <p:sp>
        <p:nvSpPr>
          <p:cNvPr id="7" name="Google Shape;432;p39">
            <a:extLst>
              <a:ext uri="{FF2B5EF4-FFF2-40B4-BE49-F238E27FC236}">
                <a16:creationId xmlns:a16="http://schemas.microsoft.com/office/drawing/2014/main" id="{4E6DD671-9219-4DBD-99A1-A2DCD2F0870F}"/>
              </a:ext>
            </a:extLst>
          </p:cNvPr>
          <p:cNvSpPr txBox="1"/>
          <p:nvPr/>
        </p:nvSpPr>
        <p:spPr>
          <a:xfrm>
            <a:off x="3431822" y="4531708"/>
            <a:ext cx="8292940" cy="1100972"/>
          </a:xfrm>
          <a:prstGeom prst="rect">
            <a:avLst/>
          </a:prstGeom>
          <a:solidFill>
            <a:srgbClr val="FBE000"/>
          </a:solidFill>
          <a:ln>
            <a:noFill/>
          </a:ln>
        </p:spPr>
        <p:txBody>
          <a:bodyPr spcFirstLastPara="1" wrap="square" lIns="57482" tIns="57482" rIns="57482" bIns="57482" anchor="t" anchorCtr="0">
            <a:spAutoFit/>
          </a:bodyPr>
          <a:lstStyle/>
          <a:p>
            <a:pPr algn="r"/>
            <a:r>
              <a:rPr lang="it-IT" sz="3200">
                <a:solidFill>
                  <a:srgbClr val="E43794"/>
                </a:solidFill>
                <a:ea typeface="Avenir"/>
                <a:cs typeface="Avenir"/>
                <a:sym typeface="Avenir"/>
              </a:rPr>
              <a:t>“Lo storytelling è il modo più potente per diffondere le idee nel mondo di oggi”</a:t>
            </a:r>
            <a:r>
              <a:rPr lang="it-IT" sz="1257">
                <a:solidFill>
                  <a:srgbClr val="E43794"/>
                </a:solidFill>
                <a:ea typeface="Avenir"/>
                <a:cs typeface="Avenir"/>
                <a:sym typeface="Avenir"/>
              </a:rPr>
              <a:t> </a:t>
            </a:r>
          </a:p>
        </p:txBody>
      </p:sp>
      <p:sp>
        <p:nvSpPr>
          <p:cNvPr id="9" name="TextBox 8">
            <a:extLst>
              <a:ext uri="{FF2B5EF4-FFF2-40B4-BE49-F238E27FC236}">
                <a16:creationId xmlns:a16="http://schemas.microsoft.com/office/drawing/2014/main" id="{5BFB0310-A816-4F83-A4BB-6F8D96BE7D65}"/>
              </a:ext>
            </a:extLst>
          </p:cNvPr>
          <p:cNvSpPr txBox="1"/>
          <p:nvPr/>
        </p:nvSpPr>
        <p:spPr>
          <a:xfrm>
            <a:off x="5506124" y="5632680"/>
            <a:ext cx="6218638" cy="523220"/>
          </a:xfrm>
          <a:prstGeom prst="rect">
            <a:avLst/>
          </a:prstGeom>
          <a:solidFill>
            <a:srgbClr val="FBE000"/>
          </a:solidFill>
        </p:spPr>
        <p:txBody>
          <a:bodyPr wrap="square">
            <a:spAutoFit/>
          </a:bodyPr>
          <a:lstStyle/>
          <a:p>
            <a:pPr marL="287442" indent="-211589" algn="r">
              <a:buClr>
                <a:srgbClr val="E43794"/>
              </a:buClr>
              <a:buSzPts val="1700"/>
              <a:buFont typeface="Avenir"/>
              <a:buChar char="-"/>
            </a:pPr>
            <a:r>
              <a:rPr lang="en-US" sz="2800" i="1" dirty="0">
                <a:solidFill>
                  <a:srgbClr val="E43794"/>
                </a:solidFill>
                <a:latin typeface="Avenir"/>
                <a:ea typeface="Avenir"/>
                <a:cs typeface="Avenir"/>
                <a:sym typeface="Avenir"/>
              </a:rPr>
              <a:t>Robert McKee</a:t>
            </a:r>
          </a:p>
        </p:txBody>
      </p:sp>
    </p:spTree>
    <p:extLst>
      <p:ext uri="{BB962C8B-B14F-4D97-AF65-F5344CB8AC3E}">
        <p14:creationId xmlns:p14="http://schemas.microsoft.com/office/powerpoint/2010/main" val="398336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06676-C180-434B-87B7-B9CD0DF86353}"/>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837B87BC-5215-45EF-BCC9-9ADC96CD91EB}"/>
              </a:ext>
            </a:extLst>
          </p:cNvPr>
          <p:cNvSpPr>
            <a:spLocks noGrp="1"/>
          </p:cNvSpPr>
          <p:nvPr>
            <p:ph type="body" sz="quarter" idx="15"/>
          </p:nvPr>
        </p:nvSpPr>
        <p:spPr>
          <a:xfrm>
            <a:off x="791043" y="1052682"/>
            <a:ext cx="11260668" cy="1080917"/>
          </a:xfrm>
        </p:spPr>
        <p:txBody>
          <a:bodyPr/>
          <a:lstStyle/>
          <a:p>
            <a:r>
              <a:rPr lang="it-IT" dirty="0">
                <a:latin typeface="+mn-lt"/>
              </a:rPr>
              <a:t>Che cos'è lo Storytelling e che cosa c’entra </a:t>
            </a:r>
            <a:br>
              <a:rPr lang="it-IT" dirty="0">
                <a:latin typeface="+mn-lt"/>
              </a:rPr>
            </a:br>
            <a:r>
              <a:rPr lang="it-IT" dirty="0">
                <a:latin typeface="+mn-lt"/>
              </a:rPr>
              <a:t>con il marketing?</a:t>
            </a:r>
          </a:p>
        </p:txBody>
      </p:sp>
      <p:sp>
        <p:nvSpPr>
          <p:cNvPr id="4" name="Text Placeholder 3">
            <a:extLst>
              <a:ext uri="{FF2B5EF4-FFF2-40B4-BE49-F238E27FC236}">
                <a16:creationId xmlns:a16="http://schemas.microsoft.com/office/drawing/2014/main" id="{1984C4DD-9D3A-4677-AF71-95CA8BE43F16}"/>
              </a:ext>
            </a:extLst>
          </p:cNvPr>
          <p:cNvSpPr>
            <a:spLocks noGrp="1"/>
          </p:cNvSpPr>
          <p:nvPr>
            <p:ph type="body" sz="quarter" idx="17"/>
          </p:nvPr>
        </p:nvSpPr>
        <p:spPr>
          <a:xfrm>
            <a:off x="465668" y="2133599"/>
            <a:ext cx="11260666" cy="3671719"/>
          </a:xfrm>
        </p:spPr>
        <p:txBody>
          <a:bodyPr/>
          <a:lstStyle/>
          <a:p>
            <a:pPr marL="342900" indent="-342900">
              <a:buFontTx/>
              <a:buChar char="-"/>
            </a:pPr>
            <a:r>
              <a:rPr lang="it-IT">
                <a:solidFill>
                  <a:schemeClr val="tx1"/>
                </a:solidFill>
                <a:latin typeface="+mn-lt"/>
              </a:rPr>
              <a:t>Lo storytelling è il processo di creazione di un </a:t>
            </a:r>
            <a:r>
              <a:rPr lang="it-IT" b="1">
                <a:solidFill>
                  <a:srgbClr val="E43794"/>
                </a:solidFill>
                <a:latin typeface="+mn-lt"/>
              </a:rPr>
              <a:t>legame</a:t>
            </a:r>
            <a:r>
              <a:rPr lang="it-IT">
                <a:solidFill>
                  <a:schemeClr val="tx1"/>
                </a:solidFill>
                <a:latin typeface="+mn-lt"/>
              </a:rPr>
              <a:t> con il cliente e di vendita di un prodotto.</a:t>
            </a:r>
          </a:p>
          <a:p>
            <a:pPr marL="342900" indent="-342900">
              <a:buFontTx/>
              <a:buChar char="-"/>
            </a:pPr>
            <a:endParaRPr lang="it-IT" sz="2000">
              <a:solidFill>
                <a:schemeClr val="tx1"/>
              </a:solidFill>
              <a:latin typeface="+mn-lt"/>
            </a:endParaRPr>
          </a:p>
          <a:p>
            <a:pPr marL="342900" indent="-342900">
              <a:buFontTx/>
              <a:buChar char="-"/>
            </a:pPr>
            <a:r>
              <a:rPr lang="it-IT">
                <a:solidFill>
                  <a:schemeClr val="tx1"/>
                </a:solidFill>
                <a:latin typeface="+mn-lt"/>
              </a:rPr>
              <a:t>Attraverso un'abile scrittura, tuttavia, si crea una storia che non solo entra in contatto con i clienti, ma stabilisce che l'azienda è una </a:t>
            </a:r>
            <a:r>
              <a:rPr lang="it-IT" b="1">
                <a:solidFill>
                  <a:srgbClr val="E43794"/>
                </a:solidFill>
                <a:latin typeface="+mn-lt"/>
              </a:rPr>
              <a:t>risorsa affidabile</a:t>
            </a:r>
          </a:p>
          <a:p>
            <a:pPr marL="342900" indent="-342900">
              <a:buFontTx/>
              <a:buChar char="-"/>
            </a:pPr>
            <a:endParaRPr lang="it-IT" sz="2000" b="1">
              <a:solidFill>
                <a:schemeClr val="tx1"/>
              </a:solidFill>
              <a:latin typeface="+mn-lt"/>
            </a:endParaRPr>
          </a:p>
          <a:p>
            <a:pPr marL="342900" indent="-342900">
              <a:buFontTx/>
              <a:buChar char="-"/>
            </a:pPr>
            <a:r>
              <a:rPr lang="it-IT">
                <a:solidFill>
                  <a:schemeClr val="tx1"/>
                </a:solidFill>
                <a:latin typeface="+mn-lt"/>
              </a:rPr>
              <a:t>Il cliente entra in </a:t>
            </a:r>
            <a:r>
              <a:rPr lang="it-IT" b="1">
                <a:solidFill>
                  <a:srgbClr val="E43794"/>
                </a:solidFill>
                <a:latin typeface="+mn-lt"/>
              </a:rPr>
              <a:t>contatto emotivo </a:t>
            </a:r>
            <a:r>
              <a:rPr lang="it-IT">
                <a:solidFill>
                  <a:schemeClr val="tx1"/>
                </a:solidFill>
                <a:latin typeface="+mn-lt"/>
              </a:rPr>
              <a:t>con la storia e il messaggio viene considerato </a:t>
            </a:r>
            <a:r>
              <a:rPr lang="it-IT" b="1">
                <a:solidFill>
                  <a:srgbClr val="E43794"/>
                </a:solidFill>
                <a:latin typeface="+mn-lt"/>
              </a:rPr>
              <a:t>autentico</a:t>
            </a:r>
            <a:r>
              <a:rPr lang="it-IT">
                <a:solidFill>
                  <a:schemeClr val="tx1"/>
                </a:solidFill>
                <a:latin typeface="+mn-lt"/>
              </a:rPr>
              <a:t>. Anche se il cliente è consapevole che la storia viene usata per vendere qualcosa, è comunque più propenso ad acquistare in base al legame che ha creato attraverso la storia.</a:t>
            </a:r>
          </a:p>
        </p:txBody>
      </p:sp>
      <p:sp>
        <p:nvSpPr>
          <p:cNvPr id="5" name="TextBox 4">
            <a:extLst>
              <a:ext uri="{FF2B5EF4-FFF2-40B4-BE49-F238E27FC236}">
                <a16:creationId xmlns:a16="http://schemas.microsoft.com/office/drawing/2014/main" id="{A092809F-9149-490F-90D0-EE01447158E8}"/>
              </a:ext>
            </a:extLst>
          </p:cNvPr>
          <p:cNvSpPr txBox="1"/>
          <p:nvPr/>
        </p:nvSpPr>
        <p:spPr>
          <a:xfrm>
            <a:off x="791043" y="5915458"/>
            <a:ext cx="10609913" cy="830997"/>
          </a:xfrm>
          <a:prstGeom prst="rect">
            <a:avLst/>
          </a:prstGeom>
          <a:solidFill>
            <a:srgbClr val="FBE000"/>
          </a:solidFill>
        </p:spPr>
        <p:txBody>
          <a:bodyPr wrap="square" rtlCol="0">
            <a:spAutoFit/>
          </a:bodyPr>
          <a:lstStyle/>
          <a:p>
            <a:r>
              <a:rPr lang="it-IT" sz="2400">
                <a:latin typeface="Calibri" panose="020F0502020204030204" pitchFamily="34" charset="0"/>
                <a:cs typeface="Calibri" panose="020F0502020204030204" pitchFamily="34" charset="0"/>
              </a:rPr>
              <a:t>Lo storytelling è un elemento molto importante in questo corso di formazione, si veda il Modulo 3 per approfondire l'argomento.</a:t>
            </a:r>
          </a:p>
        </p:txBody>
      </p:sp>
    </p:spTree>
    <p:extLst>
      <p:ext uri="{BB962C8B-B14F-4D97-AF65-F5344CB8AC3E}">
        <p14:creationId xmlns:p14="http://schemas.microsoft.com/office/powerpoint/2010/main" val="309409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06B35288-71B9-49F3-95D7-111C730A9C8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111" b="27111"/>
          <a:stretch>
            <a:fillRect/>
          </a:stretch>
        </p:blipFill>
        <p:spPr>
          <a:xfrm>
            <a:off x="0" y="-42863"/>
            <a:ext cx="12192000" cy="3136901"/>
          </a:xfrm>
        </p:spPr>
      </p:pic>
      <p:sp>
        <p:nvSpPr>
          <p:cNvPr id="3" name="Slide Number Placeholder 2">
            <a:extLst>
              <a:ext uri="{FF2B5EF4-FFF2-40B4-BE49-F238E27FC236}">
                <a16:creationId xmlns:a16="http://schemas.microsoft.com/office/drawing/2014/main" id="{FB5D4719-C1E5-427C-80DD-87FA07D82658}"/>
              </a:ext>
            </a:extLst>
          </p:cNvPr>
          <p:cNvSpPr>
            <a:spLocks noGrp="1"/>
          </p:cNvSpPr>
          <p:nvPr>
            <p:ph type="sldNum" sz="quarter" idx="16"/>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67D9127E-20BC-4035-A3B8-C8472E973152}"/>
              </a:ext>
            </a:extLst>
          </p:cNvPr>
          <p:cNvSpPr>
            <a:spLocks noGrp="1"/>
          </p:cNvSpPr>
          <p:nvPr>
            <p:ph type="body" sz="quarter" idx="15"/>
          </p:nvPr>
        </p:nvSpPr>
        <p:spPr>
          <a:xfrm>
            <a:off x="-1" y="3635354"/>
            <a:ext cx="12192002" cy="1072594"/>
          </a:xfrm>
        </p:spPr>
        <p:txBody>
          <a:bodyPr/>
          <a:lstStyle/>
          <a:p>
            <a:r>
              <a:rPr lang="it-IT">
                <a:latin typeface="+mn-lt"/>
              </a:rPr>
              <a:t>Che cos’è lo storytelling digitale? </a:t>
            </a:r>
            <a:br>
              <a:rPr lang="it-IT">
                <a:latin typeface="+mn-lt"/>
              </a:rPr>
            </a:br>
            <a:r>
              <a:rPr lang="it-IT">
                <a:latin typeface="+mn-lt"/>
              </a:rPr>
              <a:t>E perché è una potente tecnica di marketing?</a:t>
            </a:r>
          </a:p>
        </p:txBody>
      </p:sp>
      <p:sp>
        <p:nvSpPr>
          <p:cNvPr id="5" name="Text Placeholder 4">
            <a:extLst>
              <a:ext uri="{FF2B5EF4-FFF2-40B4-BE49-F238E27FC236}">
                <a16:creationId xmlns:a16="http://schemas.microsoft.com/office/drawing/2014/main" id="{023E5086-E77D-4BC7-BD1D-FC80402FD056}"/>
              </a:ext>
            </a:extLst>
          </p:cNvPr>
          <p:cNvSpPr>
            <a:spLocks noGrp="1"/>
          </p:cNvSpPr>
          <p:nvPr>
            <p:ph type="body" sz="quarter" idx="17"/>
          </p:nvPr>
        </p:nvSpPr>
        <p:spPr>
          <a:xfrm>
            <a:off x="0" y="4802569"/>
            <a:ext cx="12192000" cy="1663610"/>
          </a:xfrm>
        </p:spPr>
        <p:txBody>
          <a:bodyPr/>
          <a:lstStyle/>
          <a:p>
            <a:r>
              <a:rPr lang="it-IT" dirty="0">
                <a:solidFill>
                  <a:schemeClr val="tx1"/>
                </a:solidFill>
              </a:rPr>
              <a:t>Lo storytelling digitale è un nuovo metodo che consente alle organizzazioni di attirare le persone sul proprio sito web utilizzando tecniche di narrazione digitali. Anziché raccontare la propria storia con un unico metodo, come il video o il testo, le aziende utilizzano questi elementi, oltre a immagini, audio registrato, animazione e musica.</a:t>
            </a:r>
          </a:p>
        </p:txBody>
      </p:sp>
      <p:sp>
        <p:nvSpPr>
          <p:cNvPr id="8" name="TextBox 7">
            <a:extLst>
              <a:ext uri="{FF2B5EF4-FFF2-40B4-BE49-F238E27FC236}">
                <a16:creationId xmlns:a16="http://schemas.microsoft.com/office/drawing/2014/main" id="{D80C64C3-B6C2-4FB2-B886-31C0D589E91B}"/>
              </a:ext>
            </a:extLst>
          </p:cNvPr>
          <p:cNvSpPr txBox="1"/>
          <p:nvPr/>
        </p:nvSpPr>
        <p:spPr>
          <a:xfrm>
            <a:off x="10067632" y="6312290"/>
            <a:ext cx="3186351" cy="307777"/>
          </a:xfrm>
          <a:prstGeom prst="rect">
            <a:avLst/>
          </a:prstGeom>
          <a:noFill/>
        </p:spPr>
        <p:txBody>
          <a:bodyPr wrap="square" rtlCol="0">
            <a:spAutoFit/>
          </a:bodyPr>
          <a:lstStyle/>
          <a:p>
            <a:r>
              <a:rPr lang="en-IE" sz="1400" b="1" dirty="0">
                <a:solidFill>
                  <a:srgbClr val="414140"/>
                </a:solidFill>
              </a:rPr>
              <a:t>Fonte: </a:t>
            </a:r>
            <a:r>
              <a:rPr lang="en-US" sz="1400" dirty="0">
                <a:hlinkClick r:id="rId4"/>
              </a:rPr>
              <a:t>ifamemedia.com</a:t>
            </a:r>
            <a:endParaRPr lang="en-IE" sz="1400" dirty="0"/>
          </a:p>
        </p:txBody>
      </p:sp>
    </p:spTree>
    <p:extLst>
      <p:ext uri="{BB962C8B-B14F-4D97-AF65-F5344CB8AC3E}">
        <p14:creationId xmlns:p14="http://schemas.microsoft.com/office/powerpoint/2010/main" val="2350086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AF99FABB-ACE9-45C2-81B4-ECB14B94F1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3" b="1923"/>
          <a:stretch>
            <a:fillRect/>
          </a:stretch>
        </p:blipFill>
        <p:spPr>
          <a:xfrm>
            <a:off x="0" y="-2"/>
            <a:ext cx="12192003" cy="6858002"/>
          </a:xfrm>
        </p:spPr>
      </p:pic>
      <p:sp>
        <p:nvSpPr>
          <p:cNvPr id="3" name="Slide Number Placeholder 2">
            <a:extLst>
              <a:ext uri="{FF2B5EF4-FFF2-40B4-BE49-F238E27FC236}">
                <a16:creationId xmlns:a16="http://schemas.microsoft.com/office/drawing/2014/main" id="{5107AEAD-C129-4D8F-AE43-08BD0480CB25}"/>
              </a:ext>
            </a:extLst>
          </p:cNvPr>
          <p:cNvSpPr>
            <a:spLocks noGrp="1"/>
          </p:cNvSpPr>
          <p:nvPr>
            <p:ph type="sldNum" sz="quarter" idx="12"/>
          </p:nvPr>
        </p:nvSpPr>
        <p:spPr/>
        <p:txBody>
          <a:bodyPr/>
          <a:lstStyle/>
          <a:p>
            <a:fld id="{9C527BFA-2C0E-4CEC-B6A5-913A56FEF4B4}" type="slidenum">
              <a:rPr lang="fr-CA" smtClean="0"/>
              <a:pPr/>
              <a:t>15</a:t>
            </a:fld>
            <a:endParaRPr lang="fr-CA" dirty="0"/>
          </a:p>
        </p:txBody>
      </p:sp>
      <p:sp>
        <p:nvSpPr>
          <p:cNvPr id="4" name="Text Placeholder 3">
            <a:extLst>
              <a:ext uri="{FF2B5EF4-FFF2-40B4-BE49-F238E27FC236}">
                <a16:creationId xmlns:a16="http://schemas.microsoft.com/office/drawing/2014/main" id="{0D0F1185-B206-469D-8EE7-899F193661A4}"/>
              </a:ext>
            </a:extLst>
          </p:cNvPr>
          <p:cNvSpPr>
            <a:spLocks noGrp="1"/>
          </p:cNvSpPr>
          <p:nvPr>
            <p:ph type="body" sz="quarter" idx="15"/>
          </p:nvPr>
        </p:nvSpPr>
        <p:spPr/>
        <p:txBody>
          <a:bodyPr/>
          <a:lstStyle/>
          <a:p>
            <a:r>
              <a:rPr lang="it-IT">
                <a:latin typeface="Calibri" panose="020F0502020204030204" pitchFamily="34" charset="0"/>
                <a:cs typeface="Calibri" panose="020F0502020204030204" pitchFamily="34" charset="0"/>
              </a:rPr>
              <a:t>Storytelling per il Marketing</a:t>
            </a:r>
          </a:p>
        </p:txBody>
      </p:sp>
      <p:sp>
        <p:nvSpPr>
          <p:cNvPr id="5" name="Text Placeholder 4">
            <a:extLst>
              <a:ext uri="{FF2B5EF4-FFF2-40B4-BE49-F238E27FC236}">
                <a16:creationId xmlns:a16="http://schemas.microsoft.com/office/drawing/2014/main" id="{542ED483-29F5-43CC-8A1C-FCF192B7CA92}"/>
              </a:ext>
            </a:extLst>
          </p:cNvPr>
          <p:cNvSpPr>
            <a:spLocks noGrp="1"/>
          </p:cNvSpPr>
          <p:nvPr>
            <p:ph type="body" sz="quarter" idx="17"/>
          </p:nvPr>
        </p:nvSpPr>
        <p:spPr/>
        <p:txBody>
          <a:bodyPr/>
          <a:lstStyle/>
          <a:p>
            <a:r>
              <a:rPr lang="it-IT">
                <a:solidFill>
                  <a:srgbClr val="000000"/>
                </a:solidFill>
                <a:latin typeface="+mn-lt"/>
              </a:rPr>
              <a:t>Lo storytelling nel marketing è fondamentale per il successo del tuo marchio, grazie al suo potere di creare legami. Lo storytelling del marchio è un tipo specifico di content marketing che coinvolge emotivamente.</a:t>
            </a:r>
            <a:endParaRPr lang="it-IT">
              <a:latin typeface="+mn-lt"/>
            </a:endParaRPr>
          </a:p>
        </p:txBody>
      </p:sp>
    </p:spTree>
    <p:extLst>
      <p:ext uri="{BB962C8B-B14F-4D97-AF65-F5344CB8AC3E}">
        <p14:creationId xmlns:p14="http://schemas.microsoft.com/office/powerpoint/2010/main" val="2019631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C6415-6397-493E-A9EC-946208651CFF}"/>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3" name="Text Placeholder 2">
            <a:extLst>
              <a:ext uri="{FF2B5EF4-FFF2-40B4-BE49-F238E27FC236}">
                <a16:creationId xmlns:a16="http://schemas.microsoft.com/office/drawing/2014/main" id="{C777DF3C-F5F2-461C-A748-BC64CC35AA91}"/>
              </a:ext>
            </a:extLst>
          </p:cNvPr>
          <p:cNvSpPr>
            <a:spLocks noGrp="1"/>
          </p:cNvSpPr>
          <p:nvPr>
            <p:ph type="body" sz="quarter" idx="15"/>
          </p:nvPr>
        </p:nvSpPr>
        <p:spPr>
          <a:xfrm>
            <a:off x="465668" y="1106076"/>
            <a:ext cx="11260668" cy="631527"/>
          </a:xfrm>
        </p:spPr>
        <p:txBody>
          <a:bodyPr/>
          <a:lstStyle/>
          <a:p>
            <a:r>
              <a:rPr lang="it-IT" dirty="0">
                <a:latin typeface="+mn-lt"/>
              </a:rPr>
              <a:t>I tipi di storia che puoi raccontare…</a:t>
            </a:r>
          </a:p>
          <a:p>
            <a:endParaRPr lang="en-IE" dirty="0"/>
          </a:p>
        </p:txBody>
      </p:sp>
      <p:sp>
        <p:nvSpPr>
          <p:cNvPr id="4" name="Text Placeholder 3">
            <a:extLst>
              <a:ext uri="{FF2B5EF4-FFF2-40B4-BE49-F238E27FC236}">
                <a16:creationId xmlns:a16="http://schemas.microsoft.com/office/drawing/2014/main" id="{B3B2F67C-E95A-40CB-81BB-D006E5DCCC94}"/>
              </a:ext>
            </a:extLst>
          </p:cNvPr>
          <p:cNvSpPr>
            <a:spLocks noGrp="1"/>
          </p:cNvSpPr>
          <p:nvPr>
            <p:ph type="body" sz="quarter" idx="17"/>
          </p:nvPr>
        </p:nvSpPr>
        <p:spPr>
          <a:xfrm>
            <a:off x="465668" y="1879281"/>
            <a:ext cx="11260666" cy="4539841"/>
          </a:xfrm>
        </p:spPr>
        <p:txBody>
          <a:bodyPr/>
          <a:lstStyle/>
          <a:p>
            <a:pPr marL="342900" indent="-342900">
              <a:buClr>
                <a:srgbClr val="D17C30"/>
              </a:buClr>
              <a:buFont typeface="Wingdings" panose="05000000000000000000" pitchFamily="2" charset="2"/>
              <a:buChar char="Ø"/>
            </a:pPr>
            <a:r>
              <a:rPr lang="it-IT" sz="2400" b="1" dirty="0">
                <a:solidFill>
                  <a:srgbClr val="21202E"/>
                </a:solidFill>
                <a:latin typeface="Calibri" charset="0"/>
                <a:ea typeface="Calibri" charset="0"/>
                <a:cs typeface="Calibri" charset="0"/>
              </a:rPr>
              <a:t>La tua storia personale: l</a:t>
            </a:r>
            <a:r>
              <a:rPr lang="it-IT" dirty="0">
                <a:solidFill>
                  <a:srgbClr val="21202E"/>
                </a:solidFill>
                <a:latin typeface="Calibri" charset="0"/>
                <a:ea typeface="Calibri" charset="0"/>
                <a:cs typeface="Calibri" charset="0"/>
              </a:rPr>
              <a:t>a tua storia, come hai iniziato, le scelte che hai fatto, sono state coinvolte altre persone?</a:t>
            </a:r>
          </a:p>
          <a:p>
            <a:pPr marL="342900" indent="-342900">
              <a:buClr>
                <a:srgbClr val="D17C30"/>
              </a:buClr>
              <a:buFont typeface="Wingdings" panose="05000000000000000000" pitchFamily="2" charset="2"/>
              <a:buChar char="Ø"/>
            </a:pPr>
            <a:endParaRPr lang="it-IT"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it-IT" sz="2400" b="1" dirty="0">
                <a:solidFill>
                  <a:srgbClr val="21202E"/>
                </a:solidFill>
                <a:latin typeface="Calibri" charset="0"/>
                <a:ea typeface="Calibri" charset="0"/>
                <a:cs typeface="Calibri" charset="0"/>
              </a:rPr>
              <a:t>La storia della tua passione: </a:t>
            </a:r>
            <a:r>
              <a:rPr lang="it-IT" sz="2400" dirty="0">
                <a:solidFill>
                  <a:srgbClr val="21202E"/>
                </a:solidFill>
                <a:latin typeface="Calibri" charset="0"/>
                <a:ea typeface="Calibri" charset="0"/>
                <a:cs typeface="Calibri" charset="0"/>
              </a:rPr>
              <a:t>Quello che ami e perché ami ciò che fai</a:t>
            </a:r>
            <a:r>
              <a:rPr lang="it-IT" dirty="0">
                <a:solidFill>
                  <a:srgbClr val="21202E"/>
                </a:solidFill>
                <a:latin typeface="Calibri" charset="0"/>
                <a:ea typeface="Calibri" charset="0"/>
                <a:cs typeface="Calibri" charset="0"/>
              </a:rPr>
              <a:t>.</a:t>
            </a:r>
            <a:endParaRPr lang="it-IT"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endParaRPr lang="it-IT"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it-IT" sz="2400" b="1" dirty="0">
                <a:solidFill>
                  <a:srgbClr val="21202E"/>
                </a:solidFill>
                <a:latin typeface="Calibri" charset="0"/>
                <a:ea typeface="Calibri" charset="0"/>
                <a:cs typeface="Calibri" charset="0"/>
              </a:rPr>
              <a:t>La storia della personalità: </a:t>
            </a:r>
            <a:r>
              <a:rPr lang="it-IT" dirty="0">
                <a:solidFill>
                  <a:srgbClr val="21202E"/>
                </a:solidFill>
                <a:latin typeface="Calibri" charset="0"/>
                <a:ea typeface="Calibri" charset="0"/>
                <a:cs typeface="Calibri" charset="0"/>
              </a:rPr>
              <a:t>Come le persone potrebbero percepire il tuo marchio, l'esperienza del cliente o il tuo approccio al lavoro.</a:t>
            </a:r>
            <a:endParaRPr lang="it-IT"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endParaRPr lang="it-IT"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it-IT" sz="2400" b="1" dirty="0">
                <a:solidFill>
                  <a:srgbClr val="21202E"/>
                </a:solidFill>
                <a:latin typeface="Calibri" charset="0"/>
                <a:ea typeface="Calibri" charset="0"/>
                <a:cs typeface="Calibri" charset="0"/>
              </a:rPr>
              <a:t>La storia del visitatore: </a:t>
            </a:r>
            <a:r>
              <a:rPr lang="it-IT" sz="2400" dirty="0">
                <a:solidFill>
                  <a:srgbClr val="21202E"/>
                </a:solidFill>
                <a:latin typeface="Calibri" charset="0"/>
                <a:ea typeface="Calibri" charset="0"/>
                <a:cs typeface="Calibri" charset="0"/>
              </a:rPr>
              <a:t>Cosa dicono di te i tuoi visitatori?</a:t>
            </a:r>
          </a:p>
          <a:p>
            <a:pPr marL="342900" indent="-342900">
              <a:buClr>
                <a:srgbClr val="D17C30"/>
              </a:buClr>
              <a:buFont typeface="Wingdings" panose="05000000000000000000" pitchFamily="2" charset="2"/>
              <a:buChar char="Ø"/>
            </a:pPr>
            <a:endParaRPr lang="it-IT"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it-IT" sz="2400" b="1" dirty="0">
                <a:solidFill>
                  <a:srgbClr val="21202E"/>
                </a:solidFill>
                <a:latin typeface="Calibri" charset="0"/>
                <a:ea typeface="Calibri" charset="0"/>
                <a:cs typeface="Calibri" charset="0"/>
              </a:rPr>
              <a:t>La storia del team: </a:t>
            </a:r>
            <a:r>
              <a:rPr lang="it-IT" dirty="0">
                <a:solidFill>
                  <a:srgbClr val="21202E"/>
                </a:solidFill>
                <a:latin typeface="Calibri" charset="0"/>
                <a:ea typeface="Calibri" charset="0"/>
                <a:cs typeface="Calibri" charset="0"/>
              </a:rPr>
              <a:t>Come i dipendenti spiegano i sistemi, il "feeling" o la cultura dell'azienda</a:t>
            </a:r>
            <a:endParaRPr lang="it-IT" sz="2400" dirty="0">
              <a:solidFill>
                <a:srgbClr val="21202E"/>
              </a:solidFill>
              <a:latin typeface="Calibri" charset="0"/>
              <a:ea typeface="Calibri" charset="0"/>
              <a:cs typeface="Calibri" charset="0"/>
            </a:endParaRPr>
          </a:p>
          <a:p>
            <a:endParaRPr lang="it-IT" dirty="0">
              <a:solidFill>
                <a:srgbClr val="21202E"/>
              </a:solidFill>
            </a:endParaRPr>
          </a:p>
        </p:txBody>
      </p:sp>
    </p:spTree>
    <p:extLst>
      <p:ext uri="{BB962C8B-B14F-4D97-AF65-F5344CB8AC3E}">
        <p14:creationId xmlns:p14="http://schemas.microsoft.com/office/powerpoint/2010/main" val="153366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65FFD-BF66-4081-A84E-AA7D92BA037A}"/>
              </a:ext>
            </a:extLst>
          </p:cNvPr>
          <p:cNvSpPr>
            <a:spLocks noGrp="1"/>
          </p:cNvSpPr>
          <p:nvPr>
            <p:ph type="body" sz="quarter" idx="15"/>
          </p:nvPr>
        </p:nvSpPr>
        <p:spPr>
          <a:xfrm>
            <a:off x="6381835" y="761961"/>
            <a:ext cx="5339109" cy="4993380"/>
          </a:xfrm>
        </p:spPr>
        <p:txBody>
          <a:bodyPr/>
          <a:lstStyle/>
          <a:p>
            <a:r>
              <a:rPr lang="it-IT" dirty="0">
                <a:latin typeface="+mn-lt"/>
              </a:rPr>
              <a:t>Il progetto </a:t>
            </a:r>
            <a:r>
              <a:rPr lang="it-IT" dirty="0" err="1">
                <a:latin typeface="+mn-lt"/>
              </a:rPr>
              <a:t>wAVE</a:t>
            </a:r>
            <a:r>
              <a:rPr lang="it-IT" dirty="0">
                <a:latin typeface="+mn-lt"/>
              </a:rPr>
              <a:t>  </a:t>
            </a:r>
          </a:p>
          <a:p>
            <a:endParaRPr lang="it-IT" sz="2800" dirty="0">
              <a:solidFill>
                <a:srgbClr val="767171"/>
              </a:solidFill>
              <a:latin typeface="+mn-lt"/>
            </a:endParaRPr>
          </a:p>
          <a:p>
            <a:r>
              <a:rPr lang="it-IT" sz="2400" b="0" i="0" dirty="0">
                <a:solidFill>
                  <a:schemeClr val="tx1"/>
                </a:solidFill>
                <a:effectLst/>
                <a:latin typeface="+mn-lt"/>
              </a:rPr>
              <a:t>Il </a:t>
            </a:r>
            <a:r>
              <a:rPr lang="it-IT" sz="2400" b="0" dirty="0">
                <a:solidFill>
                  <a:schemeClr val="tx1"/>
                </a:solidFill>
                <a:latin typeface="+mn-lt"/>
              </a:rPr>
              <a:t>Cornwall Museum ha costruito esperienze immersive con cinque piccole sedi del patrimonio culturale, consentendo loro di raccontare storie in modi nuovi e diversi sfruttando il design incentrato sull'utente. </a:t>
            </a:r>
          </a:p>
          <a:p>
            <a:r>
              <a:rPr lang="it-IT" sz="2400" b="0" dirty="0">
                <a:solidFill>
                  <a:schemeClr val="tx1"/>
                </a:solidFill>
                <a:latin typeface="+mn-lt"/>
              </a:rPr>
              <a:t>A lungo termine, questi progetti hanno rafforzato la fiducia digitale dei team di questi musei, cambiando il modo in cui raccontano le storie e quello che potrebbero fare in futuro. </a:t>
            </a:r>
          </a:p>
          <a:p>
            <a:endParaRPr lang="it-IT" dirty="0">
              <a:solidFill>
                <a:srgbClr val="767171"/>
              </a:solidFill>
              <a:latin typeface="+mn-lt"/>
            </a:endParaRPr>
          </a:p>
          <a:p>
            <a:endParaRPr lang="it-IT" dirty="0">
              <a:solidFill>
                <a:srgbClr val="767171"/>
              </a:solidFill>
              <a:latin typeface="+mn-lt"/>
            </a:endParaRPr>
          </a:p>
          <a:p>
            <a:endParaRPr lang="it-IT" dirty="0">
              <a:latin typeface="+mn-lt"/>
            </a:endParaRPr>
          </a:p>
        </p:txBody>
      </p:sp>
      <p:sp>
        <p:nvSpPr>
          <p:cNvPr id="4" name="Text Placeholder 3">
            <a:extLst>
              <a:ext uri="{FF2B5EF4-FFF2-40B4-BE49-F238E27FC236}">
                <a16:creationId xmlns:a16="http://schemas.microsoft.com/office/drawing/2014/main" id="{A5DE7BD2-B270-4C64-AAEF-A2F403786B53}"/>
              </a:ext>
            </a:extLst>
          </p:cNvPr>
          <p:cNvSpPr>
            <a:spLocks noGrp="1"/>
          </p:cNvSpPr>
          <p:nvPr>
            <p:ph type="body" sz="quarter" idx="19"/>
          </p:nvPr>
        </p:nvSpPr>
        <p:spPr/>
        <p:txBody>
          <a:bodyPr/>
          <a:lstStyle/>
          <a:p>
            <a:r>
              <a:rPr lang="it-IT" dirty="0">
                <a:latin typeface="+mn-lt"/>
                <a:hlinkClick r:id="rId2">
                  <a:extLst>
                    <a:ext uri="{A12FA001-AC4F-418D-AE19-62706E023703}">
                      <ahyp:hlinkClr xmlns:ahyp="http://schemas.microsoft.com/office/drawing/2018/hyperlinkcolor" val="tx"/>
                    </a:ext>
                  </a:extLst>
                </a:hlinkClick>
              </a:rPr>
              <a:t>SCOPRI DI PIU'</a:t>
            </a:r>
            <a:endParaRPr lang="it-IT" dirty="0">
              <a:latin typeface="+mn-lt"/>
              <a:hlinkClick r:id="rId2">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6BB5E6FF-336C-4384-8E8E-3B18F1BB4EA0}"/>
              </a:ext>
            </a:extLst>
          </p:cNvPr>
          <p:cNvSpPr txBox="1"/>
          <p:nvPr/>
        </p:nvSpPr>
        <p:spPr>
          <a:xfrm>
            <a:off x="6455264" y="5911373"/>
            <a:ext cx="5339109" cy="369332"/>
          </a:xfrm>
          <a:prstGeom prst="rect">
            <a:avLst/>
          </a:prstGeom>
          <a:solidFill>
            <a:srgbClr val="FBE000"/>
          </a:solidFill>
        </p:spPr>
        <p:txBody>
          <a:bodyPr wrap="square" rtlCol="0">
            <a:spAutoFit/>
          </a:bodyPr>
          <a:lstStyle/>
          <a:p>
            <a:r>
              <a:rPr lang="it-IT">
                <a:solidFill>
                  <a:srgbClr val="767171"/>
                </a:solidFill>
              </a:rPr>
              <a:t>Puoi saperne di più su questo caso studio </a:t>
            </a:r>
            <a:r>
              <a:rPr lang="it-IT">
                <a:solidFill>
                  <a:srgbClr val="767171"/>
                </a:solidFill>
                <a:hlinkClick r:id="rId3"/>
              </a:rPr>
              <a:t>a questo link.</a:t>
            </a:r>
            <a:endParaRPr lang="it-IT">
              <a:solidFill>
                <a:srgbClr val="767171"/>
              </a:solidFill>
            </a:endParaRPr>
          </a:p>
        </p:txBody>
      </p:sp>
      <p:sp>
        <p:nvSpPr>
          <p:cNvPr id="8" name="TextBox 7">
            <a:extLst>
              <a:ext uri="{FF2B5EF4-FFF2-40B4-BE49-F238E27FC236}">
                <a16:creationId xmlns:a16="http://schemas.microsoft.com/office/drawing/2014/main"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it-IT" sz="2400" dirty="0"/>
              <a:t>Per esempio…</a:t>
            </a:r>
          </a:p>
        </p:txBody>
      </p:sp>
      <p:pic>
        <p:nvPicPr>
          <p:cNvPr id="10" name="Segnaposto immagine 9">
            <a:extLst>
              <a:ext uri="{FF2B5EF4-FFF2-40B4-BE49-F238E27FC236}">
                <a16:creationId xmlns:a16="http://schemas.microsoft.com/office/drawing/2014/main" id="{79C7553E-62A2-6CA5-130F-4DBDB43457A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211" r="28211"/>
          <a:stretch>
            <a:fillRect/>
          </a:stretch>
        </p:blipFill>
        <p:spPr/>
      </p:pic>
    </p:spTree>
    <p:extLst>
      <p:ext uri="{BB962C8B-B14F-4D97-AF65-F5344CB8AC3E}">
        <p14:creationId xmlns:p14="http://schemas.microsoft.com/office/powerpoint/2010/main" val="247722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79F1A-5E82-4F26-BC2F-3065E12F3371}"/>
              </a:ext>
            </a:extLst>
          </p:cNvPr>
          <p:cNvSpPr>
            <a:spLocks noGrp="1"/>
          </p:cNvSpPr>
          <p:nvPr>
            <p:ph type="sldNum" sz="quarter" idx="14"/>
          </p:nvPr>
        </p:nvSpPr>
        <p:spPr/>
        <p:txBody>
          <a:bodyPr/>
          <a:lstStyle/>
          <a:p>
            <a:fld id="{9C527BFA-2C0E-4CEC-B6A5-913A56FEF4B4}" type="slidenum">
              <a:rPr lang="fr-CA" smtClean="0"/>
              <a:pPr/>
              <a:t>18</a:t>
            </a:fld>
            <a:endParaRPr lang="fr-CA" dirty="0"/>
          </a:p>
        </p:txBody>
      </p:sp>
      <p:sp>
        <p:nvSpPr>
          <p:cNvPr id="3" name="Text Placeholder 2">
            <a:extLst>
              <a:ext uri="{FF2B5EF4-FFF2-40B4-BE49-F238E27FC236}">
                <a16:creationId xmlns:a16="http://schemas.microsoft.com/office/drawing/2014/main" id="{AD1005DC-5BAB-43EC-8E0D-9A4B603B1D7F}"/>
              </a:ext>
            </a:extLst>
          </p:cNvPr>
          <p:cNvSpPr>
            <a:spLocks noGrp="1"/>
          </p:cNvSpPr>
          <p:nvPr>
            <p:ph type="body" sz="quarter" idx="18"/>
          </p:nvPr>
        </p:nvSpPr>
        <p:spPr/>
        <p:txBody>
          <a:bodyPr/>
          <a:lstStyle/>
          <a:p>
            <a:r>
              <a:rPr lang="it-IT">
                <a:latin typeface="+mn-lt"/>
              </a:rPr>
              <a:t>inizio</a:t>
            </a:r>
          </a:p>
        </p:txBody>
      </p:sp>
      <p:sp>
        <p:nvSpPr>
          <p:cNvPr id="4" name="Text Placeholder 3">
            <a:extLst>
              <a:ext uri="{FF2B5EF4-FFF2-40B4-BE49-F238E27FC236}">
                <a16:creationId xmlns:a16="http://schemas.microsoft.com/office/drawing/2014/main" id="{611179F1-CA9A-4B9C-BC1E-50C52D245D51}"/>
              </a:ext>
            </a:extLst>
          </p:cNvPr>
          <p:cNvSpPr>
            <a:spLocks noGrp="1"/>
          </p:cNvSpPr>
          <p:nvPr>
            <p:ph type="body" sz="quarter" idx="19"/>
          </p:nvPr>
        </p:nvSpPr>
        <p:spPr/>
        <p:txBody>
          <a:bodyPr/>
          <a:lstStyle/>
          <a:p>
            <a:r>
              <a:rPr lang="it-IT">
                <a:latin typeface="+mn-lt"/>
              </a:rPr>
              <a:t>metà </a:t>
            </a:r>
          </a:p>
        </p:txBody>
      </p:sp>
      <p:sp>
        <p:nvSpPr>
          <p:cNvPr id="5" name="Text Placeholder 4">
            <a:extLst>
              <a:ext uri="{FF2B5EF4-FFF2-40B4-BE49-F238E27FC236}">
                <a16:creationId xmlns:a16="http://schemas.microsoft.com/office/drawing/2014/main" id="{82FB47BD-40DD-48B4-8816-5731B04BDC68}"/>
              </a:ext>
            </a:extLst>
          </p:cNvPr>
          <p:cNvSpPr>
            <a:spLocks noGrp="1"/>
          </p:cNvSpPr>
          <p:nvPr>
            <p:ph type="body" sz="quarter" idx="20"/>
          </p:nvPr>
        </p:nvSpPr>
        <p:spPr/>
        <p:txBody>
          <a:bodyPr/>
          <a:lstStyle/>
          <a:p>
            <a:r>
              <a:rPr lang="en-IE" dirty="0"/>
              <a:t>fine</a:t>
            </a:r>
          </a:p>
        </p:txBody>
      </p:sp>
      <p:sp>
        <p:nvSpPr>
          <p:cNvPr id="6" name="Text Placeholder 5">
            <a:extLst>
              <a:ext uri="{FF2B5EF4-FFF2-40B4-BE49-F238E27FC236}">
                <a16:creationId xmlns:a16="http://schemas.microsoft.com/office/drawing/2014/main" id="{9E537090-E422-451A-BA09-7C53DCA747FB}"/>
              </a:ext>
            </a:extLst>
          </p:cNvPr>
          <p:cNvSpPr>
            <a:spLocks noGrp="1"/>
          </p:cNvSpPr>
          <p:nvPr>
            <p:ph type="body" sz="quarter" idx="16"/>
          </p:nvPr>
        </p:nvSpPr>
        <p:spPr>
          <a:xfrm>
            <a:off x="7051127" y="1624287"/>
            <a:ext cx="4571737" cy="3765294"/>
          </a:xfrm>
        </p:spPr>
        <p:txBody>
          <a:bodyPr/>
          <a:lstStyle/>
          <a:p>
            <a:r>
              <a:rPr lang="it-IT" dirty="0">
                <a:solidFill>
                  <a:schemeClr val="tx1"/>
                </a:solidFill>
              </a:rPr>
              <a:t>Come una buona sceneggiatura cinematografica, una buona storia digitale deve avere un evento che le dà inizio, problemi che devono essere superati e un finale forte.</a:t>
            </a:r>
          </a:p>
          <a:p>
            <a:endParaRPr lang="it-IT" dirty="0">
              <a:solidFill>
                <a:schemeClr val="tx1"/>
              </a:solidFill>
            </a:endParaRPr>
          </a:p>
          <a:p>
            <a:r>
              <a:rPr lang="it-IT" dirty="0">
                <a:solidFill>
                  <a:schemeClr val="tx1"/>
                </a:solidFill>
              </a:rPr>
              <a:t>Ci sono anche altre caratteristiche fondamentali. Diamo un'occhiata...</a:t>
            </a:r>
          </a:p>
        </p:txBody>
      </p:sp>
      <p:sp>
        <p:nvSpPr>
          <p:cNvPr id="13" name="TextBox 12">
            <a:extLst>
              <a:ext uri="{FF2B5EF4-FFF2-40B4-BE49-F238E27FC236}">
                <a16:creationId xmlns:a16="http://schemas.microsoft.com/office/drawing/2014/main" id="{9889FD61-7774-413C-8FB3-064D55AAD1C2}"/>
              </a:ext>
            </a:extLst>
          </p:cNvPr>
          <p:cNvSpPr txBox="1"/>
          <p:nvPr/>
        </p:nvSpPr>
        <p:spPr>
          <a:xfrm>
            <a:off x="273788" y="0"/>
            <a:ext cx="8065539" cy="646331"/>
          </a:xfrm>
          <a:prstGeom prst="rect">
            <a:avLst/>
          </a:prstGeom>
          <a:noFill/>
        </p:spPr>
        <p:txBody>
          <a:bodyPr wrap="square">
            <a:spAutoFit/>
          </a:bodyPr>
          <a:lstStyle/>
          <a:p>
            <a:pPr algn="l"/>
            <a:r>
              <a:rPr lang="it-IT" sz="3600" b="1" i="0">
                <a:solidFill>
                  <a:schemeClr val="bg1"/>
                </a:solidFill>
                <a:effectLst/>
              </a:rPr>
              <a:t>Elementi di Storytelling Digitale</a:t>
            </a:r>
          </a:p>
        </p:txBody>
      </p:sp>
    </p:spTree>
    <p:extLst>
      <p:ext uri="{BB962C8B-B14F-4D97-AF65-F5344CB8AC3E}">
        <p14:creationId xmlns:p14="http://schemas.microsoft.com/office/powerpoint/2010/main" val="200889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94ECC9AE-1308-48EC-88D1-5E8D08B93A9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906" b="28906"/>
          <a:stretch>
            <a:fillRect/>
          </a:stretch>
        </p:blipFill>
        <p:spPr/>
      </p:pic>
      <p:sp>
        <p:nvSpPr>
          <p:cNvPr id="3" name="Slide Number Placeholder 2">
            <a:extLst>
              <a:ext uri="{FF2B5EF4-FFF2-40B4-BE49-F238E27FC236}">
                <a16:creationId xmlns:a16="http://schemas.microsoft.com/office/drawing/2014/main" id="{8B5F8BBB-9D62-4F90-87E5-60BB44EBEE7A}"/>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4" name="Text Placeholder 3">
            <a:extLst>
              <a:ext uri="{FF2B5EF4-FFF2-40B4-BE49-F238E27FC236}">
                <a16:creationId xmlns:a16="http://schemas.microsoft.com/office/drawing/2014/main" id="{81731EEA-7482-40FC-8BA8-E64292DD9D7E}"/>
              </a:ext>
            </a:extLst>
          </p:cNvPr>
          <p:cNvSpPr>
            <a:spLocks noGrp="1"/>
          </p:cNvSpPr>
          <p:nvPr>
            <p:ph type="body" sz="quarter" idx="15"/>
          </p:nvPr>
        </p:nvSpPr>
        <p:spPr>
          <a:xfrm>
            <a:off x="0" y="3401686"/>
            <a:ext cx="12192002" cy="631527"/>
          </a:xfrm>
        </p:spPr>
        <p:txBody>
          <a:bodyPr/>
          <a:lstStyle/>
          <a:p>
            <a:r>
              <a:rPr lang="it-IT" dirty="0">
                <a:latin typeface="+mn-lt"/>
              </a:rPr>
              <a:t>Emozione</a:t>
            </a:r>
          </a:p>
        </p:txBody>
      </p:sp>
      <p:sp>
        <p:nvSpPr>
          <p:cNvPr id="5" name="Text Placeholder 4">
            <a:extLst>
              <a:ext uri="{FF2B5EF4-FFF2-40B4-BE49-F238E27FC236}">
                <a16:creationId xmlns:a16="http://schemas.microsoft.com/office/drawing/2014/main" id="{D7F9FEC2-4207-4B63-A439-9475959DF087}"/>
              </a:ext>
            </a:extLst>
          </p:cNvPr>
          <p:cNvSpPr>
            <a:spLocks noGrp="1"/>
          </p:cNvSpPr>
          <p:nvPr>
            <p:ph type="body" sz="quarter" idx="17"/>
          </p:nvPr>
        </p:nvSpPr>
        <p:spPr>
          <a:xfrm>
            <a:off x="125730" y="4033213"/>
            <a:ext cx="11897592" cy="2399859"/>
          </a:xfrm>
        </p:spPr>
        <p:txBody>
          <a:bodyPr/>
          <a:lstStyle/>
          <a:p>
            <a:r>
              <a:rPr lang="it-IT" dirty="0">
                <a:solidFill>
                  <a:schemeClr val="tx1"/>
                </a:solidFill>
                <a:latin typeface="+mn-lt"/>
              </a:rPr>
              <a:t>Una storia può essere ottima nella sua aderenza tecnica alle regole dello storytelling, ma è ancora migliore se contiene emozioni. L'emozione è ciò che ci unisce come persone (e come consumatori!). Il marketing emozionale è una forma di comunicazione in cui una singola emozione viene sfruttata per aiutare il pubblico a identificarsi con un prodotto e ad acquistarlo. Le emozioni nel marketing, come la rabbia, la felicità o la compassione, danno maggiore significato e profondità all'esperienza di un marchio o di un prodotto.</a:t>
            </a:r>
          </a:p>
        </p:txBody>
      </p:sp>
      <p:sp>
        <p:nvSpPr>
          <p:cNvPr id="8" name="TextBox 7">
            <a:extLst>
              <a:ext uri="{FF2B5EF4-FFF2-40B4-BE49-F238E27FC236}">
                <a16:creationId xmlns:a16="http://schemas.microsoft.com/office/drawing/2014/main" id="{51CAD2B7-785C-4448-85DA-6D8B04B8EB0A}"/>
              </a:ext>
            </a:extLst>
          </p:cNvPr>
          <p:cNvSpPr txBox="1"/>
          <p:nvPr/>
        </p:nvSpPr>
        <p:spPr>
          <a:xfrm>
            <a:off x="-1" y="2502466"/>
            <a:ext cx="7329164" cy="646331"/>
          </a:xfrm>
          <a:prstGeom prst="rect">
            <a:avLst/>
          </a:prstGeom>
          <a:solidFill>
            <a:srgbClr val="E43794"/>
          </a:solidFill>
        </p:spPr>
        <p:txBody>
          <a:bodyPr wrap="square">
            <a:spAutoFit/>
          </a:bodyPr>
          <a:lstStyle/>
          <a:p>
            <a:pPr algn="l"/>
            <a:r>
              <a:rPr lang="it-IT" sz="3600" b="1" i="0" dirty="0">
                <a:solidFill>
                  <a:schemeClr val="bg1"/>
                </a:solidFill>
                <a:effectLst/>
              </a:rPr>
              <a:t>  Elementi di Storytelling Digitale</a:t>
            </a:r>
          </a:p>
        </p:txBody>
      </p:sp>
    </p:spTree>
    <p:extLst>
      <p:ext uri="{BB962C8B-B14F-4D97-AF65-F5344CB8AC3E}">
        <p14:creationId xmlns:p14="http://schemas.microsoft.com/office/powerpoint/2010/main" val="45925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2410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a:t>
            </a:fld>
            <a:endParaRPr lang="fr-CA"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a:xfrm>
            <a:off x="-36587" y="3242824"/>
            <a:ext cx="12265174" cy="3615176"/>
          </a:xfrm>
          <a:solidFill>
            <a:srgbClr val="FBE000"/>
          </a:solidFill>
        </p:spPr>
        <p:txBody>
          <a:bodyPr/>
          <a:lstStyle/>
          <a:p>
            <a:pPr marL="457200" indent="-304800" algn="l">
              <a:spcBef>
                <a:spcPts val="1000"/>
              </a:spcBef>
              <a:buClr>
                <a:srgbClr val="FBE000"/>
              </a:buClr>
              <a:buSzPts val="1200"/>
              <a:buFont typeface="Avenir"/>
              <a:buChar char="●"/>
            </a:pPr>
            <a:r>
              <a:rPr lang="it-IT" sz="2300" dirty="0">
                <a:solidFill>
                  <a:srgbClr val="767171"/>
                </a:solidFill>
                <a:latin typeface="+mn-lt"/>
                <a:cs typeface="Calibri" panose="020F0502020204030204" pitchFamily="34" charset="0"/>
              </a:rPr>
              <a:t>In questo modulo imparerai a: </a:t>
            </a:r>
          </a:p>
          <a:p>
            <a:pPr marL="970590" lvl="2" indent="-342900">
              <a:spcBef>
                <a:spcPts val="1000"/>
              </a:spcBef>
              <a:buClr>
                <a:srgbClr val="E43794"/>
              </a:buClr>
              <a:buSzPts val="1200"/>
              <a:buFont typeface="Wingdings" panose="05000000000000000000" pitchFamily="2" charset="2"/>
              <a:buChar char="§"/>
            </a:pPr>
            <a:r>
              <a:rPr lang="it-IT" sz="2300" dirty="0">
                <a:solidFill>
                  <a:srgbClr val="767171"/>
                </a:solidFill>
                <a:latin typeface="+mn-lt"/>
                <a:cs typeface="Calibri" panose="020F0502020204030204" pitchFamily="34" charset="0"/>
                <a:sym typeface="Avenir"/>
              </a:rPr>
              <a:t>Distinguere tra marketing tradizionale e marketing digitale;</a:t>
            </a:r>
          </a:p>
          <a:p>
            <a:pPr marL="970590" lvl="2" indent="-342900">
              <a:spcBef>
                <a:spcPts val="1000"/>
              </a:spcBef>
              <a:buClr>
                <a:srgbClr val="E43794"/>
              </a:buClr>
              <a:buSzPts val="1200"/>
              <a:buFont typeface="Wingdings" panose="05000000000000000000" pitchFamily="2" charset="2"/>
              <a:buChar char="§"/>
            </a:pPr>
            <a:r>
              <a:rPr lang="it-IT" sz="2300" dirty="0">
                <a:solidFill>
                  <a:srgbClr val="767171"/>
                </a:solidFill>
                <a:latin typeface="+mn-lt"/>
                <a:cs typeface="Calibri" panose="020F0502020204030204" pitchFamily="34" charset="0"/>
                <a:sym typeface="Avenir"/>
              </a:rPr>
              <a:t>Spiegare e utilizzare gli elementi del digital storytelling come strumento chiave del marketing del XXI° secolo;</a:t>
            </a:r>
          </a:p>
          <a:p>
            <a:pPr marL="970590" lvl="2" indent="-342900">
              <a:spcBef>
                <a:spcPts val="1000"/>
              </a:spcBef>
              <a:buClr>
                <a:srgbClr val="E43794"/>
              </a:buClr>
              <a:buSzPts val="1200"/>
              <a:buFont typeface="Wingdings" panose="05000000000000000000" pitchFamily="2" charset="2"/>
              <a:buChar char="§"/>
            </a:pPr>
            <a:r>
              <a:rPr lang="it-IT" sz="2300" dirty="0">
                <a:solidFill>
                  <a:srgbClr val="767171"/>
                </a:solidFill>
                <a:latin typeface="+mn-lt"/>
                <a:cs typeface="Calibri" panose="020F0502020204030204" pitchFamily="34" charset="0"/>
                <a:sym typeface="Avenir"/>
              </a:rPr>
              <a:t>Spiegare e utilizzare i contenuti generati dagli utenti nelle vostre azioni di marketing;</a:t>
            </a:r>
          </a:p>
          <a:p>
            <a:pPr marL="970590" lvl="2" indent="-342900">
              <a:spcBef>
                <a:spcPts val="1000"/>
              </a:spcBef>
              <a:buClr>
                <a:srgbClr val="E43794"/>
              </a:buClr>
              <a:buSzPts val="1200"/>
              <a:buFont typeface="Wingdings" panose="05000000000000000000" pitchFamily="2" charset="2"/>
              <a:buChar char="§"/>
            </a:pPr>
            <a:r>
              <a:rPr lang="it-IT" sz="2300" dirty="0">
                <a:solidFill>
                  <a:srgbClr val="767171"/>
                </a:solidFill>
                <a:latin typeface="+mn-lt"/>
                <a:cs typeface="Calibri" panose="020F0502020204030204" pitchFamily="34" charset="0"/>
                <a:sym typeface="Avenir"/>
              </a:rPr>
              <a:t>Valutare i migliori casi di studio di digital storytelling e user-</a:t>
            </a:r>
            <a:r>
              <a:rPr lang="it-IT" sz="2300" dirty="0" err="1">
                <a:solidFill>
                  <a:srgbClr val="767171"/>
                </a:solidFill>
                <a:latin typeface="+mn-lt"/>
                <a:cs typeface="Calibri" panose="020F0502020204030204" pitchFamily="34" charset="0"/>
                <a:sym typeface="Avenir"/>
              </a:rPr>
              <a:t>generated</a:t>
            </a:r>
            <a:r>
              <a:rPr lang="it-IT" sz="2300" dirty="0">
                <a:solidFill>
                  <a:srgbClr val="767171"/>
                </a:solidFill>
                <a:latin typeface="+mn-lt"/>
                <a:cs typeface="Calibri" panose="020F0502020204030204" pitchFamily="34" charset="0"/>
                <a:sym typeface="Avenir"/>
              </a:rPr>
              <a:t> </a:t>
            </a:r>
            <a:r>
              <a:rPr lang="it-IT" sz="2300" dirty="0" err="1">
                <a:solidFill>
                  <a:srgbClr val="767171"/>
                </a:solidFill>
                <a:latin typeface="+mn-lt"/>
                <a:cs typeface="Calibri" panose="020F0502020204030204" pitchFamily="34" charset="0"/>
                <a:sym typeface="Avenir"/>
              </a:rPr>
              <a:t>content</a:t>
            </a:r>
            <a:r>
              <a:rPr lang="it-IT" sz="2300" dirty="0">
                <a:solidFill>
                  <a:srgbClr val="767171"/>
                </a:solidFill>
                <a:latin typeface="+mn-lt"/>
                <a:cs typeface="Calibri" panose="020F0502020204030204" pitchFamily="34" charset="0"/>
                <a:sym typeface="Avenir"/>
              </a:rPr>
              <a:t> nella pratica;</a:t>
            </a:r>
          </a:p>
          <a:p>
            <a:pPr marL="970590" lvl="2" indent="-342900">
              <a:spcBef>
                <a:spcPts val="1000"/>
              </a:spcBef>
              <a:buClr>
                <a:srgbClr val="E43794"/>
              </a:buClr>
              <a:buSzPts val="1200"/>
              <a:buFont typeface="Wingdings" panose="05000000000000000000" pitchFamily="2" charset="2"/>
              <a:buChar char="§"/>
            </a:pPr>
            <a:r>
              <a:rPr lang="it-IT" sz="2300" dirty="0">
                <a:solidFill>
                  <a:srgbClr val="767171"/>
                </a:solidFill>
                <a:latin typeface="+mn-lt"/>
                <a:cs typeface="Calibri" panose="020F0502020204030204" pitchFamily="34" charset="0"/>
                <a:sym typeface="Avenir"/>
              </a:rPr>
              <a:t>Usare 5 strumenti utili che possono essere utilizzati per il marketing digitale della vostra esperienza di patrimonio culturale digitale.</a:t>
            </a:r>
            <a:endParaRPr lang="it-IT" sz="2300" dirty="0">
              <a:solidFill>
                <a:srgbClr val="767171"/>
              </a:solidFill>
              <a:latin typeface="+mn-lt"/>
              <a:cs typeface="Calibri" panose="020F0502020204030204" pitchFamily="34" charset="0"/>
            </a:endParaRPr>
          </a:p>
          <a:p>
            <a:pPr marL="627690" lvl="2">
              <a:spcBef>
                <a:spcPts val="1000"/>
              </a:spcBef>
              <a:buClr>
                <a:srgbClr val="E43794"/>
              </a:buClr>
              <a:buSzPts val="1200"/>
            </a:pPr>
            <a:endParaRPr lang="it-IT" sz="2300" dirty="0">
              <a:solidFill>
                <a:srgbClr val="767171"/>
              </a:solidFill>
              <a:latin typeface="+mn-lt"/>
              <a:cs typeface="Calibri" panose="020F0502020204030204" pitchFamily="34" charset="0"/>
            </a:endParaRPr>
          </a:p>
          <a:p>
            <a:pPr marL="457200" lvl="0" indent="-304800" algn="l" rtl="0">
              <a:spcBef>
                <a:spcPts val="1000"/>
              </a:spcBef>
              <a:spcAft>
                <a:spcPts val="0"/>
              </a:spcAft>
              <a:buClr>
                <a:srgbClr val="FBE000"/>
              </a:buClr>
              <a:buSzPts val="1200"/>
              <a:buFont typeface="Avenir"/>
              <a:buChar char="●"/>
            </a:pPr>
            <a:endParaRPr lang="it-IT" sz="2300" dirty="0">
              <a:solidFill>
                <a:srgbClr val="767171"/>
              </a:solidFill>
              <a:latin typeface="+mn-lt"/>
              <a:cs typeface="Calibri" panose="020F0502020204030204" pitchFamily="34" charset="0"/>
            </a:endParaRPr>
          </a:p>
        </p:txBody>
      </p:sp>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ackground pattern&#10;&#10;Description automatically generated">
            <a:extLst>
              <a:ext uri="{FF2B5EF4-FFF2-40B4-BE49-F238E27FC236}">
                <a16:creationId xmlns:a16="http://schemas.microsoft.com/office/drawing/2014/main" id="{BE336552-B877-46BE-AEA4-90C7481D81A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250" b="31250"/>
          <a:stretch>
            <a:fillRect/>
          </a:stretch>
        </p:blipFill>
        <p:spPr/>
      </p:pic>
      <p:sp>
        <p:nvSpPr>
          <p:cNvPr id="3" name="Slide Number Placeholder 2">
            <a:extLst>
              <a:ext uri="{FF2B5EF4-FFF2-40B4-BE49-F238E27FC236}">
                <a16:creationId xmlns:a16="http://schemas.microsoft.com/office/drawing/2014/main" id="{FAFF7112-C499-4F90-BC34-38038B93CB11}"/>
              </a:ext>
            </a:extLst>
          </p:cNvPr>
          <p:cNvSpPr>
            <a:spLocks noGrp="1"/>
          </p:cNvSpPr>
          <p:nvPr>
            <p:ph type="sldNum" sz="quarter" idx="14"/>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3C4C884F-8DDB-48F6-B75D-FCA5FE388F25}"/>
              </a:ext>
            </a:extLst>
          </p:cNvPr>
          <p:cNvSpPr>
            <a:spLocks noGrp="1"/>
          </p:cNvSpPr>
          <p:nvPr>
            <p:ph type="body" sz="quarter" idx="15"/>
          </p:nvPr>
        </p:nvSpPr>
        <p:spPr/>
        <p:txBody>
          <a:bodyPr/>
          <a:lstStyle/>
          <a:p>
            <a:r>
              <a:rPr lang="it-IT" dirty="0">
                <a:latin typeface="+mn-lt"/>
              </a:rPr>
              <a:t>Autenticità</a:t>
            </a:r>
          </a:p>
        </p:txBody>
      </p:sp>
      <p:sp>
        <p:nvSpPr>
          <p:cNvPr id="5" name="Text Placeholder 4">
            <a:extLst>
              <a:ext uri="{FF2B5EF4-FFF2-40B4-BE49-F238E27FC236}">
                <a16:creationId xmlns:a16="http://schemas.microsoft.com/office/drawing/2014/main" id="{6784E218-C88A-4112-8B4E-DD3CA7F8819B}"/>
              </a:ext>
            </a:extLst>
          </p:cNvPr>
          <p:cNvSpPr>
            <a:spLocks noGrp="1"/>
          </p:cNvSpPr>
          <p:nvPr>
            <p:ph type="body" sz="quarter" idx="17"/>
          </p:nvPr>
        </p:nvSpPr>
        <p:spPr>
          <a:xfrm>
            <a:off x="555812" y="4266881"/>
            <a:ext cx="11080376" cy="1959246"/>
          </a:xfrm>
        </p:spPr>
        <p:txBody>
          <a:bodyPr/>
          <a:lstStyle/>
          <a:p>
            <a:r>
              <a:rPr lang="it-IT" dirty="0">
                <a:solidFill>
                  <a:schemeClr val="tx1"/>
                </a:solidFill>
                <a:latin typeface="+mn-lt"/>
              </a:rPr>
              <a:t>Le persone capiscono subito se una storia non è aderente alla verità e ai valori del marchio o dei suoi clienti. Se usata correttamente, l'autenticità nel marketing aiuta a distinguersi in un mercato altrimenti rumoroso. L'autenticità è uno strumento potente per creare connessioni reali con il pubblico e costruire la fiducia reciproca. Ricordate che molti consumatori si interessano dei valori di un marchio e delle cause che sostiene.</a:t>
            </a:r>
          </a:p>
        </p:txBody>
      </p:sp>
      <p:sp>
        <p:nvSpPr>
          <p:cNvPr id="9" name="TextBox 7">
            <a:extLst>
              <a:ext uri="{FF2B5EF4-FFF2-40B4-BE49-F238E27FC236}">
                <a16:creationId xmlns:a16="http://schemas.microsoft.com/office/drawing/2014/main" id="{9659C7C2-3D99-4A38-301D-BC2327B9C543}"/>
              </a:ext>
            </a:extLst>
          </p:cNvPr>
          <p:cNvSpPr txBox="1"/>
          <p:nvPr/>
        </p:nvSpPr>
        <p:spPr>
          <a:xfrm>
            <a:off x="-1" y="2502466"/>
            <a:ext cx="7329164" cy="646331"/>
          </a:xfrm>
          <a:prstGeom prst="rect">
            <a:avLst/>
          </a:prstGeom>
          <a:solidFill>
            <a:srgbClr val="E43794"/>
          </a:solidFill>
        </p:spPr>
        <p:txBody>
          <a:bodyPr wrap="square">
            <a:spAutoFit/>
          </a:bodyPr>
          <a:lstStyle/>
          <a:p>
            <a:pPr algn="l"/>
            <a:r>
              <a:rPr lang="it-IT" sz="3600" b="1" i="0" dirty="0">
                <a:solidFill>
                  <a:schemeClr val="bg1"/>
                </a:solidFill>
                <a:effectLst/>
              </a:rPr>
              <a:t>  Elementi di Storytelling Digitale</a:t>
            </a:r>
          </a:p>
        </p:txBody>
      </p:sp>
    </p:spTree>
    <p:extLst>
      <p:ext uri="{BB962C8B-B14F-4D97-AF65-F5344CB8AC3E}">
        <p14:creationId xmlns:p14="http://schemas.microsoft.com/office/powerpoint/2010/main" val="316218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17B1E-4881-4EDA-9D39-4A0E081E8EBB}"/>
              </a:ext>
            </a:extLst>
          </p:cNvPr>
          <p:cNvSpPr>
            <a:spLocks noGrp="1"/>
          </p:cNvSpPr>
          <p:nvPr>
            <p:ph type="sldNum" sz="quarter" idx="14"/>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27ED275A-0893-4B1A-A726-F1B816A06005}"/>
              </a:ext>
            </a:extLst>
          </p:cNvPr>
          <p:cNvSpPr>
            <a:spLocks noGrp="1"/>
          </p:cNvSpPr>
          <p:nvPr>
            <p:ph type="body" sz="quarter" idx="15"/>
          </p:nvPr>
        </p:nvSpPr>
        <p:spPr>
          <a:xfrm>
            <a:off x="-1" y="3517662"/>
            <a:ext cx="12192002" cy="631527"/>
          </a:xfrm>
        </p:spPr>
        <p:txBody>
          <a:bodyPr/>
          <a:lstStyle/>
          <a:p>
            <a:r>
              <a:rPr lang="it-IT" dirty="0">
                <a:latin typeface="+mn-lt"/>
              </a:rPr>
              <a:t>Affidabilità</a:t>
            </a:r>
          </a:p>
        </p:txBody>
      </p:sp>
      <p:sp>
        <p:nvSpPr>
          <p:cNvPr id="5" name="Text Placeholder 4">
            <a:extLst>
              <a:ext uri="{FF2B5EF4-FFF2-40B4-BE49-F238E27FC236}">
                <a16:creationId xmlns:a16="http://schemas.microsoft.com/office/drawing/2014/main" id="{220C217B-9385-4864-B976-55BFA5BE19A5}"/>
              </a:ext>
            </a:extLst>
          </p:cNvPr>
          <p:cNvSpPr>
            <a:spLocks noGrp="1"/>
          </p:cNvSpPr>
          <p:nvPr>
            <p:ph type="body" sz="quarter" idx="17"/>
          </p:nvPr>
        </p:nvSpPr>
        <p:spPr>
          <a:xfrm>
            <a:off x="770964" y="4237850"/>
            <a:ext cx="10650071" cy="1928549"/>
          </a:xfrm>
        </p:spPr>
        <p:txBody>
          <a:bodyPr/>
          <a:lstStyle/>
          <a:p>
            <a:r>
              <a:rPr lang="it-IT" dirty="0">
                <a:solidFill>
                  <a:schemeClr val="tx1"/>
                </a:solidFill>
                <a:latin typeface="+mn-lt"/>
              </a:rPr>
              <a:t>Le persone devono sentirsi in qualche modo legate alla storia, altrimenti non riusciranno a sentirla. Quante volte avete sentito qualcuno dire: "</a:t>
            </a:r>
            <a:r>
              <a:rPr lang="it-IT" i="1" dirty="0">
                <a:solidFill>
                  <a:schemeClr val="tx1"/>
                </a:solidFill>
                <a:latin typeface="+mn-lt"/>
              </a:rPr>
              <a:t>Non mi è piaciuto quel film perché non c'era nessuno di simpatico</a:t>
            </a:r>
            <a:r>
              <a:rPr lang="it-IT" dirty="0">
                <a:solidFill>
                  <a:schemeClr val="tx1"/>
                </a:solidFill>
                <a:latin typeface="+mn-lt"/>
              </a:rPr>
              <a:t>"? Nel marketing, essere affidabili significa ascoltare davvero i clienti e i potenziali clienti ed essere veramente interessati a ciò che hanno da condividere su di loro.</a:t>
            </a:r>
          </a:p>
        </p:txBody>
      </p:sp>
      <p:pic>
        <p:nvPicPr>
          <p:cNvPr id="17" name="Picture Placeholder 16" descr="A picture containing person, music, indoor&#10;&#10;Description automatically generated">
            <a:extLst>
              <a:ext uri="{FF2B5EF4-FFF2-40B4-BE49-F238E27FC236}">
                <a16:creationId xmlns:a16="http://schemas.microsoft.com/office/drawing/2014/main" id="{B1D077B2-4E2F-42BB-9103-9AD79778D4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426" b="22426"/>
          <a:stretch>
            <a:fillRect/>
          </a:stretch>
        </p:blipFill>
        <p:spPr/>
      </p:pic>
      <p:sp>
        <p:nvSpPr>
          <p:cNvPr id="8" name="TextBox 7">
            <a:extLst>
              <a:ext uri="{FF2B5EF4-FFF2-40B4-BE49-F238E27FC236}">
                <a16:creationId xmlns:a16="http://schemas.microsoft.com/office/drawing/2014/main" id="{F79E0CF1-141C-74A9-FA56-818A172CBFC4}"/>
              </a:ext>
            </a:extLst>
          </p:cNvPr>
          <p:cNvSpPr txBox="1"/>
          <p:nvPr/>
        </p:nvSpPr>
        <p:spPr>
          <a:xfrm>
            <a:off x="-1" y="2502466"/>
            <a:ext cx="7329164" cy="646331"/>
          </a:xfrm>
          <a:prstGeom prst="rect">
            <a:avLst/>
          </a:prstGeom>
          <a:solidFill>
            <a:srgbClr val="E43794"/>
          </a:solidFill>
        </p:spPr>
        <p:txBody>
          <a:bodyPr wrap="square">
            <a:spAutoFit/>
          </a:bodyPr>
          <a:lstStyle/>
          <a:p>
            <a:pPr algn="l"/>
            <a:r>
              <a:rPr lang="it-IT" sz="3600" b="1" i="0" dirty="0">
                <a:solidFill>
                  <a:schemeClr val="bg1"/>
                </a:solidFill>
                <a:effectLst/>
              </a:rPr>
              <a:t>  Elementi di Storytelling Digitale</a:t>
            </a:r>
          </a:p>
        </p:txBody>
      </p:sp>
    </p:spTree>
    <p:extLst>
      <p:ext uri="{BB962C8B-B14F-4D97-AF65-F5344CB8AC3E}">
        <p14:creationId xmlns:p14="http://schemas.microsoft.com/office/powerpoint/2010/main" val="396394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9BE4-18C3-4107-93EA-D1114B672316}"/>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27BFA-2C0E-4CEC-B6A5-913A56FEF4B4}"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22CBA10-47EF-4B05-938A-4EBD8A202E35}"/>
              </a:ext>
            </a:extLst>
          </p:cNvPr>
          <p:cNvSpPr>
            <a:spLocks noGrp="1"/>
          </p:cNvSpPr>
          <p:nvPr>
            <p:ph type="body" sz="quarter" idx="15"/>
          </p:nvPr>
        </p:nvSpPr>
        <p:spPr>
          <a:xfrm>
            <a:off x="465668" y="772560"/>
            <a:ext cx="11260668" cy="631527"/>
          </a:xfrm>
        </p:spPr>
        <p:txBody>
          <a:bodyPr/>
          <a:lstStyle/>
          <a:p>
            <a:r>
              <a:rPr lang="it-IT">
                <a:latin typeface="+mn-lt"/>
              </a:rPr>
              <a:t>Crea la storia del tuo marchio rispondendo </a:t>
            </a:r>
            <a:br>
              <a:rPr lang="it-IT">
                <a:latin typeface="+mn-lt"/>
              </a:rPr>
            </a:br>
            <a:r>
              <a:rPr lang="it-IT">
                <a:latin typeface="+mn-lt"/>
              </a:rPr>
              <a:t>a queste domande</a:t>
            </a:r>
          </a:p>
        </p:txBody>
      </p:sp>
      <p:sp>
        <p:nvSpPr>
          <p:cNvPr id="4" name="Text Placeholder 3">
            <a:extLst>
              <a:ext uri="{FF2B5EF4-FFF2-40B4-BE49-F238E27FC236}">
                <a16:creationId xmlns:a16="http://schemas.microsoft.com/office/drawing/2014/main" id="{CC7D8047-6DD1-411F-9596-DA09D20C545B}"/>
              </a:ext>
            </a:extLst>
          </p:cNvPr>
          <p:cNvSpPr>
            <a:spLocks noGrp="1"/>
          </p:cNvSpPr>
          <p:nvPr>
            <p:ph type="body" sz="quarter" idx="17"/>
          </p:nvPr>
        </p:nvSpPr>
        <p:spPr>
          <a:xfrm>
            <a:off x="540096" y="1837842"/>
            <a:ext cx="11260666" cy="4722958"/>
          </a:xfrm>
        </p:spPr>
        <p:txBody>
          <a:bodyPr/>
          <a:lstStyle/>
          <a:p>
            <a:pPr algn="just"/>
            <a:r>
              <a:rPr lang="it-IT">
                <a:solidFill>
                  <a:schemeClr val="tx1"/>
                </a:solidFill>
                <a:latin typeface="+mn-lt"/>
              </a:rPr>
              <a:t>Questo esercizio ti aiuterà a sviluppare materiale di marketing che potrà essere utilizzato per avviare una campagna di PR.</a:t>
            </a:r>
          </a:p>
          <a:p>
            <a:pPr algn="just"/>
            <a:endParaRPr lang="it-IT" sz="1800">
              <a:solidFill>
                <a:schemeClr val="tx1"/>
              </a:solidFill>
              <a:latin typeface="+mn-lt"/>
            </a:endParaRPr>
          </a:p>
          <a:p>
            <a:pPr marL="342900" indent="-342900" algn="just">
              <a:buFont typeface="Arial" panose="020B0604020202020204" pitchFamily="34" charset="0"/>
              <a:buChar char="•"/>
            </a:pPr>
            <a:r>
              <a:rPr lang="it-IT">
                <a:solidFill>
                  <a:schemeClr val="tx1"/>
                </a:solidFill>
                <a:latin typeface="+mn-lt"/>
              </a:rPr>
              <a:t>Come, quando e perché è iniziata la tua attività? </a:t>
            </a:r>
          </a:p>
          <a:p>
            <a:pPr marL="342900" indent="-342900" algn="just">
              <a:buFont typeface="Arial" panose="020B0604020202020204" pitchFamily="34" charset="0"/>
              <a:buChar char="•"/>
            </a:pPr>
            <a:r>
              <a:rPr lang="it-IT">
                <a:solidFill>
                  <a:schemeClr val="tx1"/>
                </a:solidFill>
                <a:latin typeface="+mn-lt"/>
              </a:rPr>
              <a:t>Qual è il tuo background? Il background del bene culturale che promuovi?</a:t>
            </a:r>
          </a:p>
          <a:p>
            <a:pPr marL="342900" indent="-342900" algn="just">
              <a:buFont typeface="Arial" panose="020B0604020202020204" pitchFamily="34" charset="0"/>
              <a:buChar char="•"/>
            </a:pPr>
            <a:r>
              <a:rPr lang="it-IT">
                <a:solidFill>
                  <a:schemeClr val="tx1"/>
                </a:solidFill>
                <a:latin typeface="+mn-lt"/>
              </a:rPr>
              <a:t>Chi ti ha aiutato a iniziare? Ad esempio, uno storico locale, un gruppo di tutela del patrimonio... </a:t>
            </a:r>
          </a:p>
          <a:p>
            <a:pPr marL="342900" indent="-342900" algn="just">
              <a:buFont typeface="Arial" panose="020B0604020202020204" pitchFamily="34" charset="0"/>
              <a:buChar char="•"/>
            </a:pPr>
            <a:r>
              <a:rPr lang="it-IT">
                <a:solidFill>
                  <a:schemeClr val="tx1"/>
                </a:solidFill>
                <a:latin typeface="+mn-lt"/>
              </a:rPr>
              <a:t>Come ti procuri le competenze e le idee per i tuoi servizi?</a:t>
            </a:r>
          </a:p>
          <a:p>
            <a:pPr marL="342900" indent="-342900" algn="just">
              <a:buFont typeface="Arial" panose="020B0604020202020204" pitchFamily="34" charset="0"/>
              <a:buChar char="•"/>
            </a:pPr>
            <a:r>
              <a:rPr lang="it-IT">
                <a:solidFill>
                  <a:schemeClr val="tx1"/>
                </a:solidFill>
                <a:latin typeface="+mn-lt"/>
              </a:rPr>
              <a:t>Quali sono i tuoi punti di forza?  (cosa ti rende diverso da altri che vendono cose simili).</a:t>
            </a:r>
          </a:p>
          <a:p>
            <a:pPr marL="342900" indent="-342900" algn="just">
              <a:buFont typeface="Arial" panose="020B0604020202020204" pitchFamily="34" charset="0"/>
              <a:buChar char="•"/>
            </a:pPr>
            <a:r>
              <a:rPr lang="it-IT">
                <a:solidFill>
                  <a:schemeClr val="tx1"/>
                </a:solidFill>
                <a:latin typeface="+mn-lt"/>
              </a:rPr>
              <a:t>Che cosa è importante per te? A livello personale, professionale, ecc. </a:t>
            </a:r>
          </a:p>
          <a:p>
            <a:pPr marL="342900" indent="-342900" algn="just">
              <a:buFont typeface="Arial" panose="020B0604020202020204" pitchFamily="34" charset="0"/>
              <a:buChar char="•"/>
            </a:pPr>
            <a:r>
              <a:rPr lang="it-IT">
                <a:solidFill>
                  <a:schemeClr val="tx1"/>
                </a:solidFill>
                <a:latin typeface="+mn-lt"/>
              </a:rPr>
              <a:t>Sei attento alla tutela dell'ambiente? </a:t>
            </a:r>
          </a:p>
          <a:p>
            <a:pPr marL="342900" indent="-342900" algn="just">
              <a:buFont typeface="Arial" panose="020B0604020202020204" pitchFamily="34" charset="0"/>
              <a:buChar char="•"/>
            </a:pPr>
            <a:r>
              <a:rPr lang="it-IT">
                <a:solidFill>
                  <a:schemeClr val="tx1"/>
                </a:solidFill>
                <a:latin typeface="+mn-lt"/>
              </a:rPr>
              <a:t>Come immagini il futuro?</a:t>
            </a:r>
          </a:p>
          <a:p>
            <a:pPr algn="just"/>
            <a:endParaRPr lang="it-IT"/>
          </a:p>
        </p:txBody>
      </p:sp>
      <p:sp>
        <p:nvSpPr>
          <p:cNvPr id="6" name="Text Placeholder 2">
            <a:extLst>
              <a:ext uri="{FF2B5EF4-FFF2-40B4-BE49-F238E27FC236}">
                <a16:creationId xmlns:a16="http://schemas.microsoft.com/office/drawing/2014/main" id="{781F2CED-0770-4334-A488-8E6DD768A44F}"/>
              </a:ext>
            </a:extLst>
          </p:cNvPr>
          <p:cNvSpPr txBox="1">
            <a:spLocks/>
          </p:cNvSpPr>
          <p:nvPr/>
        </p:nvSpPr>
        <p:spPr>
          <a:xfrm>
            <a:off x="540096" y="56877"/>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600" b="1" i="0" u="none" strike="noStrike" kern="1200" cap="none" spc="0" normalizeH="0" baseline="0" dirty="0">
                <a:ln>
                  <a:noFill/>
                </a:ln>
                <a:solidFill>
                  <a:prstClr val="white"/>
                </a:solidFill>
                <a:effectLst/>
                <a:uLnTx/>
                <a:uFillTx/>
                <a:latin typeface="+mn-lt"/>
                <a:ea typeface="+mn-ea"/>
                <a:cs typeface="Poppins SemiBold" pitchFamily="2" charset="77"/>
              </a:rPr>
              <a:t>ATTIVITÀ SUGGERITA</a:t>
            </a:r>
            <a:endParaRPr kumimoji="0" lang="it-IT" sz="3600" b="1" i="0" u="none" strike="noStrike" kern="1200" cap="none" spc="0" normalizeH="0" baseline="0" dirty="0">
              <a:ln>
                <a:noFill/>
              </a:ln>
              <a:solidFill>
                <a:srgbClr val="E43794"/>
              </a:solidFill>
              <a:effectLst/>
              <a:uLnTx/>
              <a:uFillTx/>
              <a:latin typeface="+mn-lt"/>
              <a:ea typeface="+mn-ea"/>
              <a:cs typeface="Poppins SemiBold" pitchFamily="2" charset="77"/>
            </a:endParaRPr>
          </a:p>
        </p:txBody>
      </p:sp>
    </p:spTree>
    <p:extLst>
      <p:ext uri="{BB962C8B-B14F-4D97-AF65-F5344CB8AC3E}">
        <p14:creationId xmlns:p14="http://schemas.microsoft.com/office/powerpoint/2010/main" val="176981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79E586-9C4B-4F19-A0BE-DCFD22AA51D5}"/>
              </a:ext>
            </a:extLst>
          </p:cNvPr>
          <p:cNvSpPr>
            <a:spLocks noGrp="1"/>
          </p:cNvSpPr>
          <p:nvPr>
            <p:ph type="body" sz="quarter" idx="15"/>
          </p:nvPr>
        </p:nvSpPr>
        <p:spPr>
          <a:xfrm>
            <a:off x="481124" y="536873"/>
            <a:ext cx="5614878" cy="1033743"/>
          </a:xfrm>
        </p:spPr>
        <p:txBody>
          <a:bodyPr/>
          <a:lstStyle/>
          <a:p>
            <a:r>
              <a:rPr lang="it-IT">
                <a:latin typeface="+mn-lt"/>
              </a:rPr>
              <a:t>Storytelling digitale </a:t>
            </a:r>
            <a:br>
              <a:rPr lang="it-IT">
                <a:latin typeface="+mn-lt"/>
              </a:rPr>
            </a:br>
            <a:r>
              <a:rPr lang="it-IT">
                <a:latin typeface="+mn-lt"/>
              </a:rPr>
              <a:t>+ social media</a:t>
            </a:r>
          </a:p>
        </p:txBody>
      </p:sp>
      <p:sp>
        <p:nvSpPr>
          <p:cNvPr id="4" name="Text Placeholder 3">
            <a:extLst>
              <a:ext uri="{FF2B5EF4-FFF2-40B4-BE49-F238E27FC236}">
                <a16:creationId xmlns:a16="http://schemas.microsoft.com/office/drawing/2014/main" id="{0FAEB561-FCD5-451F-A48A-A079B1516DE5}"/>
              </a:ext>
            </a:extLst>
          </p:cNvPr>
          <p:cNvSpPr>
            <a:spLocks noGrp="1"/>
          </p:cNvSpPr>
          <p:nvPr>
            <p:ph type="body" sz="quarter" idx="17"/>
          </p:nvPr>
        </p:nvSpPr>
        <p:spPr>
          <a:xfrm>
            <a:off x="481124" y="1697650"/>
            <a:ext cx="5614877" cy="4810726"/>
          </a:xfrm>
        </p:spPr>
        <p:txBody>
          <a:bodyPr/>
          <a:lstStyle/>
          <a:p>
            <a:r>
              <a:rPr lang="it-IT" dirty="0">
                <a:solidFill>
                  <a:schemeClr val="tx1"/>
                </a:solidFill>
                <a:latin typeface="+mn-lt"/>
              </a:rPr>
              <a:t>I social media e le piattaforme online consentono ai siti culturali e ai musei di comunicare con i visitatori in tempo reale, in modo semplice, gratuito e interattivo. </a:t>
            </a:r>
          </a:p>
          <a:p>
            <a:endParaRPr lang="it-IT" b="1" dirty="0">
              <a:solidFill>
                <a:schemeClr val="tx1"/>
              </a:solidFill>
              <a:latin typeface="+mn-lt"/>
            </a:endParaRPr>
          </a:p>
          <a:p>
            <a:r>
              <a:rPr lang="it-IT" b="1" dirty="0">
                <a:solidFill>
                  <a:schemeClr val="tx1"/>
                </a:solidFill>
                <a:latin typeface="+mn-lt"/>
              </a:rPr>
              <a:t>Le storie dietro le quinte, </a:t>
            </a:r>
            <a:r>
              <a:rPr lang="it-IT" dirty="0">
                <a:solidFill>
                  <a:schemeClr val="tx1"/>
                </a:solidFill>
                <a:latin typeface="+mn-lt"/>
              </a:rPr>
              <a:t>utilizzate insieme ad anteprime di eventi o mostre temporanee, quiz e giochi interattivi sono solo alcune delle opzioni che puoi utilizzare per aumentare il coinvolgimento degli utenti e di conseguenza rafforzare il marchio della tua istituzione culturale. </a:t>
            </a:r>
          </a:p>
        </p:txBody>
      </p:sp>
      <p:pic>
        <p:nvPicPr>
          <p:cNvPr id="11" name="Picture Placeholder 10" descr="Graphical user interface, application&#10;&#10;Description automatically generated">
            <a:extLst>
              <a:ext uri="{FF2B5EF4-FFF2-40B4-BE49-F238E27FC236}">
                <a16:creationId xmlns:a16="http://schemas.microsoft.com/office/drawing/2014/main" id="{608A4DED-A809-4405-ADED-F2BA3781510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470" r="18470"/>
          <a:stretch>
            <a:fillRect/>
          </a:stretch>
        </p:blipFill>
        <p:spPr/>
      </p:pic>
    </p:spTree>
    <p:extLst>
      <p:ext uri="{BB962C8B-B14F-4D97-AF65-F5344CB8AC3E}">
        <p14:creationId xmlns:p14="http://schemas.microsoft.com/office/powerpoint/2010/main" val="129371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65FFD-BF66-4081-A84E-AA7D92BA037A}"/>
              </a:ext>
            </a:extLst>
          </p:cNvPr>
          <p:cNvSpPr>
            <a:spLocks noGrp="1"/>
          </p:cNvSpPr>
          <p:nvPr>
            <p:ph type="body" sz="quarter" idx="15"/>
          </p:nvPr>
        </p:nvSpPr>
        <p:spPr>
          <a:xfrm>
            <a:off x="6381835" y="761961"/>
            <a:ext cx="5339109" cy="4982623"/>
          </a:xfrm>
        </p:spPr>
        <p:txBody>
          <a:bodyPr/>
          <a:lstStyle/>
          <a:p>
            <a:r>
              <a:rPr lang="it-IT" dirty="0">
                <a:latin typeface="+mn-lt"/>
              </a:rPr>
              <a:t>Il Rijksmuseum su TikTok</a:t>
            </a:r>
          </a:p>
          <a:p>
            <a:pPr algn="l" rtl="0"/>
            <a:r>
              <a:rPr lang="it-IT" b="1" i="0" dirty="0">
                <a:effectLst/>
                <a:latin typeface="+mn-lt"/>
              </a:rPr>
              <a:t>107.3K </a:t>
            </a:r>
            <a:r>
              <a:rPr lang="it-IT" b="0" i="0" dirty="0">
                <a:effectLst/>
                <a:latin typeface="+mn-lt"/>
              </a:rPr>
              <a:t>Followers</a:t>
            </a:r>
            <a:endParaRPr lang="it-IT" b="1" i="0" dirty="0">
              <a:effectLst/>
              <a:latin typeface="+mn-lt"/>
            </a:endParaRPr>
          </a:p>
          <a:p>
            <a:pPr algn="l" rtl="0"/>
            <a:r>
              <a:rPr lang="it-IT" b="1" i="0" dirty="0">
                <a:effectLst/>
                <a:latin typeface="+mn-lt"/>
              </a:rPr>
              <a:t>528.7K </a:t>
            </a:r>
            <a:r>
              <a:rPr lang="it-IT" b="0" i="0" dirty="0">
                <a:effectLst/>
                <a:latin typeface="+mn-lt"/>
              </a:rPr>
              <a:t>Mi piace</a:t>
            </a:r>
          </a:p>
          <a:p>
            <a:pPr algn="l" rtl="0"/>
            <a:r>
              <a:rPr lang="it-IT" sz="1400" b="0" dirty="0">
                <a:solidFill>
                  <a:srgbClr val="767171"/>
                </a:solidFill>
                <a:latin typeface="+mn-lt"/>
              </a:rPr>
              <a:t> </a:t>
            </a:r>
          </a:p>
          <a:p>
            <a:r>
              <a:rPr lang="it-IT" sz="2400" b="0" dirty="0">
                <a:solidFill>
                  <a:schemeClr val="tx1"/>
                </a:solidFill>
                <a:latin typeface="+mn-lt"/>
              </a:rPr>
              <a:t>Il Museo Nazionale dei Paesi Bassi utilizza TikTok come strumento di marketing principale. Lo usa per creare un ulteriore livello di coinvolgimento dei visitatori prima e dopo la visita. I visitatori sono incoraggiati a partecipare a sfide di disegno e altro.</a:t>
            </a:r>
            <a:endParaRPr lang="it-IT" dirty="0">
              <a:solidFill>
                <a:srgbClr val="767171"/>
              </a:solidFill>
              <a:latin typeface="+mn-lt"/>
            </a:endParaRPr>
          </a:p>
          <a:p>
            <a:endParaRPr lang="it-IT" dirty="0">
              <a:solidFill>
                <a:srgbClr val="767171"/>
              </a:solidFill>
              <a:latin typeface="+mn-lt"/>
            </a:endParaRPr>
          </a:p>
          <a:p>
            <a:endParaRPr lang="it-IT" dirty="0">
              <a:latin typeface="+mn-lt"/>
            </a:endParaRPr>
          </a:p>
        </p:txBody>
      </p:sp>
      <p:pic>
        <p:nvPicPr>
          <p:cNvPr id="6" name="Picture Placeholder 5">
            <a:extLst>
              <a:ext uri="{FF2B5EF4-FFF2-40B4-BE49-F238E27FC236}">
                <a16:creationId xmlns:a16="http://schemas.microsoft.com/office/drawing/2014/main" id="{078064B2-4BD6-4CD7-9E2C-5C5A882B68DE}"/>
              </a:ext>
            </a:extLst>
          </p:cNvPr>
          <p:cNvPicPr>
            <a:picLocks noGrp="1" noChangeAspect="1"/>
          </p:cNvPicPr>
          <p:nvPr>
            <p:ph type="pic" sz="quarter" idx="12"/>
          </p:nvPr>
        </p:nvPicPr>
        <p:blipFill rotWithShape="1">
          <a:blip r:embed="rId2"/>
          <a:srcRect l="14931" r="14931"/>
          <a:stretch/>
        </p:blipFill>
        <p:spPr>
          <a:xfrm>
            <a:off x="1493838" y="1581150"/>
            <a:ext cx="4105275" cy="5297488"/>
          </a:xfrm>
        </p:spPr>
      </p:pic>
      <p:sp>
        <p:nvSpPr>
          <p:cNvPr id="4" name="Text Placeholder 3">
            <a:extLst>
              <a:ext uri="{FF2B5EF4-FFF2-40B4-BE49-F238E27FC236}">
                <a16:creationId xmlns:a16="http://schemas.microsoft.com/office/drawing/2014/main" id="{A5DE7BD2-B270-4C64-AAEF-A2F403786B53}"/>
              </a:ext>
            </a:extLst>
          </p:cNvPr>
          <p:cNvSpPr>
            <a:spLocks noGrp="1"/>
          </p:cNvSpPr>
          <p:nvPr>
            <p:ph type="body" sz="quarter" idx="19"/>
          </p:nvPr>
        </p:nvSpPr>
        <p:spPr/>
        <p:txBody>
          <a:bodyPr/>
          <a:lstStyle/>
          <a:p>
            <a:r>
              <a:rPr lang="en-IE" dirty="0">
                <a:hlinkClick r:id="rId3">
                  <a:extLst>
                    <a:ext uri="{A12FA001-AC4F-418D-AE19-62706E023703}">
                      <ahyp:hlinkClr xmlns:ahyp="http://schemas.microsoft.com/office/drawing/2018/hyperlinkcolor" val="tx"/>
                    </a:ext>
                  </a:extLst>
                </a:hlinkClick>
              </a:rPr>
              <a:t>SCOPRI DI PIU'</a:t>
            </a:r>
            <a:endParaRPr lang="en-IE" dirty="0">
              <a:hlinkClick r:id="rId3">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6BB5E6FF-336C-4384-8E8E-3B18F1BB4EA0}"/>
              </a:ext>
            </a:extLst>
          </p:cNvPr>
          <p:cNvSpPr txBox="1"/>
          <p:nvPr/>
        </p:nvSpPr>
        <p:spPr>
          <a:xfrm>
            <a:off x="6381835" y="5744584"/>
            <a:ext cx="5339108" cy="646331"/>
          </a:xfrm>
          <a:prstGeom prst="rect">
            <a:avLst/>
          </a:prstGeom>
          <a:solidFill>
            <a:srgbClr val="FBE000"/>
          </a:solidFill>
        </p:spPr>
        <p:txBody>
          <a:bodyPr wrap="square" rtlCol="0">
            <a:spAutoFit/>
          </a:bodyPr>
          <a:lstStyle/>
          <a:p>
            <a:r>
              <a:rPr lang="it-IT" dirty="0">
                <a:solidFill>
                  <a:srgbClr val="767171"/>
                </a:solidFill>
              </a:rPr>
              <a:t>È possibile conoscere altri strumenti del nostro kit di strumenti tecnologici INSITES sul nostro sito web.</a:t>
            </a:r>
          </a:p>
        </p:txBody>
      </p:sp>
      <p:sp>
        <p:nvSpPr>
          <p:cNvPr id="8" name="TextBox 7">
            <a:extLst>
              <a:ext uri="{FF2B5EF4-FFF2-40B4-BE49-F238E27FC236}">
                <a16:creationId xmlns:a16="http://schemas.microsoft.com/office/drawing/2014/main"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en-IE" sz="2400" dirty="0"/>
              <a:t>Per </a:t>
            </a:r>
            <a:r>
              <a:rPr lang="en-IE" sz="2400" dirty="0" err="1"/>
              <a:t>esempio</a:t>
            </a:r>
            <a:r>
              <a:rPr lang="en-IE" sz="2400" dirty="0"/>
              <a:t>…</a:t>
            </a:r>
          </a:p>
        </p:txBody>
      </p:sp>
    </p:spTree>
    <p:extLst>
      <p:ext uri="{BB962C8B-B14F-4D97-AF65-F5344CB8AC3E}">
        <p14:creationId xmlns:p14="http://schemas.microsoft.com/office/powerpoint/2010/main" val="164904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D3A0-BFF9-4E92-9CDE-F08F3418DB7E}"/>
              </a:ext>
            </a:extLst>
          </p:cNvPr>
          <p:cNvSpPr>
            <a:spLocks noGrp="1"/>
          </p:cNvSpPr>
          <p:nvPr>
            <p:ph type="sldNum" sz="quarter" idx="14"/>
          </p:nvPr>
        </p:nvSpPr>
        <p:spPr/>
        <p:txBody>
          <a:bodyPr/>
          <a:lstStyle/>
          <a:p>
            <a:fld id="{9C527BFA-2C0E-4CEC-B6A5-913A56FEF4B4}" type="slidenum">
              <a:rPr lang="fr-CA" smtClean="0"/>
              <a:pPr/>
              <a:t>25</a:t>
            </a:fld>
            <a:endParaRPr lang="fr-CA" dirty="0"/>
          </a:p>
        </p:txBody>
      </p:sp>
      <p:sp>
        <p:nvSpPr>
          <p:cNvPr id="3" name="Text Placeholder 2">
            <a:extLst>
              <a:ext uri="{FF2B5EF4-FFF2-40B4-BE49-F238E27FC236}">
                <a16:creationId xmlns:a16="http://schemas.microsoft.com/office/drawing/2014/main" id="{0D14CCCF-2A20-4845-8FC4-C4A83A44A956}"/>
              </a:ext>
            </a:extLst>
          </p:cNvPr>
          <p:cNvSpPr>
            <a:spLocks noGrp="1"/>
          </p:cNvSpPr>
          <p:nvPr>
            <p:ph type="body" sz="quarter" idx="18"/>
          </p:nvPr>
        </p:nvSpPr>
        <p:spPr>
          <a:xfrm>
            <a:off x="465666" y="440267"/>
            <a:ext cx="11260668" cy="1647191"/>
          </a:xfrm>
        </p:spPr>
        <p:txBody>
          <a:bodyPr/>
          <a:lstStyle/>
          <a:p>
            <a:r>
              <a:rPr lang="it-IT">
                <a:latin typeface="+mn-lt"/>
              </a:rPr>
              <a:t>TOP TIP – Perché i vostri sforzi di Digital Storytelling abbiano successo, dovete pescare dove ci sono i pesci e usare l'esca giusta!</a:t>
            </a:r>
          </a:p>
        </p:txBody>
      </p:sp>
      <p:sp>
        <p:nvSpPr>
          <p:cNvPr id="4" name="Text Placeholder 3">
            <a:extLst>
              <a:ext uri="{FF2B5EF4-FFF2-40B4-BE49-F238E27FC236}">
                <a16:creationId xmlns:a16="http://schemas.microsoft.com/office/drawing/2014/main" id="{8000D639-DE2C-49CE-9DBB-85B906FD0BA0}"/>
              </a:ext>
            </a:extLst>
          </p:cNvPr>
          <p:cNvSpPr>
            <a:spLocks noGrp="1"/>
          </p:cNvSpPr>
          <p:nvPr>
            <p:ph type="body" sz="quarter" idx="19"/>
          </p:nvPr>
        </p:nvSpPr>
        <p:spPr>
          <a:xfrm>
            <a:off x="465668" y="2087459"/>
            <a:ext cx="11260666" cy="4108908"/>
          </a:xfrm>
        </p:spPr>
        <p:txBody>
          <a:bodyPr/>
          <a:lstStyle/>
          <a:p>
            <a:pPr algn="just"/>
            <a:r>
              <a:rPr lang="it-IT" dirty="0">
                <a:solidFill>
                  <a:schemeClr val="bg1"/>
                </a:solidFill>
                <a:latin typeface="+mn-lt"/>
              </a:rPr>
              <a:t>Ogni social network ha un pubblico di riferimento specifico. Lo Storytelling digitale e il marketing funzionano meglio se si tiene conto di questo aspetto e si creano contenuti su misura per ciascuna di queste generazioni di utenti:</a:t>
            </a:r>
          </a:p>
          <a:p>
            <a:pPr algn="just"/>
            <a:endParaRPr lang="it-IT" dirty="0">
              <a:solidFill>
                <a:schemeClr val="bg1"/>
              </a:solidFill>
              <a:latin typeface="+mn-lt"/>
            </a:endParaRPr>
          </a:p>
          <a:p>
            <a:pPr marL="342900" indent="-342900" algn="just">
              <a:buFont typeface="Arial" panose="020B0604020202020204" pitchFamily="34" charset="0"/>
              <a:buChar char="•"/>
            </a:pPr>
            <a:r>
              <a:rPr lang="it-IT" dirty="0">
                <a:solidFill>
                  <a:schemeClr val="bg1"/>
                </a:solidFill>
                <a:latin typeface="+mn-lt"/>
              </a:rPr>
              <a:t>Millennials su Instagram;</a:t>
            </a:r>
          </a:p>
          <a:p>
            <a:pPr marL="342900" indent="-342900" algn="just">
              <a:buFont typeface="Arial" panose="020B0604020202020204" pitchFamily="34" charset="0"/>
              <a:buChar char="•"/>
            </a:pPr>
            <a:r>
              <a:rPr lang="it-IT" dirty="0">
                <a:solidFill>
                  <a:schemeClr val="bg1"/>
                </a:solidFill>
                <a:latin typeface="+mn-lt"/>
              </a:rPr>
              <a:t>Generazione </a:t>
            </a:r>
            <a:r>
              <a:rPr lang="it-IT" dirty="0" err="1">
                <a:solidFill>
                  <a:schemeClr val="bg1"/>
                </a:solidFill>
                <a:latin typeface="+mn-lt"/>
              </a:rPr>
              <a:t>Z</a:t>
            </a:r>
            <a:r>
              <a:rPr lang="it-IT" dirty="0">
                <a:solidFill>
                  <a:schemeClr val="bg1"/>
                </a:solidFill>
                <a:latin typeface="+mn-lt"/>
              </a:rPr>
              <a:t> su TikTok;</a:t>
            </a:r>
          </a:p>
          <a:p>
            <a:pPr marL="342900" indent="-342900" algn="just">
              <a:buFont typeface="Arial" panose="020B0604020202020204" pitchFamily="34" charset="0"/>
              <a:buChar char="•"/>
            </a:pPr>
            <a:r>
              <a:rPr lang="it-IT" dirty="0">
                <a:solidFill>
                  <a:schemeClr val="bg1"/>
                </a:solidFill>
                <a:latin typeface="+mn-lt"/>
              </a:rPr>
              <a:t>Baby Boomers su Facebook. </a:t>
            </a:r>
          </a:p>
          <a:p>
            <a:pPr algn="just"/>
            <a:endParaRPr lang="it-IT" dirty="0">
              <a:solidFill>
                <a:schemeClr val="bg1"/>
              </a:solidFill>
              <a:latin typeface="+mn-lt"/>
            </a:endParaRPr>
          </a:p>
          <a:p>
            <a:pPr algn="just"/>
            <a:r>
              <a:rPr lang="it-IT" dirty="0">
                <a:solidFill>
                  <a:schemeClr val="bg1"/>
                </a:solidFill>
                <a:latin typeface="+mn-lt"/>
              </a:rPr>
              <a:t>La comprensione e la conoscenza degli utenti target è ancora una volta un fattore chiave per il successo della comunicazione. </a:t>
            </a:r>
          </a:p>
          <a:p>
            <a:pPr algn="just"/>
            <a:r>
              <a:rPr lang="it-IT" dirty="0">
                <a:solidFill>
                  <a:schemeClr val="bg1"/>
                </a:solidFill>
                <a:latin typeface="+mn-lt"/>
              </a:rPr>
              <a:t>(questo ci riporta al Modulo 4 e al nostro esercizio sulle persone).</a:t>
            </a:r>
          </a:p>
        </p:txBody>
      </p:sp>
    </p:spTree>
    <p:extLst>
      <p:ext uri="{BB962C8B-B14F-4D97-AF65-F5344CB8AC3E}">
        <p14:creationId xmlns:p14="http://schemas.microsoft.com/office/powerpoint/2010/main" val="128725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electronics, screenshot&#10;&#10;Description automatically generated">
            <a:extLst>
              <a:ext uri="{FF2B5EF4-FFF2-40B4-BE49-F238E27FC236}">
                <a16:creationId xmlns:a16="http://schemas.microsoft.com/office/drawing/2014/main" id="{D065256B-0F9A-4F70-8D94-273EF06064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298" b="23298"/>
          <a:stretch>
            <a:fillRect/>
          </a:stretch>
        </p:blipFill>
        <p:spPr>
          <a:xfrm>
            <a:off x="7111497" y="3097530"/>
            <a:ext cx="3625721" cy="3761150"/>
          </a:xfrm>
        </p:spPr>
      </p:pic>
      <p:sp>
        <p:nvSpPr>
          <p:cNvPr id="3" name="Text Placeholder 2">
            <a:extLst>
              <a:ext uri="{FF2B5EF4-FFF2-40B4-BE49-F238E27FC236}">
                <a16:creationId xmlns:a16="http://schemas.microsoft.com/office/drawing/2014/main" id="{EEDFAABB-D3AD-4F1E-8892-1DD01B9E74D7}"/>
              </a:ext>
            </a:extLst>
          </p:cNvPr>
          <p:cNvSpPr>
            <a:spLocks noGrp="1"/>
          </p:cNvSpPr>
          <p:nvPr>
            <p:ph type="body" sz="quarter" idx="15"/>
          </p:nvPr>
        </p:nvSpPr>
        <p:spPr>
          <a:xfrm>
            <a:off x="481122" y="318390"/>
            <a:ext cx="6274008" cy="631527"/>
          </a:xfrm>
        </p:spPr>
        <p:txBody>
          <a:bodyPr/>
          <a:lstStyle/>
          <a:p>
            <a:r>
              <a:rPr lang="it-IT" dirty="0">
                <a:latin typeface="+mn-lt"/>
              </a:rPr>
              <a:t>Storytelling digitale + video</a:t>
            </a:r>
          </a:p>
        </p:txBody>
      </p:sp>
      <p:sp>
        <p:nvSpPr>
          <p:cNvPr id="4" name="Text Placeholder 3">
            <a:extLst>
              <a:ext uri="{FF2B5EF4-FFF2-40B4-BE49-F238E27FC236}">
                <a16:creationId xmlns:a16="http://schemas.microsoft.com/office/drawing/2014/main" id="{70B76A47-4299-4CCE-8398-98D13BB4CD15}"/>
              </a:ext>
            </a:extLst>
          </p:cNvPr>
          <p:cNvSpPr>
            <a:spLocks noGrp="1"/>
          </p:cNvSpPr>
          <p:nvPr>
            <p:ph type="body" sz="quarter" idx="17"/>
          </p:nvPr>
        </p:nvSpPr>
        <p:spPr>
          <a:xfrm>
            <a:off x="481122" y="968015"/>
            <a:ext cx="6022546" cy="5571595"/>
          </a:xfrm>
        </p:spPr>
        <p:txBody>
          <a:bodyPr/>
          <a:lstStyle/>
          <a:p>
            <a:pPr algn="just"/>
            <a:r>
              <a:rPr lang="it-IT" dirty="0">
                <a:solidFill>
                  <a:schemeClr val="tx1"/>
                </a:solidFill>
                <a:latin typeface="+mn-lt"/>
              </a:rPr>
              <a:t>I video sono uno dei modi più efficaci per coinvolgere il pubblico. Infatti, due terzi delle persone preferiscono i video ai testi durante l'apprendimento. I video sono divertenti e riescono a catturare e mantenere alta l'attenzione molto più a lungo dei contenuti testuali. </a:t>
            </a:r>
          </a:p>
          <a:p>
            <a:pPr algn="just"/>
            <a:endParaRPr lang="it-IT" dirty="0">
              <a:solidFill>
                <a:schemeClr val="tx1"/>
              </a:solidFill>
              <a:latin typeface="+mn-lt"/>
            </a:endParaRPr>
          </a:p>
          <a:p>
            <a:pPr algn="just"/>
            <a:r>
              <a:rPr lang="it-IT" dirty="0">
                <a:solidFill>
                  <a:schemeClr val="tx1"/>
                </a:solidFill>
                <a:latin typeface="+mn-lt"/>
              </a:rPr>
              <a:t>Soprattutto le generazioni più giovani sono le più assidue consumatrici di contenuti video: una netta maggioranza di utenti di età compresa tra i 18 e i 29 anni dichiara di utilizzare Snapchat (71%) e Instagram (73%) quotidianamente, e più della metà riferisce di farlo più volte al giorno. </a:t>
            </a:r>
          </a:p>
        </p:txBody>
      </p:sp>
    </p:spTree>
    <p:extLst>
      <p:ext uri="{BB962C8B-B14F-4D97-AF65-F5344CB8AC3E}">
        <p14:creationId xmlns:p14="http://schemas.microsoft.com/office/powerpoint/2010/main" val="62761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7999C-1B8B-4A5F-B5B4-99C388F20006}"/>
              </a:ext>
            </a:extLst>
          </p:cNvPr>
          <p:cNvSpPr>
            <a:spLocks noGrp="1"/>
          </p:cNvSpPr>
          <p:nvPr>
            <p:ph type="body" sz="quarter" idx="15"/>
          </p:nvPr>
        </p:nvSpPr>
        <p:spPr>
          <a:xfrm>
            <a:off x="5712907" y="395531"/>
            <a:ext cx="6479093" cy="1056751"/>
          </a:xfrm>
        </p:spPr>
        <p:txBody>
          <a:bodyPr/>
          <a:lstStyle/>
          <a:p>
            <a:r>
              <a:rPr lang="it-IT">
                <a:latin typeface="+mn-lt"/>
              </a:rPr>
              <a:t>King of the Vikings Waterford – Vox Pops</a:t>
            </a:r>
          </a:p>
        </p:txBody>
      </p:sp>
      <p:sp>
        <p:nvSpPr>
          <p:cNvPr id="3" name="Text Placeholder 2">
            <a:extLst>
              <a:ext uri="{FF2B5EF4-FFF2-40B4-BE49-F238E27FC236}">
                <a16:creationId xmlns:a16="http://schemas.microsoft.com/office/drawing/2014/main" id="{F75341E6-D2D1-455F-9B57-441F6DEA9391}"/>
              </a:ext>
            </a:extLst>
          </p:cNvPr>
          <p:cNvSpPr>
            <a:spLocks noGrp="1"/>
          </p:cNvSpPr>
          <p:nvPr>
            <p:ph type="body" sz="quarter" idx="17"/>
          </p:nvPr>
        </p:nvSpPr>
        <p:spPr>
          <a:xfrm>
            <a:off x="7676707" y="1715169"/>
            <a:ext cx="4371858" cy="4682754"/>
          </a:xfrm>
        </p:spPr>
        <p:txBody>
          <a:bodyPr/>
          <a:lstStyle/>
          <a:p>
            <a:r>
              <a:rPr lang="it-IT" dirty="0">
                <a:solidFill>
                  <a:schemeClr val="tx1"/>
                </a:solidFill>
                <a:latin typeface="+mn-lt"/>
              </a:rPr>
              <a:t>Il termine "vox pop" deriva dalla locuzione latina vox populi, che significa "voce del popolo". A soggetti casuali viene chiesto di esprimere il proprio parere su un determinato argomento e le loro risposte vengono presentate allo spettatore/lettore come un riflesso dell'opinione popolare. In questo video, è possibile vedere la </a:t>
            </a:r>
            <a:r>
              <a:rPr lang="it-IT" i="1" dirty="0">
                <a:solidFill>
                  <a:schemeClr val="tx1"/>
                </a:solidFill>
                <a:latin typeface="+mn-lt"/>
              </a:rPr>
              <a:t>vox pop </a:t>
            </a:r>
            <a:r>
              <a:rPr lang="it-IT" dirty="0">
                <a:solidFill>
                  <a:schemeClr val="tx1"/>
                </a:solidFill>
                <a:latin typeface="+mn-lt"/>
              </a:rPr>
              <a:t>utilizzata per scopi di marketing.</a:t>
            </a:r>
          </a:p>
        </p:txBody>
      </p:sp>
      <p:pic>
        <p:nvPicPr>
          <p:cNvPr id="6" name="Online Media 5" title="King of the Vikings VR - Vox Pops">
            <a:hlinkClick r:id="" action="ppaction://media"/>
            <a:extLst>
              <a:ext uri="{FF2B5EF4-FFF2-40B4-BE49-F238E27FC236}">
                <a16:creationId xmlns:a16="http://schemas.microsoft.com/office/drawing/2014/main" id="{B4191E08-1ADC-4485-AFBA-AC01DBF8B77F}"/>
              </a:ext>
            </a:extLst>
          </p:cNvPr>
          <p:cNvPicPr>
            <a:picLocks noRot="1" noChangeAspect="1"/>
          </p:cNvPicPr>
          <p:nvPr>
            <a:videoFile r:link="rId1"/>
          </p:nvPr>
        </p:nvPicPr>
        <p:blipFill>
          <a:blip r:embed="rId3"/>
          <a:stretch>
            <a:fillRect/>
          </a:stretch>
        </p:blipFill>
        <p:spPr>
          <a:xfrm>
            <a:off x="471055" y="1779715"/>
            <a:ext cx="6993334" cy="3951234"/>
          </a:xfrm>
          <a:prstGeom prst="rect">
            <a:avLst/>
          </a:prstGeom>
        </p:spPr>
      </p:pic>
      <p:sp>
        <p:nvSpPr>
          <p:cNvPr id="8" name="TextBox 7">
            <a:extLst>
              <a:ext uri="{FF2B5EF4-FFF2-40B4-BE49-F238E27FC236}">
                <a16:creationId xmlns:a16="http://schemas.microsoft.com/office/drawing/2014/main" id="{6E11AEBB-B349-4449-9F3B-7A6C0DA0E3A8}"/>
              </a:ext>
            </a:extLst>
          </p:cNvPr>
          <p:cNvSpPr txBox="1"/>
          <p:nvPr/>
        </p:nvSpPr>
        <p:spPr>
          <a:xfrm>
            <a:off x="3123314" y="5848588"/>
            <a:ext cx="6097772" cy="369332"/>
          </a:xfrm>
          <a:prstGeom prst="rect">
            <a:avLst/>
          </a:prstGeom>
          <a:noFill/>
        </p:spPr>
        <p:txBody>
          <a:bodyPr wrap="square">
            <a:spAutoFit/>
          </a:bodyPr>
          <a:lstStyle/>
          <a:p>
            <a:r>
              <a:rPr lang="en-US" dirty="0">
                <a:hlinkClick r:id="rId4"/>
              </a:rPr>
              <a:t>King of the Vikings VR - Vox Pops - YouTube</a:t>
            </a:r>
            <a:endParaRPr lang="en-IE" dirty="0"/>
          </a:p>
        </p:txBody>
      </p:sp>
      <p:sp>
        <p:nvSpPr>
          <p:cNvPr id="9" name="TextBox 8">
            <a:extLst>
              <a:ext uri="{FF2B5EF4-FFF2-40B4-BE49-F238E27FC236}">
                <a16:creationId xmlns:a16="http://schemas.microsoft.com/office/drawing/2014/main" id="{BA89C239-1210-40A0-8852-76F86C872246}"/>
              </a:ext>
            </a:extLst>
          </p:cNvPr>
          <p:cNvSpPr txBox="1"/>
          <p:nvPr/>
        </p:nvSpPr>
        <p:spPr>
          <a:xfrm>
            <a:off x="0" y="170121"/>
            <a:ext cx="3668233" cy="461665"/>
          </a:xfrm>
          <a:prstGeom prst="rect">
            <a:avLst/>
          </a:prstGeom>
          <a:solidFill>
            <a:srgbClr val="FBE000"/>
          </a:solidFill>
        </p:spPr>
        <p:txBody>
          <a:bodyPr wrap="square" rtlCol="0">
            <a:spAutoFit/>
          </a:bodyPr>
          <a:lstStyle/>
          <a:p>
            <a:r>
              <a:rPr lang="en-IE" sz="2400" dirty="0"/>
              <a:t>Un </a:t>
            </a:r>
            <a:r>
              <a:rPr lang="en-IE" sz="2400" dirty="0" err="1"/>
              <a:t>esempio</a:t>
            </a:r>
            <a:r>
              <a:rPr lang="en-IE" sz="2400" dirty="0"/>
              <a:t>…</a:t>
            </a:r>
          </a:p>
        </p:txBody>
      </p:sp>
    </p:spTree>
    <p:extLst>
      <p:ext uri="{BB962C8B-B14F-4D97-AF65-F5344CB8AC3E}">
        <p14:creationId xmlns:p14="http://schemas.microsoft.com/office/powerpoint/2010/main" val="124639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D3A0-BFF9-4E92-9CDE-F08F3418DB7E}"/>
              </a:ext>
            </a:extLst>
          </p:cNvPr>
          <p:cNvSpPr>
            <a:spLocks noGrp="1"/>
          </p:cNvSpPr>
          <p:nvPr>
            <p:ph type="sldNum" sz="quarter" idx="14"/>
          </p:nvPr>
        </p:nvSpPr>
        <p:spPr>
          <a:xfrm>
            <a:off x="7722020" y="6320770"/>
            <a:ext cx="4301302" cy="229565"/>
          </a:xfrm>
        </p:spPr>
        <p:txBody>
          <a:bodyPr/>
          <a:lstStyle/>
          <a:p>
            <a:fld id="{9C527BFA-2C0E-4CEC-B6A5-913A56FEF4B4}" type="slidenum">
              <a:rPr lang="fr-CA" smtClean="0"/>
              <a:pPr/>
              <a:t>28</a:t>
            </a:fld>
            <a:endParaRPr lang="fr-CA" dirty="0"/>
          </a:p>
        </p:txBody>
      </p:sp>
      <p:sp>
        <p:nvSpPr>
          <p:cNvPr id="3" name="Text Placeholder 2">
            <a:extLst>
              <a:ext uri="{FF2B5EF4-FFF2-40B4-BE49-F238E27FC236}">
                <a16:creationId xmlns:a16="http://schemas.microsoft.com/office/drawing/2014/main" id="{0D14CCCF-2A20-4845-8FC4-C4A83A44A956}"/>
              </a:ext>
            </a:extLst>
          </p:cNvPr>
          <p:cNvSpPr>
            <a:spLocks noGrp="1"/>
          </p:cNvSpPr>
          <p:nvPr>
            <p:ph type="body" sz="quarter" idx="18"/>
          </p:nvPr>
        </p:nvSpPr>
        <p:spPr>
          <a:xfrm>
            <a:off x="465666" y="200238"/>
            <a:ext cx="11260668" cy="1282758"/>
          </a:xfrm>
        </p:spPr>
        <p:txBody>
          <a:bodyPr/>
          <a:lstStyle/>
          <a:p>
            <a:r>
              <a:rPr lang="it-IT" dirty="0">
                <a:latin typeface="+mn-lt"/>
              </a:rPr>
              <a:t>TOP TIP - Storytelling digitale in azione - Andare in diretta con video virtuali/visite guidate</a:t>
            </a:r>
          </a:p>
          <a:p>
            <a:endParaRPr lang="it-IT" dirty="0">
              <a:latin typeface="+mn-lt"/>
            </a:endParaRPr>
          </a:p>
        </p:txBody>
      </p:sp>
      <p:sp>
        <p:nvSpPr>
          <p:cNvPr id="4" name="Text Placeholder 3">
            <a:extLst>
              <a:ext uri="{FF2B5EF4-FFF2-40B4-BE49-F238E27FC236}">
                <a16:creationId xmlns:a16="http://schemas.microsoft.com/office/drawing/2014/main" id="{8000D639-DE2C-49CE-9DBB-85B906FD0BA0}"/>
              </a:ext>
            </a:extLst>
          </p:cNvPr>
          <p:cNvSpPr>
            <a:spLocks noGrp="1"/>
          </p:cNvSpPr>
          <p:nvPr>
            <p:ph type="body" sz="quarter" idx="19"/>
          </p:nvPr>
        </p:nvSpPr>
        <p:spPr>
          <a:xfrm>
            <a:off x="465668" y="1482996"/>
            <a:ext cx="11260666" cy="4872085"/>
          </a:xfrm>
        </p:spPr>
        <p:txBody>
          <a:bodyPr/>
          <a:lstStyle/>
          <a:p>
            <a:pPr algn="just"/>
            <a:r>
              <a:rPr lang="it-IT" dirty="0">
                <a:solidFill>
                  <a:schemeClr val="bg1"/>
                </a:solidFill>
                <a:latin typeface="+mn-lt"/>
              </a:rPr>
              <a:t>Negli ultimi anni, abbiamo assistito alla pandemia di Coronavirus che ha costretto tutti a rimanere a casa e che ha portato molti siti del patrimonio culturale a chiudere i battenti e a diventare virtuali. Molti hanno creato e offerto visite virtuali guidate invece di visite di persona. </a:t>
            </a:r>
          </a:p>
          <a:p>
            <a:pPr algn="just"/>
            <a:r>
              <a:rPr lang="it-IT" sz="1000" dirty="0">
                <a:solidFill>
                  <a:schemeClr val="bg1"/>
                </a:solidFill>
                <a:latin typeface="+mn-lt"/>
              </a:rPr>
              <a:t> </a:t>
            </a:r>
          </a:p>
          <a:p>
            <a:pPr algn="just"/>
            <a:r>
              <a:rPr lang="it-IT" dirty="0">
                <a:solidFill>
                  <a:schemeClr val="bg1"/>
                </a:solidFill>
                <a:latin typeface="+mn-lt"/>
              </a:rPr>
              <a:t>MA le visite virtuali non sono solo per le pandemie. Sono un elemento importante per rendere il patrimonio culturale più accessibile, soprattutto per coloro che non sono fisicamente in grado di viaggiare. (Se non hai incluso questo tipo di visitatori nel tuo lavoro del Modulo 4, ti suggeriamo di prenderle in considerazione ora).</a:t>
            </a:r>
          </a:p>
          <a:p>
            <a:pPr algn="just"/>
            <a:r>
              <a:rPr lang="it-IT" sz="1000" dirty="0">
                <a:solidFill>
                  <a:schemeClr val="bg1"/>
                </a:solidFill>
                <a:latin typeface="+mn-lt"/>
              </a:rPr>
              <a:t> </a:t>
            </a:r>
          </a:p>
          <a:p>
            <a:pPr algn="just"/>
            <a:r>
              <a:rPr lang="it-IT" dirty="0">
                <a:solidFill>
                  <a:schemeClr val="bg1"/>
                </a:solidFill>
                <a:latin typeface="+mn-lt"/>
              </a:rPr>
              <a:t>Lo streaming di visite guidate gratuite che raccontano storie forti rafforzerà la presenza e il marchio del tuo patrimonio culturale per una diffusione più inclusiva e capillare della cultura. Oggi è possibile organizzare visite guidate dal vivo in modo semplice e quasi del tutto gratuito, grazie agli strumenti digitali di videoconferenza e ai social network.</a:t>
            </a:r>
          </a:p>
        </p:txBody>
      </p:sp>
    </p:spTree>
    <p:extLst>
      <p:ext uri="{BB962C8B-B14F-4D97-AF65-F5344CB8AC3E}">
        <p14:creationId xmlns:p14="http://schemas.microsoft.com/office/powerpoint/2010/main" val="379570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29</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940649" y="4628523"/>
            <a:ext cx="7082673" cy="1094545"/>
          </a:xfrm>
        </p:spPr>
        <p:txBody>
          <a:bodyPr/>
          <a:lstStyle/>
          <a:p>
            <a:r>
              <a:rPr lang="it-IT" dirty="0">
                <a:latin typeface="+mn-lt"/>
              </a:rPr>
              <a:t>3. Sfruttare il potenziale dei contenuti generati dagli utenti</a:t>
            </a:r>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9467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p:txBody>
          <a:bodyPr/>
          <a:lstStyle/>
          <a:p>
            <a:r>
              <a:rPr lang="it-IT">
                <a:latin typeface="+mn-lt"/>
              </a:rPr>
              <a:t>INDICE DEI CONTENUTI</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6" y="1847738"/>
            <a:ext cx="6187124" cy="673765"/>
          </a:xfrm>
        </p:spPr>
        <p:txBody>
          <a:bodyPr/>
          <a:lstStyle/>
          <a:p>
            <a:r>
              <a:rPr lang="it-IT" dirty="0">
                <a:latin typeface="+mn-lt"/>
              </a:rPr>
              <a:t>Marketing digitale per il patrimonio </a:t>
            </a:r>
            <a:br>
              <a:rPr lang="it-IT" dirty="0">
                <a:latin typeface="+mn-lt"/>
              </a:rPr>
            </a:br>
            <a:r>
              <a:rPr lang="it-IT" dirty="0">
                <a:latin typeface="+mn-lt"/>
              </a:rPr>
              <a:t>culturale digitale</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3</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1" y="2853074"/>
            <a:ext cx="6258596" cy="425329"/>
          </a:xfrm>
        </p:spPr>
        <p:txBody>
          <a:bodyPr/>
          <a:lstStyle/>
          <a:p>
            <a:r>
              <a:rPr lang="it-IT" dirty="0">
                <a:latin typeface="+mn-lt"/>
              </a:rPr>
              <a:t>Riflettori puntati sulla narrazione digitale </a:t>
            </a: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5981" y="3609976"/>
            <a:ext cx="6821899" cy="673765"/>
          </a:xfrm>
        </p:spPr>
        <p:txBody>
          <a:bodyPr/>
          <a:lstStyle/>
          <a:p>
            <a:r>
              <a:rPr lang="it-IT" dirty="0">
                <a:latin typeface="+mn-lt"/>
              </a:rPr>
              <a:t>Sfruttare il potenziale dei contenuti </a:t>
            </a:r>
            <a:br>
              <a:rPr lang="it-IT" dirty="0">
                <a:latin typeface="+mn-lt"/>
              </a:rPr>
            </a:br>
            <a:r>
              <a:rPr lang="it-IT" dirty="0">
                <a:latin typeface="+mn-lt"/>
              </a:rPr>
              <a:t>generati dagli utenti</a:t>
            </a: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1" y="4488624"/>
            <a:ext cx="5885809" cy="673765"/>
          </a:xfrm>
        </p:spPr>
        <p:txBody>
          <a:bodyPr/>
          <a:lstStyle/>
          <a:p>
            <a:r>
              <a:rPr lang="it-IT" dirty="0">
                <a:latin typeface="+mn-lt"/>
              </a:rPr>
              <a:t>Casi studio e strumenti utili </a:t>
            </a:r>
          </a:p>
        </p:txBody>
      </p:sp>
    </p:spTree>
    <p:extLst>
      <p:ext uri="{BB962C8B-B14F-4D97-AF65-F5344CB8AC3E}">
        <p14:creationId xmlns:p14="http://schemas.microsoft.com/office/powerpoint/2010/main" val="19153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10;&#10;Description automatically generated">
            <a:extLst>
              <a:ext uri="{FF2B5EF4-FFF2-40B4-BE49-F238E27FC236}">
                <a16:creationId xmlns:a16="http://schemas.microsoft.com/office/drawing/2014/main" id="{6FD68965-C9F9-4EC2-9727-F4FA936EC0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36" r="9036"/>
          <a:stretch>
            <a:fillRect/>
          </a:stretch>
        </p:blipFill>
        <p:spPr/>
      </p:pic>
      <p:pic>
        <p:nvPicPr>
          <p:cNvPr id="11" name="Picture Placeholder 10" descr="A picture containing outdoor, building, colonnade&#10;&#10;Description automatically generated">
            <a:extLst>
              <a:ext uri="{FF2B5EF4-FFF2-40B4-BE49-F238E27FC236}">
                <a16:creationId xmlns:a16="http://schemas.microsoft.com/office/drawing/2014/main" id="{BE44672B-6257-419B-B9E1-55EEE6661A6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741" r="17741"/>
          <a:stretch>
            <a:fillRect/>
          </a:stretch>
        </p:blipFill>
        <p:spPr/>
      </p:pic>
      <p:sp>
        <p:nvSpPr>
          <p:cNvPr id="5" name="Text Placeholder 4">
            <a:extLst>
              <a:ext uri="{FF2B5EF4-FFF2-40B4-BE49-F238E27FC236}">
                <a16:creationId xmlns:a16="http://schemas.microsoft.com/office/drawing/2014/main" id="{3258F6EE-2B20-4ACE-B741-9DB7938D3F4F}"/>
              </a:ext>
            </a:extLst>
          </p:cNvPr>
          <p:cNvSpPr>
            <a:spLocks noGrp="1"/>
          </p:cNvSpPr>
          <p:nvPr>
            <p:ph type="body" sz="quarter" idx="15"/>
          </p:nvPr>
        </p:nvSpPr>
        <p:spPr/>
        <p:txBody>
          <a:bodyPr/>
          <a:lstStyle/>
          <a:p>
            <a:r>
              <a:rPr lang="it-IT" dirty="0">
                <a:latin typeface="+mn-lt"/>
              </a:rPr>
              <a:t>Cosa sono i Contenuti Generati dagli Utenti?</a:t>
            </a:r>
          </a:p>
        </p:txBody>
      </p:sp>
      <p:sp>
        <p:nvSpPr>
          <p:cNvPr id="6" name="Text Placeholder 5">
            <a:extLst>
              <a:ext uri="{FF2B5EF4-FFF2-40B4-BE49-F238E27FC236}">
                <a16:creationId xmlns:a16="http://schemas.microsoft.com/office/drawing/2014/main" id="{D418DD75-468B-4BC2-8780-A1D01EFCF929}"/>
              </a:ext>
            </a:extLst>
          </p:cNvPr>
          <p:cNvSpPr>
            <a:spLocks noGrp="1"/>
          </p:cNvSpPr>
          <p:nvPr>
            <p:ph type="body" sz="quarter" idx="17"/>
          </p:nvPr>
        </p:nvSpPr>
        <p:spPr>
          <a:xfrm>
            <a:off x="-1" y="1498690"/>
            <a:ext cx="12192000" cy="2406336"/>
          </a:xfrm>
        </p:spPr>
        <p:txBody>
          <a:bodyPr/>
          <a:lstStyle/>
          <a:p>
            <a:r>
              <a:rPr lang="it-IT" dirty="0">
                <a:solidFill>
                  <a:schemeClr val="tx1"/>
                </a:solidFill>
                <a:latin typeface="+mn-lt"/>
              </a:rPr>
              <a:t>UGC è l'acronimo di User </a:t>
            </a:r>
            <a:r>
              <a:rPr lang="it-IT" dirty="0" err="1">
                <a:solidFill>
                  <a:schemeClr val="tx1"/>
                </a:solidFill>
                <a:latin typeface="+mn-lt"/>
              </a:rPr>
              <a:t>Generated</a:t>
            </a:r>
            <a:r>
              <a:rPr lang="it-IT" dirty="0">
                <a:solidFill>
                  <a:schemeClr val="tx1"/>
                </a:solidFill>
                <a:latin typeface="+mn-lt"/>
              </a:rPr>
              <a:t> Content, un termine che si riferisce ai contenuti pubblicati online in modo autonomo e volontario dagli utenti. Quando le persone visitano un museo, una mostra d'arte o fanno un'esperienza culturale, spesso desiderano condividere la loro esperienza con amici e follower sui loro profili social. Questa produzione di contenuti, che consiste principalmente nella pubblicazione di foto, video e brevi recensioni, si traduce spesso in un notevole guadagno di immagine per l'organizzazione culturale. </a:t>
            </a:r>
          </a:p>
          <a:p>
            <a:endParaRPr lang="it-IT" dirty="0"/>
          </a:p>
        </p:txBody>
      </p:sp>
      <p:pic>
        <p:nvPicPr>
          <p:cNvPr id="7" name="Google Shape;640;p56">
            <a:extLst>
              <a:ext uri="{FF2B5EF4-FFF2-40B4-BE49-F238E27FC236}">
                <a16:creationId xmlns:a16="http://schemas.microsoft.com/office/drawing/2014/main" id="{48950909-DFC4-4E9A-9C1E-B2E2371D4122}"/>
              </a:ext>
            </a:extLst>
          </p:cNvPr>
          <p:cNvPicPr preferRelativeResize="0">
            <a:picLocks noGrp="1"/>
          </p:cNvPicPr>
          <p:nvPr>
            <p:ph type="pic" sz="quarter" idx="11"/>
          </p:nvPr>
        </p:nvPicPr>
        <p:blipFill rotWithShape="1">
          <a:blip r:embed="rId6">
            <a:alphaModFix/>
          </a:blip>
          <a:srcRect l="1775" r="1775"/>
          <a:stretch/>
        </p:blipFill>
        <p:spPr>
          <a:xfrm>
            <a:off x="4152900" y="4170363"/>
            <a:ext cx="3886200" cy="2687637"/>
          </a:xfrm>
          <a:prstGeom prst="rect">
            <a:avLst/>
          </a:prstGeom>
          <a:noFill/>
          <a:ln>
            <a:noFill/>
          </a:ln>
        </p:spPr>
      </p:pic>
    </p:spTree>
    <p:extLst>
      <p:ext uri="{BB962C8B-B14F-4D97-AF65-F5344CB8AC3E}">
        <p14:creationId xmlns:p14="http://schemas.microsoft.com/office/powerpoint/2010/main" val="392572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camera up to the head&#10;&#10;Description automatically generated with low confidence">
            <a:extLst>
              <a:ext uri="{FF2B5EF4-FFF2-40B4-BE49-F238E27FC236}">
                <a16:creationId xmlns:a16="http://schemas.microsoft.com/office/drawing/2014/main" id="{4D736A2E-FBE5-43F1-848D-C38D73C2F45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394" b="26394"/>
          <a:stretch>
            <a:fillRect/>
          </a:stretch>
        </p:blipFill>
        <p:spPr/>
      </p:pic>
      <p:sp>
        <p:nvSpPr>
          <p:cNvPr id="3" name="Slide Number Placeholder 2">
            <a:extLst>
              <a:ext uri="{FF2B5EF4-FFF2-40B4-BE49-F238E27FC236}">
                <a16:creationId xmlns:a16="http://schemas.microsoft.com/office/drawing/2014/main" id="{65A9D44B-7DCB-4398-B419-413F28D4908C}"/>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4" name="Text Placeholder 3">
            <a:extLst>
              <a:ext uri="{FF2B5EF4-FFF2-40B4-BE49-F238E27FC236}">
                <a16:creationId xmlns:a16="http://schemas.microsoft.com/office/drawing/2014/main" id="{B8E5AB4A-C837-4818-98EA-2BD2E2052E17}"/>
              </a:ext>
            </a:extLst>
          </p:cNvPr>
          <p:cNvSpPr>
            <a:spLocks noGrp="1"/>
          </p:cNvSpPr>
          <p:nvPr>
            <p:ph type="body" sz="quarter" idx="15"/>
          </p:nvPr>
        </p:nvSpPr>
        <p:spPr/>
        <p:txBody>
          <a:bodyPr/>
          <a:lstStyle/>
          <a:p>
            <a:r>
              <a:rPr lang="it-IT" dirty="0">
                <a:latin typeface="+mn-lt"/>
              </a:rPr>
              <a:t>Tipologie di UGC</a:t>
            </a:r>
          </a:p>
        </p:txBody>
      </p:sp>
      <p:sp>
        <p:nvSpPr>
          <p:cNvPr id="5" name="Text Placeholder 4">
            <a:extLst>
              <a:ext uri="{FF2B5EF4-FFF2-40B4-BE49-F238E27FC236}">
                <a16:creationId xmlns:a16="http://schemas.microsoft.com/office/drawing/2014/main" id="{8FD18DD5-41D5-4F74-8CA4-386B54C5BF83}"/>
              </a:ext>
            </a:extLst>
          </p:cNvPr>
          <p:cNvSpPr>
            <a:spLocks noGrp="1"/>
          </p:cNvSpPr>
          <p:nvPr>
            <p:ph type="body" sz="quarter" idx="17"/>
          </p:nvPr>
        </p:nvSpPr>
        <p:spPr>
          <a:xfrm>
            <a:off x="625736" y="4473234"/>
            <a:ext cx="10940527" cy="1663610"/>
          </a:xfrm>
        </p:spPr>
        <p:txBody>
          <a:bodyPr/>
          <a:lstStyle/>
          <a:p>
            <a:r>
              <a:rPr lang="it-IT" dirty="0">
                <a:solidFill>
                  <a:schemeClr val="tx1"/>
                </a:solidFill>
                <a:latin typeface="+mn-lt"/>
              </a:rPr>
              <a:t>Definiamo UGC tutti i contenuti relativi a un marchio che un cliente crea e condivide online su propria iniziativa. Possono essere UGC visuali come foto, selfie e video, o testuali come recensioni e testimonianze online pubblicate su siti di recensioni di terze parti (Google, TripAdvisor, ecc.). </a:t>
            </a:r>
          </a:p>
        </p:txBody>
      </p:sp>
    </p:spTree>
    <p:extLst>
      <p:ext uri="{BB962C8B-B14F-4D97-AF65-F5344CB8AC3E}">
        <p14:creationId xmlns:p14="http://schemas.microsoft.com/office/powerpoint/2010/main" val="219337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5CB7C-238E-4EF4-A755-D2E3F05994A3}"/>
              </a:ext>
            </a:extLst>
          </p:cNvPr>
          <p:cNvSpPr>
            <a:spLocks noGrp="1"/>
          </p:cNvSpPr>
          <p:nvPr>
            <p:ph type="sldNum" sz="quarter" idx="14"/>
          </p:nvPr>
        </p:nvSpPr>
        <p:spPr/>
        <p:txBody>
          <a:bodyPr/>
          <a:lstStyle/>
          <a:p>
            <a:fld id="{9C527BFA-2C0E-4CEC-B6A5-913A56FEF4B4}" type="slidenum">
              <a:rPr lang="fr-CA" smtClean="0"/>
              <a:pPr/>
              <a:t>32</a:t>
            </a:fld>
            <a:endParaRPr lang="fr-CA" dirty="0"/>
          </a:p>
        </p:txBody>
      </p:sp>
      <p:sp>
        <p:nvSpPr>
          <p:cNvPr id="3" name="Text Placeholder 2">
            <a:extLst>
              <a:ext uri="{FF2B5EF4-FFF2-40B4-BE49-F238E27FC236}">
                <a16:creationId xmlns:a16="http://schemas.microsoft.com/office/drawing/2014/main" id="{044942EB-21BF-4AA6-9D24-FE5E1366C57F}"/>
              </a:ext>
            </a:extLst>
          </p:cNvPr>
          <p:cNvSpPr>
            <a:spLocks noGrp="1"/>
          </p:cNvSpPr>
          <p:nvPr>
            <p:ph type="body" sz="quarter" idx="15"/>
          </p:nvPr>
        </p:nvSpPr>
        <p:spPr>
          <a:xfrm>
            <a:off x="465666" y="1021844"/>
            <a:ext cx="11260668" cy="631527"/>
          </a:xfrm>
        </p:spPr>
        <p:txBody>
          <a:bodyPr/>
          <a:lstStyle/>
          <a:p>
            <a:r>
              <a:rPr lang="it-IT" dirty="0">
                <a:latin typeface="+mn-lt"/>
              </a:rPr>
              <a:t>Contenuti generati dagli utenti e storytelling digitale</a:t>
            </a:r>
          </a:p>
        </p:txBody>
      </p:sp>
      <p:sp>
        <p:nvSpPr>
          <p:cNvPr id="4" name="Text Placeholder 3">
            <a:extLst>
              <a:ext uri="{FF2B5EF4-FFF2-40B4-BE49-F238E27FC236}">
                <a16:creationId xmlns:a16="http://schemas.microsoft.com/office/drawing/2014/main" id="{ADAED183-B739-4C4C-BF13-CE4CA81C2535}"/>
              </a:ext>
            </a:extLst>
          </p:cNvPr>
          <p:cNvSpPr>
            <a:spLocks noGrp="1"/>
          </p:cNvSpPr>
          <p:nvPr>
            <p:ph type="body" sz="quarter" idx="17"/>
          </p:nvPr>
        </p:nvSpPr>
        <p:spPr>
          <a:xfrm>
            <a:off x="465668" y="1653371"/>
            <a:ext cx="11260666" cy="4769406"/>
          </a:xfrm>
        </p:spPr>
        <p:txBody>
          <a:bodyPr/>
          <a:lstStyle/>
          <a:p>
            <a:r>
              <a:rPr lang="it-IT" dirty="0">
                <a:solidFill>
                  <a:schemeClr val="tx1"/>
                </a:solidFill>
                <a:latin typeface="+mn-lt"/>
              </a:rPr>
              <a:t>Gli UGC possono giocare un ruolo essenziale nel promuovere l'immagine del museo come più vicina ai visitatori e alle loro aspettative. Questo è particolarmente importante quando c'è un elemento di patrimonio culturale digitale e/o di turismo immersivo. </a:t>
            </a:r>
          </a:p>
          <a:p>
            <a:endParaRPr lang="it-IT" dirty="0">
              <a:solidFill>
                <a:schemeClr val="tx1"/>
              </a:solidFill>
              <a:latin typeface="+mn-lt"/>
            </a:endParaRPr>
          </a:p>
          <a:p>
            <a:r>
              <a:rPr lang="it-IT" dirty="0">
                <a:solidFill>
                  <a:schemeClr val="tx1"/>
                </a:solidFill>
                <a:latin typeface="+mn-lt"/>
              </a:rPr>
              <a:t>L'UGC può portare a conversazioni online sul tuo patrimonio culturale. Quando si ripubblicano i contenuti generati dagli utenti, il loro autore si sente apprezzato e ricompensato, e questi sentimenti contribuiscono alla creazione di una forte relazione basata sulla fiducia. </a:t>
            </a:r>
          </a:p>
          <a:p>
            <a:endParaRPr lang="it-IT" dirty="0">
              <a:solidFill>
                <a:schemeClr val="tx1"/>
              </a:solidFill>
              <a:latin typeface="+mn-lt"/>
            </a:endParaRPr>
          </a:p>
          <a:p>
            <a:r>
              <a:rPr lang="it-IT" dirty="0">
                <a:solidFill>
                  <a:schemeClr val="tx1"/>
                </a:solidFill>
                <a:latin typeface="+mn-lt"/>
              </a:rPr>
              <a:t>In questo modo, gli UGC umanizzano i marchi e creano connessioni più dirette con il pubblico attuale e futuro. Riprendendo quanto appreso sul marketing digitale, possiamo farci un'idea di come gli UGC possano apportare </a:t>
            </a:r>
            <a:r>
              <a:rPr lang="it-IT" b="1" dirty="0">
                <a:solidFill>
                  <a:schemeClr val="tx1"/>
                </a:solidFill>
                <a:latin typeface="+mn-lt"/>
              </a:rPr>
              <a:t>emozioni</a:t>
            </a:r>
            <a:r>
              <a:rPr lang="it-IT" dirty="0">
                <a:solidFill>
                  <a:schemeClr val="tx1"/>
                </a:solidFill>
                <a:latin typeface="+mn-lt"/>
              </a:rPr>
              <a:t>, </a:t>
            </a:r>
            <a:r>
              <a:rPr lang="it-IT" b="1" dirty="0">
                <a:solidFill>
                  <a:schemeClr val="tx1"/>
                </a:solidFill>
                <a:latin typeface="+mn-lt"/>
              </a:rPr>
              <a:t>autenticità</a:t>
            </a:r>
            <a:r>
              <a:rPr lang="it-IT" dirty="0">
                <a:solidFill>
                  <a:schemeClr val="tx1"/>
                </a:solidFill>
                <a:latin typeface="+mn-lt"/>
              </a:rPr>
              <a:t> e </a:t>
            </a:r>
            <a:r>
              <a:rPr lang="it-IT" b="1" dirty="0">
                <a:solidFill>
                  <a:schemeClr val="tx1"/>
                </a:solidFill>
                <a:latin typeface="+mn-lt"/>
              </a:rPr>
              <a:t>relazionalità</a:t>
            </a:r>
            <a:r>
              <a:rPr lang="it-IT" dirty="0">
                <a:solidFill>
                  <a:schemeClr val="tx1"/>
                </a:solidFill>
                <a:latin typeface="+mn-lt"/>
              </a:rPr>
              <a:t> ai vostri sforzi di marketing.</a:t>
            </a:r>
          </a:p>
          <a:p>
            <a:endParaRPr lang="it-IT" dirty="0">
              <a:solidFill>
                <a:schemeClr val="tx1"/>
              </a:solidFill>
              <a:latin typeface="+mn-lt"/>
            </a:endParaRPr>
          </a:p>
        </p:txBody>
      </p:sp>
    </p:spTree>
    <p:extLst>
      <p:ext uri="{BB962C8B-B14F-4D97-AF65-F5344CB8AC3E}">
        <p14:creationId xmlns:p14="http://schemas.microsoft.com/office/powerpoint/2010/main" val="381136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6CD0FC-5BD0-429C-9C36-75AFA2306E42}"/>
              </a:ext>
            </a:extLst>
          </p:cNvPr>
          <p:cNvSpPr>
            <a:spLocks noGrp="1"/>
          </p:cNvSpPr>
          <p:nvPr>
            <p:ph type="sldNum" sz="quarter" idx="14"/>
          </p:nvPr>
        </p:nvSpPr>
        <p:spPr/>
        <p:txBody>
          <a:bodyPr/>
          <a:lstStyle/>
          <a:p>
            <a:fld id="{9C527BFA-2C0E-4CEC-B6A5-913A56FEF4B4}" type="slidenum">
              <a:rPr lang="fr-CA" smtClean="0"/>
              <a:pPr/>
              <a:t>33</a:t>
            </a:fld>
            <a:endParaRPr lang="fr-CA" dirty="0"/>
          </a:p>
        </p:txBody>
      </p:sp>
      <p:sp>
        <p:nvSpPr>
          <p:cNvPr id="3" name="Text Placeholder 2">
            <a:extLst>
              <a:ext uri="{FF2B5EF4-FFF2-40B4-BE49-F238E27FC236}">
                <a16:creationId xmlns:a16="http://schemas.microsoft.com/office/drawing/2014/main" id="{6E72D1A3-2DC9-4DE6-B8FB-19B3838BDFBE}"/>
              </a:ext>
            </a:extLst>
          </p:cNvPr>
          <p:cNvSpPr>
            <a:spLocks noGrp="1"/>
          </p:cNvSpPr>
          <p:nvPr>
            <p:ph type="body" sz="quarter" idx="18"/>
          </p:nvPr>
        </p:nvSpPr>
        <p:spPr/>
        <p:txBody>
          <a:bodyPr/>
          <a:lstStyle/>
          <a:p>
            <a:pPr algn="ctr"/>
            <a:r>
              <a:rPr lang="it-IT">
                <a:latin typeface="+mn-lt"/>
              </a:rPr>
              <a:t>Guarda questo video per saperne di più sugli UGC</a:t>
            </a:r>
          </a:p>
        </p:txBody>
      </p:sp>
      <p:pic>
        <p:nvPicPr>
          <p:cNvPr id="6" name="Immagine 5">
            <a:extLst>
              <a:ext uri="{FF2B5EF4-FFF2-40B4-BE49-F238E27FC236}">
                <a16:creationId xmlns:a16="http://schemas.microsoft.com/office/drawing/2014/main" id="{C87AAD4C-9701-61A6-B7BD-339D850DC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165" y="1419444"/>
            <a:ext cx="8027670" cy="4522885"/>
          </a:xfrm>
          <a:prstGeom prst="rect">
            <a:avLst/>
          </a:prstGeom>
        </p:spPr>
      </p:pic>
      <p:sp>
        <p:nvSpPr>
          <p:cNvPr id="7" name="CasellaDiTesto 6">
            <a:extLst>
              <a:ext uri="{FF2B5EF4-FFF2-40B4-BE49-F238E27FC236}">
                <a16:creationId xmlns:a16="http://schemas.microsoft.com/office/drawing/2014/main" id="{55C87438-77B9-86D8-5AB8-4816D10E3DF0}"/>
              </a:ext>
            </a:extLst>
          </p:cNvPr>
          <p:cNvSpPr txBox="1"/>
          <p:nvPr/>
        </p:nvSpPr>
        <p:spPr>
          <a:xfrm>
            <a:off x="2987040" y="6066898"/>
            <a:ext cx="6217920" cy="369332"/>
          </a:xfrm>
          <a:prstGeom prst="rect">
            <a:avLst/>
          </a:prstGeom>
          <a:noFill/>
        </p:spPr>
        <p:txBody>
          <a:bodyPr wrap="square" rtlCol="0">
            <a:spAutoFit/>
          </a:bodyPr>
          <a:lstStyle/>
          <a:p>
            <a:r>
              <a:rPr lang="it-IT" dirty="0"/>
              <a:t>Link: </a:t>
            </a:r>
            <a:r>
              <a:rPr lang="it-IT" dirty="0">
                <a:hlinkClick r:id="rId3"/>
              </a:rPr>
              <a:t>https://www.youtube.com/watch?v=mD_73JCEaNc&amp;t=2s</a:t>
            </a:r>
            <a:r>
              <a:rPr lang="it-IT" dirty="0"/>
              <a:t> </a:t>
            </a:r>
          </a:p>
        </p:txBody>
      </p:sp>
    </p:spTree>
    <p:extLst>
      <p:ext uri="{BB962C8B-B14F-4D97-AF65-F5344CB8AC3E}">
        <p14:creationId xmlns:p14="http://schemas.microsoft.com/office/powerpoint/2010/main" val="228964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34</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44046" y="4822160"/>
            <a:ext cx="7082673" cy="631527"/>
          </a:xfrm>
        </p:spPr>
        <p:txBody>
          <a:bodyPr/>
          <a:lstStyle/>
          <a:p>
            <a:r>
              <a:rPr lang="it-IT" dirty="0">
                <a:latin typeface="+mn-lt"/>
              </a:rPr>
              <a:t>04. Casi studio e strumenti utili</a:t>
            </a:r>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8106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52B9B-FBA6-4AF1-B384-886BF8201259}"/>
              </a:ext>
            </a:extLst>
          </p:cNvPr>
          <p:cNvSpPr>
            <a:spLocks noGrp="1"/>
          </p:cNvSpPr>
          <p:nvPr>
            <p:ph type="body" sz="quarter" idx="15"/>
          </p:nvPr>
        </p:nvSpPr>
        <p:spPr>
          <a:xfrm>
            <a:off x="5986130" y="433767"/>
            <a:ext cx="5339109" cy="631527"/>
          </a:xfrm>
          <a:noFill/>
        </p:spPr>
        <p:txBody>
          <a:bodyPr/>
          <a:lstStyle/>
          <a:p>
            <a:r>
              <a:rPr lang="it-IT" dirty="0">
                <a:latin typeface="+mn-lt"/>
              </a:rPr>
              <a:t>Il MET Museum</a:t>
            </a:r>
          </a:p>
          <a:p>
            <a:endParaRPr lang="en-IE" dirty="0"/>
          </a:p>
        </p:txBody>
      </p:sp>
      <p:sp>
        <p:nvSpPr>
          <p:cNvPr id="3" name="Text Placeholder 2">
            <a:extLst>
              <a:ext uri="{FF2B5EF4-FFF2-40B4-BE49-F238E27FC236}">
                <a16:creationId xmlns:a16="http://schemas.microsoft.com/office/drawing/2014/main" id="{50179BB0-0014-437A-91BC-64188243F479}"/>
              </a:ext>
            </a:extLst>
          </p:cNvPr>
          <p:cNvSpPr>
            <a:spLocks noGrp="1"/>
          </p:cNvSpPr>
          <p:nvPr>
            <p:ph type="body" sz="quarter" idx="17"/>
          </p:nvPr>
        </p:nvSpPr>
        <p:spPr>
          <a:xfrm>
            <a:off x="5986130" y="1015172"/>
            <a:ext cx="6177516" cy="1226085"/>
          </a:xfrm>
        </p:spPr>
        <p:txBody>
          <a:bodyPr/>
          <a:lstStyle/>
          <a:p>
            <a:r>
              <a:rPr lang="it-IT">
                <a:solidFill>
                  <a:schemeClr val="tx1"/>
                </a:solidFill>
                <a:latin typeface="+mn-lt"/>
              </a:rPr>
              <a:t>Il MET Museum di New York ha organizzato visite guidate online durante la pandemia di COVID19.</a:t>
            </a:r>
          </a:p>
        </p:txBody>
      </p:sp>
      <p:pic>
        <p:nvPicPr>
          <p:cNvPr id="8" name="Online Media 7" title="Exhibition Tour—Making the Met, 1870–2020, Narrated by Steve Martin | Met Exhibitions">
            <a:hlinkClick r:id="" action="ppaction://media"/>
            <a:extLst>
              <a:ext uri="{FF2B5EF4-FFF2-40B4-BE49-F238E27FC236}">
                <a16:creationId xmlns:a16="http://schemas.microsoft.com/office/drawing/2014/main" id="{6A226CBD-B0C8-4DB2-BEC9-0F70F4E08CEC}"/>
              </a:ext>
            </a:extLst>
          </p:cNvPr>
          <p:cNvPicPr>
            <a:picLocks noRot="1" noChangeAspect="1"/>
          </p:cNvPicPr>
          <p:nvPr>
            <a:videoFile r:link="rId1"/>
          </p:nvPr>
        </p:nvPicPr>
        <p:blipFill>
          <a:blip r:embed="rId3"/>
          <a:stretch>
            <a:fillRect/>
          </a:stretch>
        </p:blipFill>
        <p:spPr>
          <a:xfrm>
            <a:off x="142850" y="2320227"/>
            <a:ext cx="7784714" cy="4398363"/>
          </a:xfrm>
          <a:prstGeom prst="rect">
            <a:avLst/>
          </a:prstGeom>
        </p:spPr>
      </p:pic>
      <p:sp>
        <p:nvSpPr>
          <p:cNvPr id="9" name="Text Placeholder 2">
            <a:extLst>
              <a:ext uri="{FF2B5EF4-FFF2-40B4-BE49-F238E27FC236}">
                <a16:creationId xmlns:a16="http://schemas.microsoft.com/office/drawing/2014/main" id="{07A87C65-EC6A-4181-8393-616A79531182}"/>
              </a:ext>
            </a:extLst>
          </p:cNvPr>
          <p:cNvSpPr txBox="1">
            <a:spLocks/>
          </p:cNvSpPr>
          <p:nvPr/>
        </p:nvSpPr>
        <p:spPr>
          <a:xfrm>
            <a:off x="8156794" y="2191136"/>
            <a:ext cx="3751729" cy="380087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tx1"/>
                </a:solidFill>
                <a:latin typeface="+mn-lt"/>
              </a:rPr>
              <a:t>Hanno offerto oltre 116 visite guidate tra luglio e dicembre 2020 e hanno raggiunto oltre 2800 visitatori virtuali.</a:t>
            </a:r>
          </a:p>
          <a:p>
            <a:endParaRPr lang="it-IT" dirty="0">
              <a:solidFill>
                <a:schemeClr val="tx1"/>
              </a:solidFill>
              <a:latin typeface="+mn-lt"/>
            </a:endParaRPr>
          </a:p>
          <a:p>
            <a:r>
              <a:rPr lang="it-IT" dirty="0">
                <a:solidFill>
                  <a:schemeClr val="tx1"/>
                </a:solidFill>
                <a:latin typeface="+mn-lt"/>
              </a:rPr>
              <a:t>In questo video, puoi fare un </a:t>
            </a:r>
          </a:p>
          <a:p>
            <a:r>
              <a:rPr lang="it-IT" dirty="0">
                <a:latin typeface="+mn-lt"/>
                <a:hlinkClick r:id="rId4"/>
              </a:rPr>
              <a:t>tour della mostra - Creare il Met, 1870-2020, narrato da Steve Martin</a:t>
            </a:r>
            <a:r>
              <a:rPr lang="it-IT" dirty="0">
                <a:latin typeface="+mn-lt"/>
              </a:rPr>
              <a:t>.</a:t>
            </a:r>
          </a:p>
        </p:txBody>
      </p:sp>
      <p:sp>
        <p:nvSpPr>
          <p:cNvPr id="10" name="Text Placeholder 1">
            <a:extLst>
              <a:ext uri="{FF2B5EF4-FFF2-40B4-BE49-F238E27FC236}">
                <a16:creationId xmlns:a16="http://schemas.microsoft.com/office/drawing/2014/main" id="{16B324F1-8290-442B-B5AE-8A0C9FC6B3C6}"/>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bg1"/>
                </a:solidFill>
                <a:latin typeface="+mn-lt"/>
              </a:rPr>
              <a:t>Caso Studio</a:t>
            </a:r>
          </a:p>
          <a:p>
            <a:endParaRPr lang="en-IE" dirty="0">
              <a:solidFill>
                <a:schemeClr val="bg1"/>
              </a:solidFill>
            </a:endParaRPr>
          </a:p>
        </p:txBody>
      </p:sp>
    </p:spTree>
    <p:extLst>
      <p:ext uri="{BB962C8B-B14F-4D97-AF65-F5344CB8AC3E}">
        <p14:creationId xmlns:p14="http://schemas.microsoft.com/office/powerpoint/2010/main" val="3694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77A10-3EF4-4DAA-84D4-8126721C47AA}"/>
              </a:ext>
            </a:extLst>
          </p:cNvPr>
          <p:cNvSpPr>
            <a:spLocks noGrp="1"/>
          </p:cNvSpPr>
          <p:nvPr>
            <p:ph type="sldNum" sz="quarter" idx="14"/>
          </p:nvPr>
        </p:nvSpPr>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684B35F0-FB64-4360-9546-F138239C3419}"/>
              </a:ext>
            </a:extLst>
          </p:cNvPr>
          <p:cNvSpPr>
            <a:spLocks noGrp="1"/>
          </p:cNvSpPr>
          <p:nvPr>
            <p:ph type="body" sz="quarter" idx="15"/>
          </p:nvPr>
        </p:nvSpPr>
        <p:spPr/>
        <p:txBody>
          <a:bodyPr/>
          <a:lstStyle/>
          <a:p>
            <a:r>
              <a:rPr lang="it-IT" dirty="0">
                <a:latin typeface="+mn-lt"/>
              </a:rPr>
              <a:t>Visite virtuali con il British Museum</a:t>
            </a:r>
          </a:p>
        </p:txBody>
      </p:sp>
      <p:sp>
        <p:nvSpPr>
          <p:cNvPr id="4" name="Text Placeholder 3">
            <a:extLst>
              <a:ext uri="{FF2B5EF4-FFF2-40B4-BE49-F238E27FC236}">
                <a16:creationId xmlns:a16="http://schemas.microsoft.com/office/drawing/2014/main" id="{EF2A71AF-2D13-4F19-8818-D4EDF01816B5}"/>
              </a:ext>
            </a:extLst>
          </p:cNvPr>
          <p:cNvSpPr>
            <a:spLocks noGrp="1"/>
          </p:cNvSpPr>
          <p:nvPr>
            <p:ph type="body" sz="quarter" idx="19"/>
          </p:nvPr>
        </p:nvSpPr>
        <p:spPr>
          <a:xfrm>
            <a:off x="6708620" y="2043944"/>
            <a:ext cx="5012324" cy="3783824"/>
          </a:xfrm>
        </p:spPr>
        <p:txBody>
          <a:bodyPr numCol="1"/>
          <a:lstStyle/>
          <a:p>
            <a:r>
              <a:rPr lang="it-IT" dirty="0">
                <a:solidFill>
                  <a:schemeClr val="tx1"/>
                </a:solidFill>
                <a:latin typeface="+mn-lt"/>
              </a:rPr>
              <a:t>Le visite virtuali con il British Museum sono guidate da un esperto che tiene un workshop via Zoom. </a:t>
            </a:r>
          </a:p>
          <a:p>
            <a:endParaRPr lang="it-IT" dirty="0">
              <a:solidFill>
                <a:schemeClr val="tx1"/>
              </a:solidFill>
              <a:latin typeface="+mn-lt"/>
            </a:endParaRPr>
          </a:p>
          <a:p>
            <a:r>
              <a:rPr lang="it-IT" dirty="0">
                <a:solidFill>
                  <a:schemeClr val="tx1"/>
                </a:solidFill>
                <a:latin typeface="+mn-lt"/>
              </a:rPr>
              <a:t>Progettata principalmente per le scuole, la visita virtuale include attività dal vivo, quiz interattivi e domande stimolanti che permettono alle classi di migliorare la loro conoscenza e comprensione del passato.</a:t>
            </a:r>
          </a:p>
        </p:txBody>
      </p:sp>
      <p:pic>
        <p:nvPicPr>
          <p:cNvPr id="5" name="Online Media 4" title="SDDC Virtual Visit animation">
            <a:hlinkClick r:id="" action="ppaction://media"/>
            <a:extLst>
              <a:ext uri="{FF2B5EF4-FFF2-40B4-BE49-F238E27FC236}">
                <a16:creationId xmlns:a16="http://schemas.microsoft.com/office/drawing/2014/main" id="{46241A2E-3DB9-4EA5-893C-B234874A8BAA}"/>
              </a:ext>
            </a:extLst>
          </p:cNvPr>
          <p:cNvPicPr>
            <a:picLocks noRot="1" noChangeAspect="1"/>
          </p:cNvPicPr>
          <p:nvPr>
            <a:videoFile r:link="rId1"/>
          </p:nvPr>
        </p:nvPicPr>
        <p:blipFill>
          <a:blip r:embed="rId3"/>
          <a:stretch>
            <a:fillRect/>
          </a:stretch>
        </p:blipFill>
        <p:spPr>
          <a:xfrm>
            <a:off x="256363" y="2666300"/>
            <a:ext cx="6197600" cy="3486150"/>
          </a:xfrm>
          <a:prstGeom prst="rect">
            <a:avLst/>
          </a:prstGeom>
        </p:spPr>
      </p:pic>
      <p:sp>
        <p:nvSpPr>
          <p:cNvPr id="6" name="TextBox 5">
            <a:extLst>
              <a:ext uri="{FF2B5EF4-FFF2-40B4-BE49-F238E27FC236}">
                <a16:creationId xmlns:a16="http://schemas.microsoft.com/office/drawing/2014/main" id="{D3F3AC6F-5F0A-4ADA-97C1-035387C6C20B}"/>
              </a:ext>
            </a:extLst>
          </p:cNvPr>
          <p:cNvSpPr txBox="1"/>
          <p:nvPr/>
        </p:nvSpPr>
        <p:spPr>
          <a:xfrm>
            <a:off x="6749680" y="5951746"/>
            <a:ext cx="4588880" cy="646331"/>
          </a:xfrm>
          <a:prstGeom prst="rect">
            <a:avLst/>
          </a:prstGeom>
          <a:solidFill>
            <a:srgbClr val="FBE000"/>
          </a:solidFill>
        </p:spPr>
        <p:txBody>
          <a:bodyPr wrap="square" rtlCol="0">
            <a:spAutoFit/>
          </a:bodyPr>
          <a:lstStyle/>
          <a:p>
            <a:r>
              <a:rPr lang="it-IT"/>
              <a:t>Potete trovare altri strumenti nel nostro toolkit tecnologico INSITES sul nostro sito web.</a:t>
            </a:r>
          </a:p>
        </p:txBody>
      </p:sp>
    </p:spTree>
    <p:extLst>
      <p:ext uri="{BB962C8B-B14F-4D97-AF65-F5344CB8AC3E}">
        <p14:creationId xmlns:p14="http://schemas.microsoft.com/office/powerpoint/2010/main" val="350660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84C63-9085-46A5-90AF-5247AE962C57}"/>
              </a:ext>
            </a:extLst>
          </p:cNvPr>
          <p:cNvSpPr>
            <a:spLocks noGrp="1"/>
          </p:cNvSpPr>
          <p:nvPr>
            <p:ph type="body" sz="quarter" idx="15"/>
          </p:nvPr>
        </p:nvSpPr>
        <p:spPr>
          <a:xfrm>
            <a:off x="6096000" y="552923"/>
            <a:ext cx="5951219" cy="5752153"/>
          </a:xfrm>
        </p:spPr>
        <p:txBody>
          <a:bodyPr/>
          <a:lstStyle/>
          <a:p>
            <a:r>
              <a:rPr lang="it-IT" dirty="0">
                <a:latin typeface="+mn-lt"/>
              </a:rPr>
              <a:t>Tour virtuali di Dubrovnik</a:t>
            </a:r>
          </a:p>
          <a:p>
            <a:r>
              <a:rPr lang="it-IT" sz="2400" b="0" dirty="0">
                <a:solidFill>
                  <a:schemeClr val="tx1"/>
                </a:solidFill>
                <a:latin typeface="+mn-lt"/>
                <a:cs typeface="Poppins" pitchFamily="2" charset="77"/>
              </a:rPr>
              <a:t>L'epidemia di coronavirus ha messo in pausa molti viaggi, inducendo molti fornitori di beni culturali e turistici attenti alla tecnologia a innovare. Ad esempio, nella città di Dubrovnik, le guide turistiche hanno iniziato a offrire visite virtuali in diretta streaming. </a:t>
            </a:r>
          </a:p>
          <a:p>
            <a:r>
              <a:rPr lang="it-IT" sz="2400" b="0" dirty="0">
                <a:solidFill>
                  <a:schemeClr val="tx1"/>
                </a:solidFill>
                <a:latin typeface="+mn-lt"/>
                <a:cs typeface="Poppins" pitchFamily="2" charset="77"/>
              </a:rPr>
              <a:t>Le guide di </a:t>
            </a:r>
            <a:r>
              <a:rPr lang="it-IT" sz="2400" b="0" dirty="0" err="1">
                <a:solidFill>
                  <a:schemeClr val="tx1"/>
                </a:solidFill>
                <a:latin typeface="+mn-lt"/>
                <a:cs typeface="Poppins" pitchFamily="2" charset="77"/>
              </a:rPr>
              <a:t>ToursByLocals</a:t>
            </a:r>
            <a:r>
              <a:rPr lang="it-IT" sz="2400" b="0" dirty="0">
                <a:solidFill>
                  <a:schemeClr val="tx1"/>
                </a:solidFill>
                <a:latin typeface="+mn-lt"/>
                <a:cs typeface="Poppins" pitchFamily="2" charset="77"/>
              </a:rPr>
              <a:t> offrono ora visite guidate virtuali che consentono di incontrare una persona del posto e di esplorare una nuova città da casa propria. Hanno inserito un intelligente trucco di marketing e un'offerta speciale: "Riscatta il 100% del valore del tuo tour virtuale dal vivo (fino a un limite di 150 USD) quando prenoti un futuro tour di persona con la stessa guida!".</a:t>
            </a:r>
          </a:p>
        </p:txBody>
      </p:sp>
      <p:pic>
        <p:nvPicPr>
          <p:cNvPr id="11" name="Picture Placeholder 10">
            <a:extLst>
              <a:ext uri="{FF2B5EF4-FFF2-40B4-BE49-F238E27FC236}">
                <a16:creationId xmlns:a16="http://schemas.microsoft.com/office/drawing/2014/main" id="{7B768792-9D51-426B-A5AD-E6FF1DED0F16}"/>
              </a:ext>
            </a:extLst>
          </p:cNvPr>
          <p:cNvPicPr>
            <a:picLocks noGrp="1" noChangeAspect="1"/>
          </p:cNvPicPr>
          <p:nvPr>
            <p:ph type="pic" sz="quarter" idx="12"/>
          </p:nvPr>
        </p:nvPicPr>
        <p:blipFill rotWithShape="1">
          <a:blip r:embed="rId2"/>
          <a:srcRect l="447" r="447"/>
          <a:stretch/>
        </p:blipFill>
        <p:spPr/>
      </p:pic>
      <p:sp>
        <p:nvSpPr>
          <p:cNvPr id="4" name="Text Placeholder 3">
            <a:extLst>
              <a:ext uri="{FF2B5EF4-FFF2-40B4-BE49-F238E27FC236}">
                <a16:creationId xmlns:a16="http://schemas.microsoft.com/office/drawing/2014/main" id="{D7FAA644-7523-4CCA-B800-11862BF97346}"/>
              </a:ext>
            </a:extLst>
          </p:cNvPr>
          <p:cNvSpPr>
            <a:spLocks noGrp="1"/>
          </p:cNvSpPr>
          <p:nvPr>
            <p:ph type="body" sz="quarter" idx="19"/>
          </p:nvPr>
        </p:nvSpPr>
        <p:spPr/>
        <p:txBody>
          <a:bodyPr/>
          <a:lstStyle/>
          <a:p>
            <a:r>
              <a:rPr lang="en-IE" dirty="0">
                <a:hlinkClick r:id="rId3">
                  <a:extLst>
                    <a:ext uri="{A12FA001-AC4F-418D-AE19-62706E023703}">
                      <ahyp:hlinkClr xmlns:ahyp="http://schemas.microsoft.com/office/drawing/2018/hyperlinkcolor" val="tx"/>
                    </a:ext>
                  </a:extLst>
                </a:hlinkClick>
              </a:rPr>
              <a:t>SCOPRI DI PIU'</a:t>
            </a:r>
            <a:endParaRPr lang="en-IE" dirty="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5004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096000" y="315763"/>
            <a:ext cx="5858539" cy="1198448"/>
          </a:xfrm>
        </p:spPr>
        <p:txBody>
          <a:bodyPr/>
          <a:lstStyle/>
          <a:p>
            <a:r>
              <a:rPr lang="en-US" sz="3600" dirty="0">
                <a:solidFill>
                  <a:srgbClr val="E43794"/>
                </a:solidFill>
                <a:latin typeface="+mn-lt"/>
                <a:ea typeface="Avenir"/>
                <a:cs typeface="Avenir"/>
                <a:sym typeface="Avenir"/>
              </a:rPr>
              <a:t>Reggia di Caserta, </a:t>
            </a:r>
            <a:r>
              <a:rPr lang="en-US" sz="3600" i="1" dirty="0">
                <a:solidFill>
                  <a:srgbClr val="E43794"/>
                </a:solidFill>
                <a:latin typeface="+mn-lt"/>
                <a:ea typeface="Avenir"/>
                <a:cs typeface="Avenir"/>
                <a:sym typeface="Avenir"/>
              </a:rPr>
              <a:t>Italy</a:t>
            </a:r>
          </a:p>
          <a:p>
            <a:r>
              <a:rPr lang="en-US" sz="3600" dirty="0">
                <a:solidFill>
                  <a:schemeClr val="tx1"/>
                </a:solidFill>
                <a:latin typeface="+mn-lt"/>
                <a:ea typeface="Avenir"/>
                <a:cs typeface="Avenir"/>
                <a:sym typeface="Avenir"/>
              </a:rPr>
              <a:t>Podcas</a:t>
            </a:r>
            <a:r>
              <a:rPr lang="en-US" dirty="0">
                <a:solidFill>
                  <a:schemeClr val="tx1"/>
                </a:solidFill>
                <a:latin typeface="+mn-lt"/>
                <a:ea typeface="Avenir"/>
                <a:cs typeface="Avenir"/>
                <a:sym typeface="Avenir"/>
              </a:rPr>
              <a:t>t</a:t>
            </a:r>
            <a:endParaRPr lang="en-US" sz="3600" dirty="0">
              <a:solidFill>
                <a:schemeClr val="tx1"/>
              </a:solidFill>
              <a:latin typeface="+mn-lt"/>
              <a:ea typeface="Avenir"/>
              <a:cs typeface="Avenir"/>
              <a:sym typeface="Avenir"/>
            </a:endParaRPr>
          </a:p>
          <a:p>
            <a:endParaRPr lang="en-US" dirty="0">
              <a:latin typeface="+mn-lt"/>
            </a:endParaRPr>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t>LEARN MORE</a:t>
            </a:r>
          </a:p>
        </p:txBody>
      </p:sp>
      <p:pic>
        <p:nvPicPr>
          <p:cNvPr id="13" name="Picture Placeholder 12">
            <a:extLst>
              <a:ext uri="{FF2B5EF4-FFF2-40B4-BE49-F238E27FC236}">
                <a16:creationId xmlns:a16="http://schemas.microsoft.com/office/drawing/2014/main" id="{ABE7D1C1-B277-4106-B172-ADBF9C24F396}"/>
              </a:ext>
            </a:extLst>
          </p:cNvPr>
          <p:cNvPicPr>
            <a:picLocks noGrp="1" noChangeAspect="1"/>
          </p:cNvPicPr>
          <p:nvPr>
            <p:ph type="pic" sz="quarter" idx="12"/>
          </p:nvPr>
        </p:nvPicPr>
        <p:blipFill>
          <a:blip r:embed="rId2"/>
          <a:srcRect l="9214" r="9214"/>
          <a:stretch>
            <a:fillRect/>
          </a:stretch>
        </p:blipFill>
        <p:spPr>
          <a:xfrm>
            <a:off x="1493838" y="1538288"/>
            <a:ext cx="4105275" cy="5299075"/>
          </a:xfrm>
          <a:prstGeom prst="rect">
            <a:avLst/>
          </a:prstGeom>
        </p:spPr>
      </p:pic>
      <p:sp>
        <p:nvSpPr>
          <p:cNvPr id="16" name="Text Placeholder 2">
            <a:extLst>
              <a:ext uri="{FF2B5EF4-FFF2-40B4-BE49-F238E27FC236}">
                <a16:creationId xmlns:a16="http://schemas.microsoft.com/office/drawing/2014/main" id="{ED37A893-238F-403A-AA03-C2A299EEFFCB}"/>
              </a:ext>
            </a:extLst>
          </p:cNvPr>
          <p:cNvSpPr txBox="1">
            <a:spLocks/>
          </p:cNvSpPr>
          <p:nvPr/>
        </p:nvSpPr>
        <p:spPr>
          <a:xfrm>
            <a:off x="6149162" y="2507111"/>
            <a:ext cx="5964865"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tx1"/>
                </a:solidFill>
                <a:latin typeface="+mn-lt"/>
              </a:rPr>
              <a:t>Il podcast racconta la storia del palazzo e di coloro che lo hanno abitato nel corso dei secoli. Due esempi sono la serie dedicata alle "</a:t>
            </a:r>
            <a:r>
              <a:rPr lang="it-IT" i="1" dirty="0">
                <a:solidFill>
                  <a:schemeClr val="tx1"/>
                </a:solidFill>
                <a:latin typeface="+mn-lt"/>
              </a:rPr>
              <a:t>Storie di donne nella costruzione di un regno</a:t>
            </a:r>
            <a:r>
              <a:rPr lang="it-IT" dirty="0">
                <a:solidFill>
                  <a:schemeClr val="tx1"/>
                </a:solidFill>
                <a:latin typeface="+mn-lt"/>
              </a:rPr>
              <a:t>" e la serie </a:t>
            </a:r>
            <a:r>
              <a:rPr lang="it-IT" i="1" dirty="0">
                <a:solidFill>
                  <a:schemeClr val="tx1"/>
                </a:solidFill>
                <a:latin typeface="+mn-lt"/>
              </a:rPr>
              <a:t>TerraeMotus40</a:t>
            </a:r>
            <a:r>
              <a:rPr lang="it-IT" dirty="0">
                <a:solidFill>
                  <a:schemeClr val="tx1"/>
                </a:solidFill>
                <a:latin typeface="+mn-lt"/>
              </a:rPr>
              <a:t> che si concentra sulla collezione di arte contemporanea </a:t>
            </a:r>
            <a:r>
              <a:rPr lang="it-IT" dirty="0" err="1">
                <a:solidFill>
                  <a:schemeClr val="tx1"/>
                </a:solidFill>
                <a:latin typeface="+mn-lt"/>
              </a:rPr>
              <a:t>Terrae</a:t>
            </a:r>
            <a:r>
              <a:rPr lang="it-IT" dirty="0">
                <a:solidFill>
                  <a:schemeClr val="tx1"/>
                </a:solidFill>
                <a:latin typeface="+mn-lt"/>
              </a:rPr>
              <a:t> Motus del Palazzo. </a:t>
            </a:r>
          </a:p>
          <a:p>
            <a:endParaRPr lang="it-IT" dirty="0">
              <a:solidFill>
                <a:schemeClr val="tx1"/>
              </a:solidFill>
              <a:latin typeface="+mn-lt"/>
            </a:endParaRPr>
          </a:p>
          <a:p>
            <a:r>
              <a:rPr lang="it-IT" dirty="0">
                <a:latin typeface="+mn-lt"/>
                <a:hlinkClick r:id="rId3"/>
              </a:rPr>
              <a:t>Audio stories | Reggia di Caserta (cultura.gov.it)</a:t>
            </a:r>
            <a:endParaRPr lang="it-IT" dirty="0">
              <a:latin typeface="+mn-lt"/>
            </a:endParaRPr>
          </a:p>
        </p:txBody>
      </p:sp>
      <p:sp>
        <p:nvSpPr>
          <p:cNvPr id="17" name="Text Placeholder 2">
            <a:extLst>
              <a:ext uri="{FF2B5EF4-FFF2-40B4-BE49-F238E27FC236}">
                <a16:creationId xmlns:a16="http://schemas.microsoft.com/office/drawing/2014/main" id="{68DAD9F8-2C68-40F9-8491-B672CCB85251}"/>
              </a:ext>
            </a:extLst>
          </p:cNvPr>
          <p:cNvSpPr txBox="1">
            <a:spLocks/>
          </p:cNvSpPr>
          <p:nvPr/>
        </p:nvSpPr>
        <p:spPr>
          <a:xfrm>
            <a:off x="6202326" y="1524534"/>
            <a:ext cx="5858539" cy="874422"/>
          </a:xfrm>
          <a:prstGeom prst="rect">
            <a:avLst/>
          </a:prstGeom>
          <a:solidFill>
            <a:srgbClr val="E43794"/>
          </a:solidFill>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solidFill>
                  <a:schemeClr val="bg1"/>
                </a:solidFill>
                <a:latin typeface="+mn-lt"/>
              </a:rPr>
              <a:t>La Reggia di Caserta, in Italia, ha lanciato una serie di podcast online, disponibili su Spotify. </a:t>
            </a:r>
          </a:p>
        </p:txBody>
      </p:sp>
      <p:sp>
        <p:nvSpPr>
          <p:cNvPr id="18" name="Text Placeholder 1">
            <a:extLst>
              <a:ext uri="{FF2B5EF4-FFF2-40B4-BE49-F238E27FC236}">
                <a16:creationId xmlns:a16="http://schemas.microsoft.com/office/drawing/2014/main" id="{14BC4775-27AC-4B8C-A10A-641EB80AD793}"/>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bg1"/>
                </a:solidFill>
                <a:latin typeface="+mn-lt"/>
              </a:rPr>
              <a:t>Caso Studio</a:t>
            </a:r>
          </a:p>
          <a:p>
            <a:endParaRPr lang="en-IE" dirty="0">
              <a:solidFill>
                <a:schemeClr val="bg1"/>
              </a:solidFill>
            </a:endParaRPr>
          </a:p>
        </p:txBody>
      </p:sp>
    </p:spTree>
    <p:extLst>
      <p:ext uri="{BB962C8B-B14F-4D97-AF65-F5344CB8AC3E}">
        <p14:creationId xmlns:p14="http://schemas.microsoft.com/office/powerpoint/2010/main" val="401930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3B36B-DDA8-44B8-8238-1794169A6990}"/>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3" name="Text Placeholder 2">
            <a:extLst>
              <a:ext uri="{FF2B5EF4-FFF2-40B4-BE49-F238E27FC236}">
                <a16:creationId xmlns:a16="http://schemas.microsoft.com/office/drawing/2014/main" id="{81D38F39-6CDA-46B5-8833-40F70450E961}"/>
              </a:ext>
            </a:extLst>
          </p:cNvPr>
          <p:cNvSpPr>
            <a:spLocks noGrp="1"/>
          </p:cNvSpPr>
          <p:nvPr>
            <p:ph type="body" sz="quarter" idx="15"/>
          </p:nvPr>
        </p:nvSpPr>
        <p:spPr>
          <a:xfrm>
            <a:off x="267703" y="67635"/>
            <a:ext cx="11260668" cy="631527"/>
          </a:xfrm>
        </p:spPr>
        <p:txBody>
          <a:bodyPr/>
          <a:lstStyle/>
          <a:p>
            <a:r>
              <a:rPr lang="it-IT" dirty="0">
                <a:solidFill>
                  <a:schemeClr val="bg1"/>
                </a:solidFill>
                <a:latin typeface="+mn-lt"/>
              </a:rPr>
              <a:t>Fonti</a:t>
            </a:r>
          </a:p>
        </p:txBody>
      </p:sp>
      <p:sp>
        <p:nvSpPr>
          <p:cNvPr id="4" name="Text Placeholder 3">
            <a:extLst>
              <a:ext uri="{FF2B5EF4-FFF2-40B4-BE49-F238E27FC236}">
                <a16:creationId xmlns:a16="http://schemas.microsoft.com/office/drawing/2014/main" id="{BEDF8542-FDFD-40B1-B129-31F6B77E0F11}"/>
              </a:ext>
            </a:extLst>
          </p:cNvPr>
          <p:cNvSpPr>
            <a:spLocks noGrp="1"/>
          </p:cNvSpPr>
          <p:nvPr>
            <p:ph type="body" sz="quarter" idx="17"/>
          </p:nvPr>
        </p:nvSpPr>
        <p:spPr>
          <a:xfrm>
            <a:off x="267703" y="861461"/>
            <a:ext cx="11755619" cy="4108908"/>
          </a:xfrm>
        </p:spPr>
        <p:txBody>
          <a:bodyPr/>
          <a:lstStyle/>
          <a:p>
            <a:pPr marL="457200" indent="-304800">
              <a:buClr>
                <a:srgbClr val="FBE000"/>
              </a:buClr>
              <a:buSzPts val="1200"/>
              <a:buFont typeface="Arial" panose="020B0604020202020204" pitchFamily="34" charset="0"/>
              <a:buChar char="●"/>
            </a:pPr>
            <a:r>
              <a:rPr lang="en-GB" sz="1800" dirty="0">
                <a:solidFill>
                  <a:srgbClr val="002060"/>
                </a:solidFill>
              </a:rPr>
              <a:t>McIntyre (2020) </a:t>
            </a:r>
            <a:r>
              <a:rPr lang="en-GB" sz="1800" b="0" i="0" dirty="0">
                <a:solidFill>
                  <a:srgbClr val="002060"/>
                </a:solidFill>
                <a:effectLst/>
                <a:latin typeface="Avenir" panose="02000503020000020003"/>
              </a:rPr>
              <a:t>Culture in Lockdown. Part 1: We can do digital, can we do strategy? </a:t>
            </a:r>
            <a:r>
              <a:rPr lang="en-GB" sz="1800" b="0" i="0" dirty="0">
                <a:solidFill>
                  <a:srgbClr val="002060"/>
                </a:solidFill>
                <a:effectLst/>
                <a:latin typeface="Avenir" panose="02000503020000020003"/>
                <a:hlinkClick r:id="rId2">
                  <a:extLst>
                    <a:ext uri="{A12FA001-AC4F-418D-AE19-62706E023703}">
                      <ahyp:hlinkClr xmlns:ahyp="http://schemas.microsoft.com/office/drawing/2018/hyperlinkcolor" val="tx"/>
                    </a:ext>
                  </a:extLst>
                </a:hlinkClick>
              </a:rPr>
              <a:t>https://www.culturehive.co.uk/resources/culture-in-lockdown-part-1-we-can-do-digital-can-we-do-strategy/</a:t>
            </a:r>
            <a:endParaRPr lang="en-GB" sz="1800" b="0" i="0" dirty="0">
              <a:solidFill>
                <a:srgbClr val="002060"/>
              </a:solidFill>
              <a:effectLst/>
              <a:latin typeface="Avenir" panose="02000503020000020003"/>
            </a:endParaRPr>
          </a:p>
          <a:p>
            <a:pPr marL="457200" lvl="0" indent="-304800" algn="l" rtl="0">
              <a:spcBef>
                <a:spcPts val="0"/>
              </a:spcBef>
              <a:spcAft>
                <a:spcPts val="0"/>
              </a:spcAft>
              <a:buClr>
                <a:srgbClr val="FBE000"/>
              </a:buClr>
              <a:buSzPts val="1200"/>
              <a:buChar char="●"/>
            </a:pPr>
            <a:r>
              <a:rPr lang="en-GB" sz="1800" dirty="0">
                <a:solidFill>
                  <a:srgbClr val="002060"/>
                </a:solidFill>
              </a:rPr>
              <a:t>Abrams (2019), Personas and designing the ideal museum experience, accessible at: </a:t>
            </a:r>
            <a:r>
              <a:rPr lang="en-GB" sz="1800" u="sng" dirty="0">
                <a:solidFill>
                  <a:srgbClr val="002060"/>
                </a:solidFill>
                <a:hlinkClick r:id="rId3">
                  <a:extLst>
                    <a:ext uri="{A12FA001-AC4F-418D-AE19-62706E023703}">
                      <ahyp:hlinkClr xmlns:ahyp="http://schemas.microsoft.com/office/drawing/2018/hyperlinkcolor" val="tx"/>
                    </a:ext>
                  </a:extLst>
                </a:hlinkClick>
              </a:rPr>
              <a:t>https://cutt.ly/DQnUvg1</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Prensky (2001), Digital Natives, Digital Immigrants, accessible at: </a:t>
            </a:r>
            <a:r>
              <a:rPr lang="en-GB" sz="1800" u="sng" dirty="0">
                <a:solidFill>
                  <a:srgbClr val="002060"/>
                </a:solidFill>
                <a:hlinkClick r:id="rId4">
                  <a:extLst>
                    <a:ext uri="{A12FA001-AC4F-418D-AE19-62706E023703}">
                      <ahyp:hlinkClr xmlns:ahyp="http://schemas.microsoft.com/office/drawing/2018/hyperlinkcolor" val="tx"/>
                    </a:ext>
                  </a:extLst>
                </a:hlinkClick>
              </a:rPr>
              <a:t>https://cutt.ly/0nJdZAP</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Global Web Index (2019) Audience Report, accessible at: </a:t>
            </a:r>
            <a:r>
              <a:rPr lang="en-GB" sz="1800" u="sng" dirty="0">
                <a:solidFill>
                  <a:srgbClr val="002060"/>
                </a:solidFill>
                <a:hlinkClick r:id="rId5">
                  <a:extLst>
                    <a:ext uri="{A12FA001-AC4F-418D-AE19-62706E023703}">
                      <ahyp:hlinkClr xmlns:ahyp="http://schemas.microsoft.com/office/drawing/2018/hyperlinkcolor" val="tx"/>
                    </a:ext>
                  </a:extLst>
                </a:hlinkClick>
              </a:rPr>
              <a:t>https://cutt.ly/7QnKH16</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McGarry (2021), Attracting Millennials to Museums: Your Complete Marketing Guide, accessible at: </a:t>
            </a:r>
            <a:r>
              <a:rPr lang="en-GB" sz="1800" u="sng" dirty="0">
                <a:solidFill>
                  <a:srgbClr val="002060"/>
                </a:solidFill>
                <a:hlinkClick r:id="rId6">
                  <a:extLst>
                    <a:ext uri="{A12FA001-AC4F-418D-AE19-62706E023703}">
                      <ahyp:hlinkClr xmlns:ahyp="http://schemas.microsoft.com/office/drawing/2018/hyperlinkcolor" val="tx"/>
                    </a:ext>
                  </a:extLst>
                </a:hlinkClick>
              </a:rPr>
              <a:t>https://cutt.ly/LnJdLqp</a:t>
            </a:r>
            <a:r>
              <a:rPr lang="en-GB" sz="1800" dirty="0">
                <a:solidFill>
                  <a:srgbClr val="002060"/>
                </a:solidFill>
              </a:rPr>
              <a:t> </a:t>
            </a:r>
          </a:p>
          <a:p>
            <a:pPr marL="457200" indent="-304800">
              <a:buClr>
                <a:srgbClr val="FBE000"/>
              </a:buClr>
              <a:buSzPts val="1200"/>
              <a:buFont typeface="Arial" panose="020B0604020202020204" pitchFamily="34" charset="0"/>
              <a:buChar char="●"/>
            </a:pPr>
            <a:r>
              <a:rPr lang="en-GB" sz="1800" dirty="0">
                <a:solidFill>
                  <a:srgbClr val="002060"/>
                </a:solidFill>
              </a:rPr>
              <a:t>Lu (2021), How Heritage Organizations Can Find Their Way Into Digital Storytelling, accessible at: </a:t>
            </a:r>
            <a:r>
              <a:rPr lang="en-GB" sz="1800" dirty="0">
                <a:solidFill>
                  <a:srgbClr val="002060"/>
                </a:solidFill>
                <a:hlinkClick r:id="rId7"/>
              </a:rPr>
              <a:t>https://jingculturecommerce.com/heritage-digital-digital-storytelling-takeaways/</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err="1">
                <a:solidFill>
                  <a:srgbClr val="002060"/>
                </a:solidFill>
              </a:rPr>
              <a:t>Revelx</a:t>
            </a:r>
            <a:r>
              <a:rPr lang="en-GB" sz="1800" dirty="0">
                <a:solidFill>
                  <a:srgbClr val="002060"/>
                </a:solidFill>
              </a:rPr>
              <a:t>, Persona Canvas, accessible at: </a:t>
            </a:r>
            <a:r>
              <a:rPr lang="en-GB" sz="1800" u="sng" dirty="0">
                <a:solidFill>
                  <a:srgbClr val="002060"/>
                </a:solidFill>
                <a:hlinkClick r:id="rId8">
                  <a:extLst>
                    <a:ext uri="{A12FA001-AC4F-418D-AE19-62706E023703}">
                      <ahyp:hlinkClr xmlns:ahyp="http://schemas.microsoft.com/office/drawing/2018/hyperlinkcolor" val="tx"/>
                    </a:ext>
                  </a:extLst>
                </a:hlinkClick>
              </a:rPr>
              <a:t>https://cutt.ly/SQnJZ2c</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Nielsen Norman Group (2018), Empathy Mapping: The First Step in Design Thinking, accessible at: </a:t>
            </a:r>
            <a:r>
              <a:rPr lang="en-GB" sz="1800" u="sng" dirty="0">
                <a:solidFill>
                  <a:srgbClr val="002060"/>
                </a:solidFill>
                <a:hlinkClick r:id="rId9">
                  <a:extLst>
                    <a:ext uri="{A12FA001-AC4F-418D-AE19-62706E023703}">
                      <ahyp:hlinkClr xmlns:ahyp="http://schemas.microsoft.com/office/drawing/2018/hyperlinkcolor" val="tx"/>
                    </a:ext>
                  </a:extLst>
                </a:hlinkClick>
              </a:rPr>
              <a:t>https://cutt.ly/EQnKSNX</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Chen (2021), How The V&amp;A’s New Digital Platform </a:t>
            </a:r>
            <a:r>
              <a:rPr lang="en-GB" sz="1800" dirty="0" err="1">
                <a:solidFill>
                  <a:srgbClr val="002060"/>
                </a:solidFill>
              </a:rPr>
              <a:t>Centers</a:t>
            </a:r>
            <a:r>
              <a:rPr lang="en-GB" sz="1800" dirty="0">
                <a:solidFill>
                  <a:srgbClr val="002060"/>
                </a:solidFill>
              </a:rPr>
              <a:t> Access and Audience, accessible at: </a:t>
            </a:r>
            <a:r>
              <a:rPr lang="en-GB" sz="1800" u="sng" dirty="0">
                <a:solidFill>
                  <a:srgbClr val="002060"/>
                </a:solidFill>
                <a:hlinkClick r:id="rId10">
                  <a:extLst>
                    <a:ext uri="{A12FA001-AC4F-418D-AE19-62706E023703}">
                      <ahyp:hlinkClr xmlns:ahyp="http://schemas.microsoft.com/office/drawing/2018/hyperlinkcolor" val="tx"/>
                    </a:ext>
                  </a:extLst>
                </a:hlinkClick>
              </a:rPr>
              <a:t>https://cutt.ly/snJdFZa</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Coates (2019), Modern museums in the internet generation - memes and millennials, accessible at: </a:t>
            </a:r>
            <a:r>
              <a:rPr lang="en-GB" sz="1800" u="sng" dirty="0">
                <a:solidFill>
                  <a:srgbClr val="002060"/>
                </a:solidFill>
                <a:hlinkClick r:id="rId11">
                  <a:extLst>
                    <a:ext uri="{A12FA001-AC4F-418D-AE19-62706E023703}">
                      <ahyp:hlinkClr xmlns:ahyp="http://schemas.microsoft.com/office/drawing/2018/hyperlinkcolor" val="tx"/>
                    </a:ext>
                  </a:extLst>
                </a:hlinkClick>
              </a:rPr>
              <a:t>https://cutt.ly/RnJdJve</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Abrams (2019), Personas and designing the ideal museum experience, accessible at: </a:t>
            </a:r>
            <a:r>
              <a:rPr lang="en-GB" sz="1800" u="sng" dirty="0">
                <a:solidFill>
                  <a:srgbClr val="002060"/>
                </a:solidFill>
                <a:hlinkClick r:id="rId12">
                  <a:extLst>
                    <a:ext uri="{A12FA001-AC4F-418D-AE19-62706E023703}">
                      <ahyp:hlinkClr xmlns:ahyp="http://schemas.microsoft.com/office/drawing/2018/hyperlinkcolor" val="tx"/>
                    </a:ext>
                  </a:extLst>
                </a:hlinkClick>
              </a:rPr>
              <a:t>https://cutt.ly/TQnUmbq</a:t>
            </a:r>
            <a:r>
              <a:rPr lang="en-GB" sz="1800" dirty="0">
                <a:solidFill>
                  <a:srgbClr val="002060"/>
                </a:solidFill>
              </a:rPr>
              <a:t> </a:t>
            </a:r>
          </a:p>
          <a:p>
            <a:pPr marL="457200" indent="-304800">
              <a:buClr>
                <a:srgbClr val="FBE000"/>
              </a:buClr>
              <a:buSzPts val="1200"/>
              <a:buFont typeface="Arial" panose="020B0604020202020204" pitchFamily="34" charset="0"/>
              <a:buChar char="●"/>
            </a:pPr>
            <a:r>
              <a:rPr lang="en-GB" sz="1800" b="0" i="0" dirty="0">
                <a:solidFill>
                  <a:srgbClr val="3B3E3F"/>
                </a:solidFill>
                <a:effectLst/>
                <a:latin typeface="Avenir" panose="02000503020000020003"/>
              </a:rPr>
              <a:t>Culture Connect,</a:t>
            </a:r>
            <a:r>
              <a:rPr lang="en-GB" sz="1800" b="0" i="0" dirty="0">
                <a:solidFill>
                  <a:srgbClr val="002060"/>
                </a:solidFill>
                <a:effectLst/>
                <a:latin typeface="Avenir" panose="02000503020000020003"/>
              </a:rPr>
              <a:t> </a:t>
            </a:r>
            <a:r>
              <a:rPr lang="nl-NL" sz="1800" i="0" dirty="0">
                <a:solidFill>
                  <a:srgbClr val="21202E"/>
                </a:solidFill>
                <a:effectLst/>
                <a:latin typeface="Avenir" panose="02000503020000020003"/>
              </a:rPr>
              <a:t>Practicum Vol. 1: Empathy Maps </a:t>
            </a:r>
            <a:r>
              <a:rPr lang="en-GB" sz="1800" b="0" i="0" dirty="0">
                <a:solidFill>
                  <a:srgbClr val="002060"/>
                </a:solidFill>
                <a:effectLst/>
                <a:latin typeface="Avenir" panose="02000503020000020003"/>
                <a:hlinkClick r:id="rId13"/>
              </a:rPr>
              <a:t>https://cultureconnectme.com/practicum-vo-1-empathy-maps/</a:t>
            </a:r>
            <a:endParaRPr lang="en-GB" sz="1800" b="0" i="0" dirty="0">
              <a:solidFill>
                <a:srgbClr val="002060"/>
              </a:solidFill>
              <a:effectLst/>
              <a:latin typeface="Avenir" panose="02000503020000020003"/>
            </a:endParaRPr>
          </a:p>
          <a:p>
            <a:pPr marL="457200" lvl="0" indent="-304800" algn="l" rtl="0">
              <a:lnSpc>
                <a:spcPct val="100000"/>
              </a:lnSpc>
              <a:spcBef>
                <a:spcPts val="0"/>
              </a:spcBef>
              <a:spcAft>
                <a:spcPts val="0"/>
              </a:spcAft>
              <a:buClr>
                <a:srgbClr val="FBE000"/>
              </a:buClr>
              <a:buSzPts val="1200"/>
              <a:buChar char="●"/>
            </a:pPr>
            <a:endParaRPr lang="en-GB" sz="2000" dirty="0">
              <a:solidFill>
                <a:srgbClr val="002060"/>
              </a:solidFill>
            </a:endParaRPr>
          </a:p>
          <a:p>
            <a:endParaRPr lang="en-GB" dirty="0"/>
          </a:p>
        </p:txBody>
      </p:sp>
    </p:spTree>
    <p:extLst>
      <p:ext uri="{BB962C8B-B14F-4D97-AF65-F5344CB8AC3E}">
        <p14:creationId xmlns:p14="http://schemas.microsoft.com/office/powerpoint/2010/main" val="47030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32226" y="4411998"/>
            <a:ext cx="7082673" cy="1608123"/>
          </a:xfrm>
        </p:spPr>
        <p:txBody>
          <a:bodyPr/>
          <a:lstStyle/>
          <a:p>
            <a:r>
              <a:rPr lang="it-IT" dirty="0">
                <a:latin typeface="+mn-lt"/>
              </a:rPr>
              <a:t>01. Marketing digitale per il patrimonio </a:t>
            </a:r>
            <a:br>
              <a:rPr lang="it-IT" dirty="0">
                <a:latin typeface="+mn-lt"/>
              </a:rPr>
            </a:br>
            <a:r>
              <a:rPr lang="it-IT" dirty="0">
                <a:latin typeface="+mn-lt"/>
              </a:rPr>
              <a:t>culturale digitale</a:t>
            </a:r>
          </a:p>
          <a:p>
            <a:endParaRPr lang="it-IT" dirty="0">
              <a:latin typeface="+mn-lt"/>
            </a:endParaRPr>
          </a:p>
          <a:p>
            <a:endParaRPr lang="it-IT" dirty="0">
              <a:latin typeface="+mn-lt"/>
            </a:endParaRPr>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13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40</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4838093" y="388754"/>
            <a:ext cx="6037887" cy="445340"/>
          </a:xfrm>
        </p:spPr>
        <p:txBody>
          <a:bodyPr/>
          <a:lstStyle/>
          <a:p>
            <a:r>
              <a:rPr lang="it-IT" dirty="0">
                <a:latin typeface="+mn-lt"/>
              </a:rPr>
              <a:t>Prossimi passi – Modulo 6</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p:txBody>
          <a:bodyPr/>
          <a:lstStyle/>
          <a:p>
            <a:r>
              <a:rPr lang="it-IT" dirty="0">
                <a:solidFill>
                  <a:schemeClr val="tx1"/>
                </a:solidFill>
                <a:latin typeface="+mn-lt"/>
              </a:rPr>
              <a:t>Il prossimo modulo affronta i temi del lavoro in</a:t>
            </a:r>
          </a:p>
          <a:p>
            <a:r>
              <a:rPr lang="it-IT" dirty="0">
                <a:solidFill>
                  <a:schemeClr val="tx1"/>
                </a:solidFill>
                <a:latin typeface="+mn-lt"/>
              </a:rPr>
              <a:t>partnership con altri custodi del patrimonio culturale.</a:t>
            </a: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6A1E4-E767-401A-BADB-F8D5A6629F76}"/>
              </a:ext>
            </a:extLst>
          </p:cNvPr>
          <p:cNvSpPr>
            <a:spLocks noGrp="1"/>
          </p:cNvSpPr>
          <p:nvPr>
            <p:ph type="sldNum" sz="quarter" idx="14"/>
          </p:nvPr>
        </p:nvSpPr>
        <p:spPr/>
        <p:txBody>
          <a:bodyPr/>
          <a:lstStyle/>
          <a:p>
            <a:fld id="{9C527BFA-2C0E-4CEC-B6A5-913A56FEF4B4}" type="slidenum">
              <a:rPr lang="fr-CA" smtClean="0"/>
              <a:pPr/>
              <a:t>5</a:t>
            </a:fld>
            <a:endParaRPr lang="fr-CA" dirty="0"/>
          </a:p>
        </p:txBody>
      </p:sp>
      <p:sp>
        <p:nvSpPr>
          <p:cNvPr id="3" name="Text Placeholder 2">
            <a:extLst>
              <a:ext uri="{FF2B5EF4-FFF2-40B4-BE49-F238E27FC236}">
                <a16:creationId xmlns:a16="http://schemas.microsoft.com/office/drawing/2014/main" id="{D2F71163-0D08-436A-8521-EA63960F820D}"/>
              </a:ext>
            </a:extLst>
          </p:cNvPr>
          <p:cNvSpPr>
            <a:spLocks noGrp="1"/>
          </p:cNvSpPr>
          <p:nvPr>
            <p:ph type="body" sz="quarter" idx="15"/>
          </p:nvPr>
        </p:nvSpPr>
        <p:spPr/>
        <p:txBody>
          <a:bodyPr/>
          <a:lstStyle/>
          <a:p>
            <a:r>
              <a:rPr lang="en-IE" dirty="0">
                <a:latin typeface="+mn-lt"/>
              </a:rPr>
              <a:t>COS’È IL MARKETING?</a:t>
            </a:r>
          </a:p>
        </p:txBody>
      </p:sp>
      <p:sp>
        <p:nvSpPr>
          <p:cNvPr id="5" name="Oval Callout 2">
            <a:extLst>
              <a:ext uri="{FF2B5EF4-FFF2-40B4-BE49-F238E27FC236}">
                <a16:creationId xmlns:a16="http://schemas.microsoft.com/office/drawing/2014/main" id="{01EE6AA1-174F-42FD-B4AD-641463B5A0F9}"/>
              </a:ext>
            </a:extLst>
          </p:cNvPr>
          <p:cNvSpPr/>
          <p:nvPr/>
        </p:nvSpPr>
        <p:spPr>
          <a:xfrm>
            <a:off x="345139" y="2508068"/>
            <a:ext cx="5167388" cy="3365349"/>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8">
            <a:extLst>
              <a:ext uri="{FF2B5EF4-FFF2-40B4-BE49-F238E27FC236}">
                <a16:creationId xmlns:a16="http://schemas.microsoft.com/office/drawing/2014/main" id="{5DD62409-7389-4AD6-AF5E-D9DEE279BB16}"/>
              </a:ext>
            </a:extLst>
          </p:cNvPr>
          <p:cNvSpPr txBox="1">
            <a:spLocks/>
          </p:cNvSpPr>
          <p:nvPr/>
        </p:nvSpPr>
        <p:spPr>
          <a:xfrm>
            <a:off x="721208" y="3184823"/>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Tx/>
              <a:buNone/>
            </a:pPr>
            <a:r>
              <a:rPr lang="it-IT" altLang="ja-JP" sz="3000" i="1" dirty="0">
                <a:solidFill>
                  <a:schemeClr val="bg1"/>
                </a:solidFill>
              </a:rPr>
              <a:t>Il marketing è l'attività in cui la tua organizzazione mette il </a:t>
            </a:r>
            <a:r>
              <a:rPr lang="it-IT" altLang="ja-JP" sz="3000" i="1" u="sng" dirty="0">
                <a:solidFill>
                  <a:schemeClr val="bg1"/>
                </a:solidFill>
              </a:rPr>
              <a:t>cliente</a:t>
            </a:r>
            <a:r>
              <a:rPr lang="it-IT" altLang="ja-JP" sz="3000" i="1" dirty="0">
                <a:solidFill>
                  <a:schemeClr val="bg1"/>
                </a:solidFill>
              </a:rPr>
              <a:t> al centro di tutte le tue attività.</a:t>
            </a:r>
          </a:p>
        </p:txBody>
      </p:sp>
      <p:sp>
        <p:nvSpPr>
          <p:cNvPr id="7" name="Oval Callout 18">
            <a:extLst>
              <a:ext uri="{FF2B5EF4-FFF2-40B4-BE49-F238E27FC236}">
                <a16:creationId xmlns:a16="http://schemas.microsoft.com/office/drawing/2014/main" id="{B5C153FA-E9A3-4645-8CE5-851493CCE978}"/>
              </a:ext>
            </a:extLst>
          </p:cNvPr>
          <p:cNvSpPr/>
          <p:nvPr/>
        </p:nvSpPr>
        <p:spPr>
          <a:xfrm flipH="1">
            <a:off x="6660623" y="1433436"/>
            <a:ext cx="5108793" cy="3714924"/>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0F42EE8A-87D3-4252-812B-84FC76ABC7AF}"/>
              </a:ext>
            </a:extLst>
          </p:cNvPr>
          <p:cNvSpPr txBox="1">
            <a:spLocks/>
          </p:cNvSpPr>
          <p:nvPr/>
        </p:nvSpPr>
        <p:spPr>
          <a:xfrm>
            <a:off x="6881288" y="1942577"/>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it-IT" sz="3000" i="1" dirty="0">
                <a:solidFill>
                  <a:schemeClr val="bg1"/>
                </a:solidFill>
              </a:rPr>
              <a:t>Il marketing è l'azione o l'attività di promozione e vendita di prodotti o servizi, comprese le ricerche di mercato e la pubblicità.</a:t>
            </a:r>
          </a:p>
        </p:txBody>
      </p:sp>
    </p:spTree>
    <p:extLst>
      <p:ext uri="{BB962C8B-B14F-4D97-AF65-F5344CB8AC3E}">
        <p14:creationId xmlns:p14="http://schemas.microsoft.com/office/powerpoint/2010/main" val="182015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6A1E4-E767-401A-BADB-F8D5A6629F76}"/>
              </a:ext>
            </a:extLst>
          </p:cNvPr>
          <p:cNvSpPr>
            <a:spLocks noGrp="1"/>
          </p:cNvSpPr>
          <p:nvPr>
            <p:ph type="sldNum" sz="quarter" idx="14"/>
          </p:nvPr>
        </p:nvSpPr>
        <p:spPr/>
        <p:txBody>
          <a:bodyPr/>
          <a:lstStyle/>
          <a:p>
            <a:fld id="{9C527BFA-2C0E-4CEC-B6A5-913A56FEF4B4}" type="slidenum">
              <a:rPr lang="fr-CA" smtClean="0"/>
              <a:pPr/>
              <a:t>6</a:t>
            </a:fld>
            <a:endParaRPr lang="fr-CA" dirty="0"/>
          </a:p>
        </p:txBody>
      </p:sp>
      <p:sp>
        <p:nvSpPr>
          <p:cNvPr id="3" name="Text Placeholder 2">
            <a:extLst>
              <a:ext uri="{FF2B5EF4-FFF2-40B4-BE49-F238E27FC236}">
                <a16:creationId xmlns:a16="http://schemas.microsoft.com/office/drawing/2014/main" id="{D2F71163-0D08-436A-8521-EA63960F820D}"/>
              </a:ext>
            </a:extLst>
          </p:cNvPr>
          <p:cNvSpPr>
            <a:spLocks noGrp="1"/>
          </p:cNvSpPr>
          <p:nvPr>
            <p:ph type="body" sz="quarter" idx="15"/>
          </p:nvPr>
        </p:nvSpPr>
        <p:spPr>
          <a:xfrm>
            <a:off x="465666" y="1267441"/>
            <a:ext cx="11260668" cy="631527"/>
          </a:xfrm>
        </p:spPr>
        <p:txBody>
          <a:bodyPr/>
          <a:lstStyle/>
          <a:p>
            <a:r>
              <a:rPr lang="en-IE" dirty="0">
                <a:solidFill>
                  <a:srgbClr val="21202E"/>
                </a:solidFill>
                <a:latin typeface="+mn-lt"/>
              </a:rPr>
              <a:t>COS’È IL DIGITAL MARKETING?</a:t>
            </a:r>
          </a:p>
        </p:txBody>
      </p:sp>
      <p:sp>
        <p:nvSpPr>
          <p:cNvPr id="5" name="Oval Callout 2">
            <a:extLst>
              <a:ext uri="{FF2B5EF4-FFF2-40B4-BE49-F238E27FC236}">
                <a16:creationId xmlns:a16="http://schemas.microsoft.com/office/drawing/2014/main" id="{01EE6AA1-174F-42FD-B4AD-641463B5A0F9}"/>
              </a:ext>
            </a:extLst>
          </p:cNvPr>
          <p:cNvSpPr/>
          <p:nvPr/>
        </p:nvSpPr>
        <p:spPr>
          <a:xfrm>
            <a:off x="363990" y="2525861"/>
            <a:ext cx="5167388" cy="3365349"/>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21202E"/>
              </a:solidFill>
            </a:endParaRPr>
          </a:p>
        </p:txBody>
      </p:sp>
      <p:sp>
        <p:nvSpPr>
          <p:cNvPr id="6" name="Content Placeholder 8">
            <a:extLst>
              <a:ext uri="{FF2B5EF4-FFF2-40B4-BE49-F238E27FC236}">
                <a16:creationId xmlns:a16="http://schemas.microsoft.com/office/drawing/2014/main" id="{5DD62409-7389-4AD6-AF5E-D9DEE279BB16}"/>
              </a:ext>
            </a:extLst>
          </p:cNvPr>
          <p:cNvSpPr txBox="1">
            <a:spLocks/>
          </p:cNvSpPr>
          <p:nvPr/>
        </p:nvSpPr>
        <p:spPr>
          <a:xfrm>
            <a:off x="643250" y="2826515"/>
            <a:ext cx="4415250" cy="27640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Tx/>
              <a:buNone/>
            </a:pPr>
            <a:r>
              <a:rPr lang="en-US" altLang="ja-JP" sz="3000" i="1" dirty="0">
                <a:solidFill>
                  <a:srgbClr val="21202E"/>
                </a:solidFill>
              </a:rPr>
              <a:t>In poche parole, il marketing </a:t>
            </a:r>
            <a:r>
              <a:rPr lang="en-US" altLang="ja-JP" sz="3000" i="1" dirty="0" err="1">
                <a:solidFill>
                  <a:srgbClr val="21202E"/>
                </a:solidFill>
              </a:rPr>
              <a:t>digitale</a:t>
            </a:r>
            <a:r>
              <a:rPr lang="en-US" altLang="ja-JP" sz="3000" i="1" dirty="0">
                <a:solidFill>
                  <a:srgbClr val="21202E"/>
                </a:solidFill>
              </a:rPr>
              <a:t> </a:t>
            </a:r>
            <a:r>
              <a:rPr lang="en-US" altLang="ja-JP" sz="3000" i="1" dirty="0" err="1">
                <a:solidFill>
                  <a:srgbClr val="21202E"/>
                </a:solidFill>
              </a:rPr>
              <a:t>si</a:t>
            </a:r>
            <a:r>
              <a:rPr lang="en-US" altLang="ja-JP" sz="3000" i="1" dirty="0">
                <a:solidFill>
                  <a:srgbClr val="21202E"/>
                </a:solidFill>
              </a:rPr>
              <a:t> </a:t>
            </a:r>
            <a:r>
              <a:rPr lang="en-US" altLang="ja-JP" sz="3000" i="1" dirty="0" err="1">
                <a:solidFill>
                  <a:srgbClr val="21202E"/>
                </a:solidFill>
              </a:rPr>
              <a:t>riferisce</a:t>
            </a:r>
            <a:r>
              <a:rPr lang="en-US" altLang="ja-JP" sz="3000" i="1" dirty="0">
                <a:solidFill>
                  <a:srgbClr val="21202E"/>
                </a:solidFill>
              </a:rPr>
              <a:t> a </a:t>
            </a:r>
            <a:r>
              <a:rPr lang="en-US" altLang="ja-JP" sz="3000" i="1" dirty="0" err="1">
                <a:solidFill>
                  <a:srgbClr val="21202E"/>
                </a:solidFill>
              </a:rPr>
              <a:t>qualsiasi</a:t>
            </a:r>
            <a:r>
              <a:rPr lang="en-US" altLang="ja-JP" sz="3000" i="1" dirty="0">
                <a:solidFill>
                  <a:srgbClr val="21202E"/>
                </a:solidFill>
              </a:rPr>
              <a:t> </a:t>
            </a:r>
            <a:r>
              <a:rPr lang="en-US" altLang="ja-JP" sz="3000" i="1" dirty="0" err="1">
                <a:solidFill>
                  <a:srgbClr val="21202E"/>
                </a:solidFill>
              </a:rPr>
              <a:t>metodo</a:t>
            </a:r>
            <a:r>
              <a:rPr lang="en-US" altLang="ja-JP" sz="3000" i="1" dirty="0">
                <a:solidFill>
                  <a:srgbClr val="21202E"/>
                </a:solidFill>
              </a:rPr>
              <a:t> di marketing </a:t>
            </a:r>
            <a:r>
              <a:rPr lang="en-US" altLang="ja-JP" sz="3000" i="1" dirty="0" err="1">
                <a:solidFill>
                  <a:srgbClr val="21202E"/>
                </a:solidFill>
              </a:rPr>
              <a:t>condotto</a:t>
            </a:r>
            <a:r>
              <a:rPr lang="en-US" altLang="ja-JP" sz="3000" i="1" dirty="0">
                <a:solidFill>
                  <a:srgbClr val="21202E"/>
                </a:solidFill>
              </a:rPr>
              <a:t> </a:t>
            </a:r>
            <a:r>
              <a:rPr lang="en-US" altLang="ja-JP" sz="3000" i="1" dirty="0" err="1">
                <a:solidFill>
                  <a:srgbClr val="21202E"/>
                </a:solidFill>
              </a:rPr>
              <a:t>attraverso</a:t>
            </a:r>
            <a:r>
              <a:rPr lang="en-US" altLang="ja-JP" sz="3000" i="1" dirty="0">
                <a:solidFill>
                  <a:srgbClr val="21202E"/>
                </a:solidFill>
              </a:rPr>
              <a:t> </a:t>
            </a:r>
            <a:r>
              <a:rPr lang="en-US" altLang="ja-JP" sz="3000" i="1" dirty="0" err="1">
                <a:solidFill>
                  <a:srgbClr val="21202E"/>
                </a:solidFill>
              </a:rPr>
              <a:t>canali</a:t>
            </a:r>
            <a:r>
              <a:rPr lang="en-US" altLang="ja-JP" sz="3000" i="1" dirty="0">
                <a:solidFill>
                  <a:srgbClr val="21202E"/>
                </a:solidFill>
              </a:rPr>
              <a:t> </a:t>
            </a:r>
            <a:r>
              <a:rPr lang="en-US" altLang="ja-JP" sz="3000" i="1" dirty="0" err="1">
                <a:solidFill>
                  <a:srgbClr val="21202E"/>
                </a:solidFill>
              </a:rPr>
              <a:t>digitali</a:t>
            </a:r>
            <a:r>
              <a:rPr lang="en-US" altLang="ja-JP" sz="3000" i="1" dirty="0">
                <a:solidFill>
                  <a:srgbClr val="21202E"/>
                </a:solidFill>
              </a:rPr>
              <a:t>.</a:t>
            </a:r>
          </a:p>
        </p:txBody>
      </p:sp>
      <p:sp>
        <p:nvSpPr>
          <p:cNvPr id="7" name="Oval Callout 18">
            <a:extLst>
              <a:ext uri="{FF2B5EF4-FFF2-40B4-BE49-F238E27FC236}">
                <a16:creationId xmlns:a16="http://schemas.microsoft.com/office/drawing/2014/main" id="{B5C153FA-E9A3-4645-8CE5-851493CCE978}"/>
              </a:ext>
            </a:extLst>
          </p:cNvPr>
          <p:cNvSpPr/>
          <p:nvPr/>
        </p:nvSpPr>
        <p:spPr>
          <a:xfrm flipH="1">
            <a:off x="6513777" y="1311963"/>
            <a:ext cx="5402483" cy="3880919"/>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0F42EE8A-87D3-4252-812B-84FC76ABC7AF}"/>
              </a:ext>
            </a:extLst>
          </p:cNvPr>
          <p:cNvSpPr txBox="1">
            <a:spLocks/>
          </p:cNvSpPr>
          <p:nvPr/>
        </p:nvSpPr>
        <p:spPr>
          <a:xfrm>
            <a:off x="6881288" y="1942577"/>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it-IT" sz="3000" i="1">
                <a:solidFill>
                  <a:srgbClr val="21202E"/>
                </a:solidFill>
              </a:rPr>
              <a:t>Il marketing digitale viene condotto attraverso siti web, motori di ricerca, blog, social media, video, e-mail e canali simili per raggiungere i clienti.</a:t>
            </a:r>
          </a:p>
        </p:txBody>
      </p:sp>
    </p:spTree>
    <p:extLst>
      <p:ext uri="{BB962C8B-B14F-4D97-AF65-F5344CB8AC3E}">
        <p14:creationId xmlns:p14="http://schemas.microsoft.com/office/powerpoint/2010/main" val="70924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97A0-50EC-4C77-82E9-A19B0E20F39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3" name="Text Placeholder 2">
            <a:extLst>
              <a:ext uri="{FF2B5EF4-FFF2-40B4-BE49-F238E27FC236}">
                <a16:creationId xmlns:a16="http://schemas.microsoft.com/office/drawing/2014/main" id="{969D20FF-E067-4408-86BA-49D6144691F8}"/>
              </a:ext>
            </a:extLst>
          </p:cNvPr>
          <p:cNvSpPr>
            <a:spLocks noGrp="1"/>
          </p:cNvSpPr>
          <p:nvPr>
            <p:ph type="body" sz="quarter" idx="15"/>
          </p:nvPr>
        </p:nvSpPr>
        <p:spPr/>
        <p:txBody>
          <a:bodyPr/>
          <a:lstStyle/>
          <a:p>
            <a:r>
              <a:rPr lang="en-IE" dirty="0">
                <a:latin typeface="+mn-lt"/>
              </a:rPr>
              <a:t>COS’È UNA STRATEGIA DI MARKETING?</a:t>
            </a:r>
          </a:p>
        </p:txBody>
      </p:sp>
      <p:sp>
        <p:nvSpPr>
          <p:cNvPr id="4" name="Text Placeholder 3">
            <a:extLst>
              <a:ext uri="{FF2B5EF4-FFF2-40B4-BE49-F238E27FC236}">
                <a16:creationId xmlns:a16="http://schemas.microsoft.com/office/drawing/2014/main" id="{823753A5-CC1C-4B4F-9FFA-1CFBA63EA46A}"/>
              </a:ext>
            </a:extLst>
          </p:cNvPr>
          <p:cNvSpPr>
            <a:spLocks noGrp="1"/>
          </p:cNvSpPr>
          <p:nvPr>
            <p:ph type="body" sz="quarter" idx="17"/>
          </p:nvPr>
        </p:nvSpPr>
        <p:spPr>
          <a:xfrm>
            <a:off x="465668" y="2020959"/>
            <a:ext cx="6375399" cy="3589287"/>
          </a:xfrm>
          <a:solidFill>
            <a:srgbClr val="E43794"/>
          </a:solidFill>
        </p:spPr>
        <p:txBody>
          <a:bodyPr/>
          <a:lstStyle/>
          <a:p>
            <a:r>
              <a:rPr lang="it-IT">
                <a:solidFill>
                  <a:schemeClr val="bg1"/>
                </a:solidFill>
                <a:latin typeface="+mn-lt"/>
              </a:rPr>
              <a:t>Una strategia di marketing è il piano generale di un'azienda per raggiungere le persone giuste e trasformarle in clienti del prodotto o del servizio che fornisce. </a:t>
            </a:r>
          </a:p>
          <a:p>
            <a:endParaRPr lang="it-IT">
              <a:solidFill>
                <a:schemeClr val="bg1"/>
              </a:solidFill>
              <a:latin typeface="+mn-lt"/>
            </a:endParaRPr>
          </a:p>
          <a:p>
            <a:r>
              <a:rPr lang="it-IT">
                <a:solidFill>
                  <a:schemeClr val="bg1"/>
                </a:solidFill>
                <a:latin typeface="+mn-lt"/>
              </a:rPr>
              <a:t>La strategia di marketing di un'azienda contiene la sua proposta di valore, i messaggi chiave di marketing, le informazioni sul cliente target e altri elementi di alto livello.</a:t>
            </a:r>
          </a:p>
        </p:txBody>
      </p:sp>
      <p:sp>
        <p:nvSpPr>
          <p:cNvPr id="5" name="TextBox 4">
            <a:extLst>
              <a:ext uri="{FF2B5EF4-FFF2-40B4-BE49-F238E27FC236}">
                <a16:creationId xmlns:a16="http://schemas.microsoft.com/office/drawing/2014/main" id="{4C24201C-A5D3-4CEE-AE10-E5F3B8C2FA62}"/>
              </a:ext>
            </a:extLst>
          </p:cNvPr>
          <p:cNvSpPr txBox="1"/>
          <p:nvPr/>
        </p:nvSpPr>
        <p:spPr>
          <a:xfrm>
            <a:off x="8836971" y="5682930"/>
            <a:ext cx="3186351" cy="307777"/>
          </a:xfrm>
          <a:prstGeom prst="rect">
            <a:avLst/>
          </a:prstGeom>
          <a:noFill/>
        </p:spPr>
        <p:txBody>
          <a:bodyPr wrap="square" rtlCol="0">
            <a:spAutoFit/>
          </a:bodyPr>
          <a:lstStyle/>
          <a:p>
            <a:r>
              <a:rPr lang="en-IE" sz="1400" b="1" dirty="0">
                <a:solidFill>
                  <a:srgbClr val="414140"/>
                </a:solidFill>
              </a:rPr>
              <a:t>Fonte: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id="{A0CD4FDD-51FD-45AB-A95A-B18BA5C4ECFE}"/>
              </a:ext>
            </a:extLst>
          </p:cNvPr>
          <p:cNvPicPr>
            <a:picLocks noChangeAspect="1"/>
          </p:cNvPicPr>
          <p:nvPr/>
        </p:nvPicPr>
        <p:blipFill>
          <a:blip r:embed="rId3"/>
          <a:stretch>
            <a:fillRect/>
          </a:stretch>
        </p:blipFill>
        <p:spPr>
          <a:xfrm>
            <a:off x="7167070" y="2020959"/>
            <a:ext cx="4785716" cy="3589287"/>
          </a:xfrm>
          <a:prstGeom prst="rect">
            <a:avLst/>
          </a:prstGeom>
        </p:spPr>
      </p:pic>
    </p:spTree>
    <p:extLst>
      <p:ext uri="{BB962C8B-B14F-4D97-AF65-F5344CB8AC3E}">
        <p14:creationId xmlns:p14="http://schemas.microsoft.com/office/powerpoint/2010/main" val="481476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97A0-50EC-4C77-82E9-A19B0E20F395}"/>
              </a:ext>
            </a:extLst>
          </p:cNvPr>
          <p:cNvSpPr>
            <a:spLocks noGrp="1"/>
          </p:cNvSpPr>
          <p:nvPr>
            <p:ph type="sldNum" sz="quarter" idx="14"/>
          </p:nvPr>
        </p:nvSpPr>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id="{969D20FF-E067-4408-86BA-49D6144691F8}"/>
              </a:ext>
            </a:extLst>
          </p:cNvPr>
          <p:cNvSpPr>
            <a:spLocks noGrp="1"/>
          </p:cNvSpPr>
          <p:nvPr>
            <p:ph type="body" sz="quarter" idx="15"/>
          </p:nvPr>
        </p:nvSpPr>
        <p:spPr/>
        <p:txBody>
          <a:bodyPr/>
          <a:lstStyle/>
          <a:p>
            <a:r>
              <a:rPr lang="en-IE" dirty="0">
                <a:solidFill>
                  <a:srgbClr val="21202E"/>
                </a:solidFill>
                <a:latin typeface="+mn-lt"/>
              </a:rPr>
              <a:t>COS’È UNA STRATEGIA DI MARKETING DIGITALE?</a:t>
            </a:r>
          </a:p>
        </p:txBody>
      </p:sp>
      <p:pic>
        <p:nvPicPr>
          <p:cNvPr id="6" name="Picture 5">
            <a:extLst>
              <a:ext uri="{FF2B5EF4-FFF2-40B4-BE49-F238E27FC236}">
                <a16:creationId xmlns:a16="http://schemas.microsoft.com/office/drawing/2014/main" id="{29919AD2-4A42-4B47-B50E-AA6C4BF23CDF}"/>
              </a:ext>
            </a:extLst>
          </p:cNvPr>
          <p:cNvPicPr>
            <a:picLocks noChangeAspect="1"/>
          </p:cNvPicPr>
          <p:nvPr/>
        </p:nvPicPr>
        <p:blipFill>
          <a:blip r:embed="rId2"/>
          <a:stretch>
            <a:fillRect/>
          </a:stretch>
        </p:blipFill>
        <p:spPr>
          <a:xfrm>
            <a:off x="5779911" y="1903069"/>
            <a:ext cx="6243411" cy="4552820"/>
          </a:xfrm>
          <a:prstGeom prst="rect">
            <a:avLst/>
          </a:prstGeom>
        </p:spPr>
      </p:pic>
      <p:sp>
        <p:nvSpPr>
          <p:cNvPr id="4" name="Text Placeholder 3">
            <a:extLst>
              <a:ext uri="{FF2B5EF4-FFF2-40B4-BE49-F238E27FC236}">
                <a16:creationId xmlns:a16="http://schemas.microsoft.com/office/drawing/2014/main" id="{823753A5-CC1C-4B4F-9FFA-1CFBA63EA46A}"/>
              </a:ext>
            </a:extLst>
          </p:cNvPr>
          <p:cNvSpPr>
            <a:spLocks noGrp="1"/>
          </p:cNvSpPr>
          <p:nvPr>
            <p:ph type="body" sz="quarter" idx="17"/>
          </p:nvPr>
        </p:nvSpPr>
        <p:spPr>
          <a:xfrm>
            <a:off x="465668" y="1903069"/>
            <a:ext cx="6787887" cy="4539842"/>
          </a:xfrm>
          <a:solidFill>
            <a:srgbClr val="FBE000"/>
          </a:solidFill>
        </p:spPr>
        <p:txBody>
          <a:bodyPr/>
          <a:lstStyle/>
          <a:p>
            <a:r>
              <a:rPr lang="it-IT">
                <a:solidFill>
                  <a:schemeClr val="tx1"/>
                </a:solidFill>
                <a:latin typeface="+mn-lt"/>
              </a:rPr>
              <a:t>Una strategia di marketing digitale è un insieme di azioni pianificate per essere eseguite online per raggiungere specifici obiettivi aziendali. Il marketing digitale è di fondamentale importanza quando si parla di patrimonio culturale digitale.</a:t>
            </a:r>
          </a:p>
          <a:p>
            <a:endParaRPr lang="it-IT">
              <a:solidFill>
                <a:schemeClr val="tx1"/>
              </a:solidFill>
              <a:latin typeface="+mn-lt"/>
            </a:endParaRPr>
          </a:p>
          <a:p>
            <a:r>
              <a:rPr lang="it-IT">
                <a:solidFill>
                  <a:schemeClr val="tx1"/>
                </a:solidFill>
                <a:latin typeface="+mn-lt"/>
              </a:rPr>
              <a:t>Eseguire regolarmente una verifica del marketing digitale è un ottimo modo per valutare ciò che funziona e ciò che si può migliorare. Fatelo prima di intraprendere qualsiasi azione di promozione per la vostra nuova iniziativa/attività sul patrimonio culturale digitale.</a:t>
            </a:r>
          </a:p>
        </p:txBody>
      </p:sp>
      <p:sp>
        <p:nvSpPr>
          <p:cNvPr id="5" name="TextBox 4">
            <a:extLst>
              <a:ext uri="{FF2B5EF4-FFF2-40B4-BE49-F238E27FC236}">
                <a16:creationId xmlns:a16="http://schemas.microsoft.com/office/drawing/2014/main"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IE" sz="1400" dirty="0">
                <a:hlinkClick r:id="rId3"/>
              </a:rPr>
              <a:t>Investopedia</a:t>
            </a:r>
            <a:endParaRPr lang="en-IE" sz="1400" dirty="0"/>
          </a:p>
        </p:txBody>
      </p:sp>
    </p:spTree>
    <p:extLst>
      <p:ext uri="{BB962C8B-B14F-4D97-AF65-F5344CB8AC3E}">
        <p14:creationId xmlns:p14="http://schemas.microsoft.com/office/powerpoint/2010/main" val="249364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109B1-BA4E-4A68-853C-762FAF3C1B3C}"/>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id="{F4712A46-D345-429B-BCEF-BD13987E4CDD}"/>
              </a:ext>
            </a:extLst>
          </p:cNvPr>
          <p:cNvSpPr>
            <a:spLocks noGrp="1"/>
          </p:cNvSpPr>
          <p:nvPr>
            <p:ph type="body" sz="quarter" idx="15"/>
          </p:nvPr>
        </p:nvSpPr>
        <p:spPr>
          <a:xfrm>
            <a:off x="465666" y="918138"/>
            <a:ext cx="11260668" cy="1023551"/>
          </a:xfrm>
        </p:spPr>
        <p:txBody>
          <a:bodyPr/>
          <a:lstStyle/>
          <a:p>
            <a:r>
              <a:rPr lang="en-IE" dirty="0">
                <a:latin typeface="+mn-lt"/>
              </a:rPr>
              <a:t>PERCHÉ IL MARKETING DIGITALE </a:t>
            </a:r>
            <a:r>
              <a:rPr lang="en-IE" dirty="0" err="1">
                <a:latin typeface="+mn-lt"/>
              </a:rPr>
              <a:t>È</a:t>
            </a:r>
            <a:r>
              <a:rPr lang="en-IE" dirty="0">
                <a:latin typeface="+mn-lt"/>
              </a:rPr>
              <a:t> IMPORTANTE PER IL PATRIMONIO CULTURALE DIGITALE?</a:t>
            </a:r>
          </a:p>
        </p:txBody>
      </p:sp>
      <p:sp>
        <p:nvSpPr>
          <p:cNvPr id="4" name="Text Placeholder 3">
            <a:extLst>
              <a:ext uri="{FF2B5EF4-FFF2-40B4-BE49-F238E27FC236}">
                <a16:creationId xmlns:a16="http://schemas.microsoft.com/office/drawing/2014/main" id="{FC6D99E4-CDC0-4EB9-A42A-3AB32C2E1BE8}"/>
              </a:ext>
            </a:extLst>
          </p:cNvPr>
          <p:cNvSpPr>
            <a:spLocks noGrp="1"/>
          </p:cNvSpPr>
          <p:nvPr>
            <p:ph type="body" sz="quarter" idx="17"/>
          </p:nvPr>
        </p:nvSpPr>
        <p:spPr>
          <a:xfrm>
            <a:off x="465668" y="2020958"/>
            <a:ext cx="11260666" cy="4458863"/>
          </a:xfrm>
        </p:spPr>
        <p:txBody>
          <a:bodyPr/>
          <a:lstStyle/>
          <a:p>
            <a:r>
              <a:rPr lang="it-IT" dirty="0">
                <a:solidFill>
                  <a:schemeClr val="tx1"/>
                </a:solidFill>
              </a:rPr>
              <a:t>Per rimanere rilevanti e attrarre le nuove generazioni, le organizzazioni culturali devono passare alle strategie di marketing digitale. Il patrimonio culturale ha grandi vantaggi da sfruttare nel marketing digitale:</a:t>
            </a:r>
          </a:p>
          <a:p>
            <a:endParaRPr lang="it-IT" dirty="0">
              <a:solidFill>
                <a:schemeClr val="tx1"/>
              </a:solidFill>
            </a:endParaRPr>
          </a:p>
          <a:p>
            <a:pPr marL="342900" indent="-342900">
              <a:buFont typeface="Wingdings" panose="05000000000000000000" pitchFamily="2" charset="2"/>
              <a:buChar char="ü"/>
            </a:pPr>
            <a:r>
              <a:rPr lang="it-IT" dirty="0">
                <a:solidFill>
                  <a:schemeClr val="tx1"/>
                </a:solidFill>
              </a:rPr>
              <a:t>   Una storia lunga e ricca;</a:t>
            </a:r>
          </a:p>
          <a:p>
            <a:pPr marL="342900" indent="-342900">
              <a:buFont typeface="Wingdings" panose="05000000000000000000" pitchFamily="2" charset="2"/>
              <a:buChar char="ü"/>
            </a:pPr>
            <a:r>
              <a:rPr lang="it-IT" dirty="0">
                <a:solidFill>
                  <a:schemeClr val="tx1"/>
                </a:solidFill>
              </a:rPr>
              <a:t>   Un senso di nostalgia;</a:t>
            </a:r>
          </a:p>
          <a:p>
            <a:pPr marL="342900" indent="-342900">
              <a:buFont typeface="Wingdings" panose="05000000000000000000" pitchFamily="2" charset="2"/>
              <a:buChar char="ü"/>
            </a:pPr>
            <a:r>
              <a:rPr lang="it-IT" dirty="0">
                <a:solidFill>
                  <a:schemeClr val="tx1"/>
                </a:solidFill>
              </a:rPr>
              <a:t>   Una provenienza unica;</a:t>
            </a:r>
          </a:p>
          <a:p>
            <a:pPr marL="342900" indent="-342900">
              <a:buFont typeface="Wingdings" panose="05000000000000000000" pitchFamily="2" charset="2"/>
              <a:buChar char="ü"/>
            </a:pPr>
            <a:r>
              <a:rPr lang="it-IT" dirty="0">
                <a:solidFill>
                  <a:schemeClr val="tx1"/>
                </a:solidFill>
              </a:rPr>
              <a:t>   Una competenza o un savoir-faire molto speciale.</a:t>
            </a:r>
            <a:br>
              <a:rPr lang="it-IT" dirty="0">
                <a:solidFill>
                  <a:schemeClr val="tx1"/>
                </a:solidFill>
              </a:rPr>
            </a:br>
            <a:endParaRPr lang="it-IT" dirty="0">
              <a:solidFill>
                <a:schemeClr val="tx1"/>
              </a:solidFill>
            </a:endParaRPr>
          </a:p>
          <a:p>
            <a:r>
              <a:rPr lang="it-IT" dirty="0">
                <a:solidFill>
                  <a:schemeClr val="tx1"/>
                </a:solidFill>
              </a:rPr>
              <a:t>In questo modo le organizzazioni culturali hanno un vantaggio nello sviluppo dell'autenticità e della fiducia del loro pubblico, due caratteristiche che stiamo imparando essere molto importanti nel marketing digitale.</a:t>
            </a:r>
          </a:p>
        </p:txBody>
      </p:sp>
    </p:spTree>
    <p:extLst>
      <p:ext uri="{BB962C8B-B14F-4D97-AF65-F5344CB8AC3E}">
        <p14:creationId xmlns:p14="http://schemas.microsoft.com/office/powerpoint/2010/main" val="8581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3BE533-F112-469D-8288-607F72786802}">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35058</TotalTime>
  <Words>3150</Words>
  <Application>Microsoft Macintosh PowerPoint</Application>
  <PresentationFormat>Widescreen</PresentationFormat>
  <Paragraphs>229</Paragraphs>
  <Slides>40</Slides>
  <Notes>0</Notes>
  <HiddenSlides>0</HiddenSlides>
  <MMClips>3</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40</vt:i4>
      </vt:variant>
    </vt:vector>
  </HeadingPairs>
  <TitlesOfParts>
    <vt:vector size="50" baseType="lpstr">
      <vt:lpstr>Arial</vt:lpstr>
      <vt:lpstr>Avenir</vt:lpstr>
      <vt:lpstr>Avenir Black</vt:lpstr>
      <vt:lpstr>Calibri</vt:lpstr>
      <vt:lpstr>Calibri Light</vt:lpstr>
      <vt:lpstr>Montserrat</vt:lpstr>
      <vt:lpstr>Noto Sans</vt:lpstr>
      <vt:lpstr>Poppins</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Emma Taveri</cp:lastModifiedBy>
  <cp:revision>1303</cp:revision>
  <dcterms:created xsi:type="dcterms:W3CDTF">2016-05-11T14:31:01Z</dcterms:created>
  <dcterms:modified xsi:type="dcterms:W3CDTF">2022-07-11T15:03:29Z</dcterms:modified>
</cp:coreProperties>
</file>