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Lst>
  <p:notesMasterIdLst>
    <p:notesMasterId r:id="rId41"/>
  </p:notesMasterIdLst>
  <p:handoutMasterIdLst>
    <p:handoutMasterId r:id="rId42"/>
  </p:handoutMasterIdLst>
  <p:sldIdLst>
    <p:sldId id="1296" r:id="rId2"/>
    <p:sldId id="1306" r:id="rId3"/>
    <p:sldId id="1297" r:id="rId4"/>
    <p:sldId id="1341" r:id="rId5"/>
    <p:sldId id="1337" r:id="rId6"/>
    <p:sldId id="272" r:id="rId7"/>
    <p:sldId id="1329" r:id="rId8"/>
    <p:sldId id="1307" r:id="rId9"/>
    <p:sldId id="1321" r:id="rId10"/>
    <p:sldId id="1326" r:id="rId11"/>
    <p:sldId id="1330" r:id="rId12"/>
    <p:sldId id="1308" r:id="rId13"/>
    <p:sldId id="1309" r:id="rId14"/>
    <p:sldId id="1322" r:id="rId15"/>
    <p:sldId id="1325" r:id="rId16"/>
    <p:sldId id="1320" r:id="rId17"/>
    <p:sldId id="1331" r:id="rId18"/>
    <p:sldId id="1313" r:id="rId19"/>
    <p:sldId id="1312" r:id="rId20"/>
    <p:sldId id="1335" r:id="rId21"/>
    <p:sldId id="1334" r:id="rId22"/>
    <p:sldId id="1332" r:id="rId23"/>
    <p:sldId id="279" r:id="rId24"/>
    <p:sldId id="1340" r:id="rId25"/>
    <p:sldId id="1339" r:id="rId26"/>
    <p:sldId id="1323" r:id="rId27"/>
    <p:sldId id="1327" r:id="rId28"/>
    <p:sldId id="1333" r:id="rId29"/>
    <p:sldId id="1299" r:id="rId30"/>
    <p:sldId id="1328" r:id="rId31"/>
    <p:sldId id="1324" r:id="rId32"/>
    <p:sldId id="1343" r:id="rId33"/>
    <p:sldId id="1314" r:id="rId34"/>
    <p:sldId id="1315" r:id="rId35"/>
    <p:sldId id="1316" r:id="rId36"/>
    <p:sldId id="1317" r:id="rId37"/>
    <p:sldId id="1318" r:id="rId38"/>
    <p:sldId id="1319" r:id="rId39"/>
    <p:sldId id="134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219" userDrawn="1">
          <p15:clr>
            <a:srgbClr val="A4A3A4"/>
          </p15:clr>
        </p15:guide>
        <p15:guide id="4" orient="horz" pos="3906" userDrawn="1">
          <p15:clr>
            <a:srgbClr val="A4A3A4"/>
          </p15:clr>
        </p15:guide>
        <p15:guide id="5" pos="461" userDrawn="1">
          <p15:clr>
            <a:srgbClr val="A4A3A4"/>
          </p15:clr>
        </p15:guide>
        <p15:guide id="6" orient="horz" pos="5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re Gaffney" initials="MG" lastIdx="1" clrIdx="0">
    <p:extLst>
      <p:ext uri="{19B8F6BF-5375-455C-9EA6-DF929625EA0E}">
        <p15:presenceInfo xmlns:p15="http://schemas.microsoft.com/office/powerpoint/2012/main" userId="S::maire@bdelonline.com::53deb49e-ea2b-4ef2-8af7-6a10eca33c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E43794"/>
    <a:srgbClr val="FBE000"/>
    <a:srgbClr val="70A8AF"/>
    <a:srgbClr val="21202E"/>
    <a:srgbClr val="B29E90"/>
    <a:srgbClr val="D3C0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93" autoAdjust="0"/>
    <p:restoredTop sz="95833" autoAdjust="0"/>
  </p:normalViewPr>
  <p:slideViewPr>
    <p:cSldViewPr snapToGrid="0" showGuides="1">
      <p:cViewPr varScale="1">
        <p:scale>
          <a:sx n="86" d="100"/>
          <a:sy n="86" d="100"/>
        </p:scale>
        <p:origin x="821" y="67"/>
      </p:cViewPr>
      <p:guideLst>
        <p:guide pos="3840"/>
        <p:guide pos="7219"/>
        <p:guide orient="horz" pos="3906"/>
        <p:guide pos="461"/>
        <p:guide orient="horz" pos="504"/>
      </p:guideLst>
    </p:cSldViewPr>
  </p:slideViewPr>
  <p:outlineViewPr>
    <p:cViewPr>
      <p:scale>
        <a:sx n="25" d="100"/>
        <a:sy n="25" d="100"/>
      </p:scale>
      <p:origin x="0" y="-8796"/>
    </p:cViewPr>
  </p:outlineViewPr>
  <p:notesTextViewPr>
    <p:cViewPr>
      <p:scale>
        <a:sx n="3" d="2"/>
        <a:sy n="3" d="2"/>
      </p:scale>
      <p:origin x="0" y="0"/>
    </p:cViewPr>
  </p:notesTextViewPr>
  <p:sorterViewPr>
    <p:cViewPr>
      <p:scale>
        <a:sx n="41" d="100"/>
        <a:sy n="41" d="100"/>
      </p:scale>
      <p:origin x="0" y="-32478"/>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13E5BF-D8F9-4D6A-A8A6-E61D9B5CF744}"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GB"/>
        </a:p>
      </dgm:t>
    </dgm:pt>
    <dgm:pt modelId="{11332415-2EBD-4E16-8B45-F158E6E89082}">
      <dgm:prSet phldrT="[Text]" phldr="1"/>
      <dgm:spPr>
        <a:noFill/>
        <a:ln>
          <a:solidFill>
            <a:srgbClr val="E43794"/>
          </a:solidFill>
        </a:ln>
      </dgm:spPr>
      <dgm:t>
        <a:bodyPr/>
        <a:lstStyle/>
        <a:p>
          <a:endParaRPr lang="en-GB" dirty="0"/>
        </a:p>
      </dgm:t>
    </dgm:pt>
    <dgm:pt modelId="{EBDE8823-71F0-431F-AD35-5DDF7BDDA5A1}" type="parTrans" cxnId="{5E5BB570-574B-4827-A737-5DEC323BD74E}">
      <dgm:prSet/>
      <dgm:spPr/>
      <dgm:t>
        <a:bodyPr/>
        <a:lstStyle/>
        <a:p>
          <a:endParaRPr lang="en-GB"/>
        </a:p>
      </dgm:t>
    </dgm:pt>
    <dgm:pt modelId="{4EA6EA43-AF45-4398-86A1-0B5CA08F4665}" type="sibTrans" cxnId="{5E5BB570-574B-4827-A737-5DEC323BD74E}">
      <dgm:prSet/>
      <dgm:spPr/>
      <dgm:t>
        <a:bodyPr/>
        <a:lstStyle/>
        <a:p>
          <a:endParaRPr lang="en-GB"/>
        </a:p>
      </dgm:t>
    </dgm:pt>
    <dgm:pt modelId="{0A84C728-BF59-4009-B14D-EF32CA0A230A}">
      <dgm:prSet phldrT="[Text]" phldr="1"/>
      <dgm:spPr>
        <a:noFill/>
        <a:ln>
          <a:solidFill>
            <a:srgbClr val="E43794"/>
          </a:solidFill>
        </a:ln>
      </dgm:spPr>
      <dgm:t>
        <a:bodyPr/>
        <a:lstStyle/>
        <a:p>
          <a:endParaRPr lang="en-GB" dirty="0"/>
        </a:p>
      </dgm:t>
    </dgm:pt>
    <dgm:pt modelId="{7B460418-376D-4966-B6E3-F859972E8F54}" type="parTrans" cxnId="{D9A45D49-4AD0-4CB5-8C78-5D9268411496}">
      <dgm:prSet/>
      <dgm:spPr/>
      <dgm:t>
        <a:bodyPr/>
        <a:lstStyle/>
        <a:p>
          <a:endParaRPr lang="en-GB"/>
        </a:p>
      </dgm:t>
    </dgm:pt>
    <dgm:pt modelId="{30CE5932-9AEE-4507-BA94-6F969F553F9C}" type="sibTrans" cxnId="{D9A45D49-4AD0-4CB5-8C78-5D9268411496}">
      <dgm:prSet/>
      <dgm:spPr/>
      <dgm:t>
        <a:bodyPr/>
        <a:lstStyle/>
        <a:p>
          <a:endParaRPr lang="en-GB"/>
        </a:p>
      </dgm:t>
    </dgm:pt>
    <dgm:pt modelId="{0B998152-557B-428E-BDA0-C6B93A74D3A7}">
      <dgm:prSet phldrT="[Text]" phldr="1"/>
      <dgm:spPr>
        <a:noFill/>
        <a:ln>
          <a:solidFill>
            <a:srgbClr val="E43794"/>
          </a:solidFill>
        </a:ln>
      </dgm:spPr>
      <dgm:t>
        <a:bodyPr/>
        <a:lstStyle/>
        <a:p>
          <a:endParaRPr lang="en-GB"/>
        </a:p>
      </dgm:t>
    </dgm:pt>
    <dgm:pt modelId="{E298F9E3-F6D8-428D-9811-520CB92315A7}" type="parTrans" cxnId="{789E5AFB-C107-4789-A6D2-B8AAE5842BC3}">
      <dgm:prSet/>
      <dgm:spPr/>
      <dgm:t>
        <a:bodyPr/>
        <a:lstStyle/>
        <a:p>
          <a:endParaRPr lang="en-GB"/>
        </a:p>
      </dgm:t>
    </dgm:pt>
    <dgm:pt modelId="{4804BC89-1C98-42F4-BD1F-D78DF8418B02}" type="sibTrans" cxnId="{789E5AFB-C107-4789-A6D2-B8AAE5842BC3}">
      <dgm:prSet/>
      <dgm:spPr/>
      <dgm:t>
        <a:bodyPr/>
        <a:lstStyle/>
        <a:p>
          <a:endParaRPr lang="en-GB"/>
        </a:p>
      </dgm:t>
    </dgm:pt>
    <dgm:pt modelId="{5529A31B-BE98-4F70-B65F-CD1B4525A2C6}" type="pres">
      <dgm:prSet presAssocID="{6D13E5BF-D8F9-4D6A-A8A6-E61D9B5CF744}" presName="linearFlow" presStyleCnt="0">
        <dgm:presLayoutVars>
          <dgm:dir/>
          <dgm:resizeHandles val="exact"/>
        </dgm:presLayoutVars>
      </dgm:prSet>
      <dgm:spPr/>
    </dgm:pt>
    <dgm:pt modelId="{8BC14D43-B503-42F1-B3AF-8CEF16C89EC5}" type="pres">
      <dgm:prSet presAssocID="{11332415-2EBD-4E16-8B45-F158E6E89082}" presName="composite" presStyleCnt="0"/>
      <dgm:spPr/>
    </dgm:pt>
    <dgm:pt modelId="{54F24965-16CE-44D5-8B78-5E651BE6C5D2}" type="pres">
      <dgm:prSet presAssocID="{11332415-2EBD-4E16-8B45-F158E6E89082}"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86A71860-A1A5-4385-8219-71376F30738F}" type="pres">
      <dgm:prSet presAssocID="{11332415-2EBD-4E16-8B45-F158E6E89082}" presName="txShp" presStyleLbl="node1" presStyleIdx="0" presStyleCnt="3" custScaleX="104435">
        <dgm:presLayoutVars>
          <dgm:bulletEnabled val="1"/>
        </dgm:presLayoutVars>
      </dgm:prSet>
      <dgm:spPr/>
    </dgm:pt>
    <dgm:pt modelId="{A04FAD3C-B101-47AB-82CB-82012263B8B6}" type="pres">
      <dgm:prSet presAssocID="{4EA6EA43-AF45-4398-86A1-0B5CA08F4665}" presName="spacing" presStyleCnt="0"/>
      <dgm:spPr/>
    </dgm:pt>
    <dgm:pt modelId="{FDE6BC45-5A3B-4839-8EBD-0B8F80AD7114}" type="pres">
      <dgm:prSet presAssocID="{0A84C728-BF59-4009-B14D-EF32CA0A230A}" presName="composite" presStyleCnt="0"/>
      <dgm:spPr/>
    </dgm:pt>
    <dgm:pt modelId="{BFD68D9C-5CCA-4474-9DE0-D8F9D147C50C}" type="pres">
      <dgm:prSet presAssocID="{0A84C728-BF59-4009-B14D-EF32CA0A230A}" presName="imgShp" presStyleLbl="fgImgPlace1" presStyleIdx="1" presStyleCnt="3" custScaleX="80330" custScaleY="96127" custLinFactNeighborX="-27875" custLinFactNeighborY="-1736"/>
      <dgm:spPr>
        <a:blipFill>
          <a:blip xmlns:r="http://schemas.openxmlformats.org/officeDocument/2006/relationships" r:embed="rId2">
            <a:extLst>
              <a:ext uri="{28A0092B-C50C-407E-A947-70E740481C1C}">
                <a14:useLocalDpi xmlns:a14="http://schemas.microsoft.com/office/drawing/2010/main" val="0"/>
              </a:ext>
            </a:extLst>
          </a:blip>
          <a:srcRect/>
          <a:stretch>
            <a:fillRect l="-56000" r="-56000"/>
          </a:stretch>
        </a:blipFill>
      </dgm:spPr>
    </dgm:pt>
    <dgm:pt modelId="{71F18C64-0604-4010-8FDF-788E21C380AA}" type="pres">
      <dgm:prSet presAssocID="{0A84C728-BF59-4009-B14D-EF32CA0A230A}" presName="txShp" presStyleLbl="node1" presStyleIdx="1" presStyleCnt="3" custScaleX="117715">
        <dgm:presLayoutVars>
          <dgm:bulletEnabled val="1"/>
        </dgm:presLayoutVars>
      </dgm:prSet>
      <dgm:spPr/>
    </dgm:pt>
    <dgm:pt modelId="{B85995AD-51A1-4F44-8855-C45174D265F3}" type="pres">
      <dgm:prSet presAssocID="{30CE5932-9AEE-4507-BA94-6F969F553F9C}" presName="spacing" presStyleCnt="0"/>
      <dgm:spPr/>
    </dgm:pt>
    <dgm:pt modelId="{C4C9C199-0434-4EA5-990D-7B9710A9A29C}" type="pres">
      <dgm:prSet presAssocID="{0B998152-557B-428E-BDA0-C6B93A74D3A7}" presName="composite" presStyleCnt="0"/>
      <dgm:spPr/>
    </dgm:pt>
    <dgm:pt modelId="{DA484702-23BB-4531-A87C-2C0B7D0E1384}" type="pres">
      <dgm:prSet presAssocID="{0B998152-557B-428E-BDA0-C6B93A74D3A7}"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B74B1378-7E4B-4677-9050-2D246B9985F0}" type="pres">
      <dgm:prSet presAssocID="{0B998152-557B-428E-BDA0-C6B93A74D3A7}" presName="txShp" presStyleLbl="node1" presStyleIdx="2" presStyleCnt="3">
        <dgm:presLayoutVars>
          <dgm:bulletEnabled val="1"/>
        </dgm:presLayoutVars>
      </dgm:prSet>
      <dgm:spPr/>
    </dgm:pt>
  </dgm:ptLst>
  <dgm:cxnLst>
    <dgm:cxn modelId="{24E2F602-6CC5-46E4-83F3-B9D75ADE8FF9}" type="presOf" srcId="{0B998152-557B-428E-BDA0-C6B93A74D3A7}" destId="{B74B1378-7E4B-4677-9050-2D246B9985F0}" srcOrd="0" destOrd="0" presId="urn:microsoft.com/office/officeart/2005/8/layout/vList3"/>
    <dgm:cxn modelId="{C15CD80F-46B2-4AD8-BBFC-22A8D7EDD057}" type="presOf" srcId="{0A84C728-BF59-4009-B14D-EF32CA0A230A}" destId="{71F18C64-0604-4010-8FDF-788E21C380AA}" srcOrd="0" destOrd="0" presId="urn:microsoft.com/office/officeart/2005/8/layout/vList3"/>
    <dgm:cxn modelId="{D9A45D49-4AD0-4CB5-8C78-5D9268411496}" srcId="{6D13E5BF-D8F9-4D6A-A8A6-E61D9B5CF744}" destId="{0A84C728-BF59-4009-B14D-EF32CA0A230A}" srcOrd="1" destOrd="0" parTransId="{7B460418-376D-4966-B6E3-F859972E8F54}" sibTransId="{30CE5932-9AEE-4507-BA94-6F969F553F9C}"/>
    <dgm:cxn modelId="{5E5BB570-574B-4827-A737-5DEC323BD74E}" srcId="{6D13E5BF-D8F9-4D6A-A8A6-E61D9B5CF744}" destId="{11332415-2EBD-4E16-8B45-F158E6E89082}" srcOrd="0" destOrd="0" parTransId="{EBDE8823-71F0-431F-AD35-5DDF7BDDA5A1}" sibTransId="{4EA6EA43-AF45-4398-86A1-0B5CA08F4665}"/>
    <dgm:cxn modelId="{952D03DD-7A86-4C4E-BC2E-87FF214B3182}" type="presOf" srcId="{6D13E5BF-D8F9-4D6A-A8A6-E61D9B5CF744}" destId="{5529A31B-BE98-4F70-B65F-CD1B4525A2C6}" srcOrd="0" destOrd="0" presId="urn:microsoft.com/office/officeart/2005/8/layout/vList3"/>
    <dgm:cxn modelId="{0E6C07F8-0D5D-4B38-B976-48A09B18275C}" type="presOf" srcId="{11332415-2EBD-4E16-8B45-F158E6E89082}" destId="{86A71860-A1A5-4385-8219-71376F30738F}" srcOrd="0" destOrd="0" presId="urn:microsoft.com/office/officeart/2005/8/layout/vList3"/>
    <dgm:cxn modelId="{789E5AFB-C107-4789-A6D2-B8AAE5842BC3}" srcId="{6D13E5BF-D8F9-4D6A-A8A6-E61D9B5CF744}" destId="{0B998152-557B-428E-BDA0-C6B93A74D3A7}" srcOrd="2" destOrd="0" parTransId="{E298F9E3-F6D8-428D-9811-520CB92315A7}" sibTransId="{4804BC89-1C98-42F4-BD1F-D78DF8418B02}"/>
    <dgm:cxn modelId="{0DC824F5-435B-4CF7-8D9A-9171A12A01FE}" type="presParOf" srcId="{5529A31B-BE98-4F70-B65F-CD1B4525A2C6}" destId="{8BC14D43-B503-42F1-B3AF-8CEF16C89EC5}" srcOrd="0" destOrd="0" presId="urn:microsoft.com/office/officeart/2005/8/layout/vList3"/>
    <dgm:cxn modelId="{F9C2FF92-6E4A-4383-B96D-3CFF269C3BEB}" type="presParOf" srcId="{8BC14D43-B503-42F1-B3AF-8CEF16C89EC5}" destId="{54F24965-16CE-44D5-8B78-5E651BE6C5D2}" srcOrd="0" destOrd="0" presId="urn:microsoft.com/office/officeart/2005/8/layout/vList3"/>
    <dgm:cxn modelId="{60D22411-AD23-457D-B1D8-F5B8FC1D9F2C}" type="presParOf" srcId="{8BC14D43-B503-42F1-B3AF-8CEF16C89EC5}" destId="{86A71860-A1A5-4385-8219-71376F30738F}" srcOrd="1" destOrd="0" presId="urn:microsoft.com/office/officeart/2005/8/layout/vList3"/>
    <dgm:cxn modelId="{6872B323-EE34-40FF-9C89-3E89E23D4F08}" type="presParOf" srcId="{5529A31B-BE98-4F70-B65F-CD1B4525A2C6}" destId="{A04FAD3C-B101-47AB-82CB-82012263B8B6}" srcOrd="1" destOrd="0" presId="urn:microsoft.com/office/officeart/2005/8/layout/vList3"/>
    <dgm:cxn modelId="{B8C05B7C-572A-4FC9-B1D6-852593F90AEC}" type="presParOf" srcId="{5529A31B-BE98-4F70-B65F-CD1B4525A2C6}" destId="{FDE6BC45-5A3B-4839-8EBD-0B8F80AD7114}" srcOrd="2" destOrd="0" presId="urn:microsoft.com/office/officeart/2005/8/layout/vList3"/>
    <dgm:cxn modelId="{5342044F-D2FA-4903-ADD3-EA93C01DC6C0}" type="presParOf" srcId="{FDE6BC45-5A3B-4839-8EBD-0B8F80AD7114}" destId="{BFD68D9C-5CCA-4474-9DE0-D8F9D147C50C}" srcOrd="0" destOrd="0" presId="urn:microsoft.com/office/officeart/2005/8/layout/vList3"/>
    <dgm:cxn modelId="{94EA260E-BCE2-4083-B17E-DF4CE7E834DF}" type="presParOf" srcId="{FDE6BC45-5A3B-4839-8EBD-0B8F80AD7114}" destId="{71F18C64-0604-4010-8FDF-788E21C380AA}" srcOrd="1" destOrd="0" presId="urn:microsoft.com/office/officeart/2005/8/layout/vList3"/>
    <dgm:cxn modelId="{E1C180BD-3899-460C-936E-C6C81967CCCF}" type="presParOf" srcId="{5529A31B-BE98-4F70-B65F-CD1B4525A2C6}" destId="{B85995AD-51A1-4F44-8855-C45174D265F3}" srcOrd="3" destOrd="0" presId="urn:microsoft.com/office/officeart/2005/8/layout/vList3"/>
    <dgm:cxn modelId="{91B0FC6B-84BA-4FEE-8DDD-9B6A58ABE91F}" type="presParOf" srcId="{5529A31B-BE98-4F70-B65F-CD1B4525A2C6}" destId="{C4C9C199-0434-4EA5-990D-7B9710A9A29C}" srcOrd="4" destOrd="0" presId="urn:microsoft.com/office/officeart/2005/8/layout/vList3"/>
    <dgm:cxn modelId="{3B71529B-997F-4028-9C0C-0D0AF7D5835E}" type="presParOf" srcId="{C4C9C199-0434-4EA5-990D-7B9710A9A29C}" destId="{DA484702-23BB-4531-A87C-2C0B7D0E1384}" srcOrd="0" destOrd="0" presId="urn:microsoft.com/office/officeart/2005/8/layout/vList3"/>
    <dgm:cxn modelId="{672D97C0-418E-468F-9C5F-4F7A3D394A3A}" type="presParOf" srcId="{C4C9C199-0434-4EA5-990D-7B9710A9A29C}" destId="{B74B1378-7E4B-4677-9050-2D246B9985F0}" srcOrd="1" destOrd="0" presId="urn:microsoft.com/office/officeart/2005/8/layout/vList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A71860-A1A5-4385-8219-71376F30738F}">
      <dsp:nvSpPr>
        <dsp:cNvPr id="0" name=""/>
        <dsp:cNvSpPr/>
      </dsp:nvSpPr>
      <dsp:spPr>
        <a:xfrm rot="10800000">
          <a:off x="2391319" y="666"/>
          <a:ext cx="9497365" cy="1612818"/>
        </a:xfrm>
        <a:prstGeom prst="homePlate">
          <a:avLst/>
        </a:prstGeom>
        <a:noFill/>
        <a:ln w="12700" cap="flat" cmpd="sng" algn="ctr">
          <a:solidFill>
            <a:srgbClr val="E4379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8" tIns="247650" rIns="462280" bIns="247650" numCol="1" spcCol="1270" anchor="ctr" anchorCtr="0">
          <a:noAutofit/>
        </a:bodyPr>
        <a:lstStyle/>
        <a:p>
          <a:pPr marL="0" lvl="0" indent="0" algn="ctr" defTabSz="2889250">
            <a:lnSpc>
              <a:spcPct val="90000"/>
            </a:lnSpc>
            <a:spcBef>
              <a:spcPct val="0"/>
            </a:spcBef>
            <a:spcAft>
              <a:spcPct val="35000"/>
            </a:spcAft>
            <a:buNone/>
          </a:pPr>
          <a:endParaRPr lang="en-GB" sz="6500" kern="1200" dirty="0"/>
        </a:p>
      </dsp:txBody>
      <dsp:txXfrm rot="10800000">
        <a:off x="2794523" y="666"/>
        <a:ext cx="9094161" cy="1612818"/>
      </dsp:txXfrm>
    </dsp:sp>
    <dsp:sp modelId="{54F24965-16CE-44D5-8B78-5E651BE6C5D2}">
      <dsp:nvSpPr>
        <dsp:cNvPr id="0" name=""/>
        <dsp:cNvSpPr/>
      </dsp:nvSpPr>
      <dsp:spPr>
        <a:xfrm>
          <a:off x="1786570" y="666"/>
          <a:ext cx="1612818" cy="161281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F18C64-0604-4010-8FDF-788E21C380AA}">
      <dsp:nvSpPr>
        <dsp:cNvPr id="0" name=""/>
        <dsp:cNvSpPr/>
      </dsp:nvSpPr>
      <dsp:spPr>
        <a:xfrm rot="10800000">
          <a:off x="1485100" y="2094923"/>
          <a:ext cx="10705054" cy="1612818"/>
        </a:xfrm>
        <a:prstGeom prst="homePlate">
          <a:avLst/>
        </a:prstGeom>
        <a:noFill/>
        <a:ln w="12700" cap="flat" cmpd="sng" algn="ctr">
          <a:solidFill>
            <a:srgbClr val="E4379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8" tIns="247650" rIns="462280" bIns="247650" numCol="1" spcCol="1270" anchor="ctr" anchorCtr="0">
          <a:noAutofit/>
        </a:bodyPr>
        <a:lstStyle/>
        <a:p>
          <a:pPr marL="0" lvl="0" indent="0" algn="ctr" defTabSz="2889250">
            <a:lnSpc>
              <a:spcPct val="90000"/>
            </a:lnSpc>
            <a:spcBef>
              <a:spcPct val="0"/>
            </a:spcBef>
            <a:spcAft>
              <a:spcPct val="35000"/>
            </a:spcAft>
            <a:buNone/>
          </a:pPr>
          <a:endParaRPr lang="en-GB" sz="6500" kern="1200" dirty="0"/>
        </a:p>
      </dsp:txBody>
      <dsp:txXfrm rot="10800000">
        <a:off x="1888304" y="2094923"/>
        <a:ext cx="10301850" cy="1612818"/>
      </dsp:txXfrm>
    </dsp:sp>
    <dsp:sp modelId="{BFD68D9C-5CCA-4474-9DE0-D8F9D147C50C}">
      <dsp:nvSpPr>
        <dsp:cNvPr id="0" name=""/>
        <dsp:cNvSpPr/>
      </dsp:nvSpPr>
      <dsp:spPr>
        <a:xfrm>
          <a:off x="1193243" y="2098157"/>
          <a:ext cx="1295577" cy="155035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6000" r="-5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4B1378-7E4B-4677-9050-2D246B9985F0}">
      <dsp:nvSpPr>
        <dsp:cNvPr id="0" name=""/>
        <dsp:cNvSpPr/>
      </dsp:nvSpPr>
      <dsp:spPr>
        <a:xfrm rot="10800000">
          <a:off x="2693809" y="4189180"/>
          <a:ext cx="9094044" cy="1612818"/>
        </a:xfrm>
        <a:prstGeom prst="homePlate">
          <a:avLst/>
        </a:prstGeom>
        <a:noFill/>
        <a:ln w="12700" cap="flat" cmpd="sng" algn="ctr">
          <a:solidFill>
            <a:srgbClr val="E4379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8" tIns="247650" rIns="462280" bIns="2476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rot="10800000">
        <a:off x="3097013" y="4189180"/>
        <a:ext cx="8690840" cy="1612818"/>
      </dsp:txXfrm>
    </dsp:sp>
    <dsp:sp modelId="{DA484702-23BB-4531-A87C-2C0B7D0E1384}">
      <dsp:nvSpPr>
        <dsp:cNvPr id="0" name=""/>
        <dsp:cNvSpPr/>
      </dsp:nvSpPr>
      <dsp:spPr>
        <a:xfrm>
          <a:off x="1887400" y="4189180"/>
          <a:ext cx="1612818" cy="161281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2022-08-03</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2022-08-03</a:t>
            </a:fld>
            <a:endParaRPr lang="fr-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27</a:t>
            </a:fld>
            <a:endParaRPr lang="fr-CA" dirty="0"/>
          </a:p>
        </p:txBody>
      </p:sp>
    </p:spTree>
    <p:extLst>
      <p:ext uri="{BB962C8B-B14F-4D97-AF65-F5344CB8AC3E}">
        <p14:creationId xmlns:p14="http://schemas.microsoft.com/office/powerpoint/2010/main" val="9765538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67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ne Column Slide - Pink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02FE02-34A2-664F-A856-87B0254049D6}"/>
              </a:ext>
            </a:extLst>
          </p:cNvPr>
          <p:cNvSpPr/>
          <p:nvPr userDrawn="1"/>
        </p:nvSpPr>
        <p:spPr bwMode="auto">
          <a:xfrm>
            <a:off x="-1" y="2"/>
            <a:ext cx="12192000" cy="932382"/>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8" name="Text Placeholder 32">
            <a:extLst>
              <a:ext uri="{FF2B5EF4-FFF2-40B4-BE49-F238E27FC236}">
                <a16:creationId xmlns:a16="http://schemas.microsoft.com/office/drawing/2014/main" id="{0294EDE2-D4F2-8247-8C5A-0A3C62325BC9}"/>
              </a:ext>
            </a:extLst>
          </p:cNvPr>
          <p:cNvSpPr>
            <a:spLocks noGrp="1"/>
          </p:cNvSpPr>
          <p:nvPr>
            <p:ph type="body" sz="quarter" idx="18" hasCustomPrompt="1"/>
          </p:nvPr>
        </p:nvSpPr>
        <p:spPr>
          <a:xfrm>
            <a:off x="465666" y="440268"/>
            <a:ext cx="11260668" cy="1282758"/>
          </a:xfrm>
        </p:spPr>
        <p:txBody>
          <a:bodyPr>
            <a:noAutofit/>
          </a:bodyPr>
          <a:lstStyle>
            <a:lvl1pPr marL="0" indent="0" algn="l">
              <a:buNone/>
              <a:defRPr sz="3600" b="1" i="0">
                <a:solidFill>
                  <a:schemeClr val="bg1"/>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ED51C2FE-D217-5441-BDEA-483B2807BBB9}"/>
              </a:ext>
            </a:extLst>
          </p:cNvPr>
          <p:cNvSpPr>
            <a:spLocks noGrp="1"/>
          </p:cNvSpPr>
          <p:nvPr>
            <p:ph type="body" sz="quarter" idx="19" hasCustomPrompt="1"/>
          </p:nvPr>
        </p:nvSpPr>
        <p:spPr>
          <a:xfrm>
            <a:off x="465668" y="20874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641719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hone Slide - Yelllow">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3EAE1D0-14B0-9444-B547-3A7BF7B8D66D}"/>
              </a:ext>
            </a:extLst>
          </p:cNvPr>
          <p:cNvSpPr/>
          <p:nvPr userDrawn="1"/>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1" name="Picture 10">
            <a:extLst>
              <a:ext uri="{FF2B5EF4-FFF2-40B4-BE49-F238E27FC236}">
                <a16:creationId xmlns:a16="http://schemas.microsoft.com/office/drawing/2014/main" id="{88969752-47F1-0443-A32D-97FDA24FCA3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577123" y="1619604"/>
            <a:ext cx="4625130" cy="523839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58630351-7618-AC42-AD6E-7D6DEDB79182}"/>
              </a:ext>
            </a:extLst>
          </p:cNvPr>
          <p:cNvSpPr>
            <a:spLocks noGrp="1"/>
          </p:cNvSpPr>
          <p:nvPr>
            <p:ph type="pic" sz="quarter" idx="13"/>
          </p:nvPr>
        </p:nvSpPr>
        <p:spPr>
          <a:xfrm>
            <a:off x="7020057" y="3028280"/>
            <a:ext cx="3691822" cy="3829719"/>
          </a:xfrm>
        </p:spPr>
        <p:txBody>
          <a:bodyPr/>
          <a:lstStyle/>
          <a:p>
            <a:endParaRPr lang="fr-CA" dirty="0"/>
          </a:p>
        </p:txBody>
      </p:sp>
      <p:sp>
        <p:nvSpPr>
          <p:cNvPr id="16" name="Text Placeholder 32">
            <a:extLst>
              <a:ext uri="{FF2B5EF4-FFF2-40B4-BE49-F238E27FC236}">
                <a16:creationId xmlns:a16="http://schemas.microsoft.com/office/drawing/2014/main" id="{B5CAD082-5B2D-684C-9FE8-54A153571F68}"/>
              </a:ext>
            </a:extLst>
          </p:cNvPr>
          <p:cNvSpPr>
            <a:spLocks noGrp="1"/>
          </p:cNvSpPr>
          <p:nvPr>
            <p:ph type="body" sz="quarter" idx="15" hasCustomPrompt="1"/>
          </p:nvPr>
        </p:nvSpPr>
        <p:spPr>
          <a:xfrm>
            <a:off x="481122" y="807487"/>
            <a:ext cx="561487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7" name="Text Placeholder 32">
            <a:extLst>
              <a:ext uri="{FF2B5EF4-FFF2-40B4-BE49-F238E27FC236}">
                <a16:creationId xmlns:a16="http://schemas.microsoft.com/office/drawing/2014/main" id="{653C79D3-52C4-2B46-8F2A-9316F3E3E9CC}"/>
              </a:ext>
            </a:extLst>
          </p:cNvPr>
          <p:cNvSpPr>
            <a:spLocks noGrp="1"/>
          </p:cNvSpPr>
          <p:nvPr>
            <p:ph type="body" sz="quarter" idx="17" hasCustomPrompt="1"/>
          </p:nvPr>
        </p:nvSpPr>
        <p:spPr>
          <a:xfrm>
            <a:off x="481124" y="1580692"/>
            <a:ext cx="5614877"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9206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1F2330DD-C747-AA4A-9F6D-869FE683096C}"/>
              </a:ext>
            </a:extLst>
          </p:cNvPr>
          <p:cNvSpPr/>
          <p:nvPr userDrawn="1"/>
        </p:nvSpPr>
        <p:spPr>
          <a:xfrm flipH="1">
            <a:off x="0"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18" name="Text Placeholder 32">
            <a:extLst>
              <a:ext uri="{FF2B5EF4-FFF2-40B4-BE49-F238E27FC236}">
                <a16:creationId xmlns:a16="http://schemas.microsoft.com/office/drawing/2014/main" id="{E804DF6C-4D62-064D-B186-6AE9A0B739D5}"/>
              </a:ext>
            </a:extLst>
          </p:cNvPr>
          <p:cNvSpPr>
            <a:spLocks noGrp="1"/>
          </p:cNvSpPr>
          <p:nvPr>
            <p:ph type="body" sz="quarter" idx="15" hasCustomPrompt="1"/>
          </p:nvPr>
        </p:nvSpPr>
        <p:spPr>
          <a:xfrm>
            <a:off x="6381835" y="761961"/>
            <a:ext cx="5339109"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9" name="Text Placeholder 32">
            <a:extLst>
              <a:ext uri="{FF2B5EF4-FFF2-40B4-BE49-F238E27FC236}">
                <a16:creationId xmlns:a16="http://schemas.microsoft.com/office/drawing/2014/main" id="{23D009B4-E8C4-0C42-8F6B-A7982107E8A7}"/>
              </a:ext>
            </a:extLst>
          </p:cNvPr>
          <p:cNvSpPr>
            <a:spLocks noGrp="1"/>
          </p:cNvSpPr>
          <p:nvPr>
            <p:ph type="body" sz="quarter" idx="17" hasCustomPrompt="1"/>
          </p:nvPr>
        </p:nvSpPr>
        <p:spPr>
          <a:xfrm>
            <a:off x="6381838" y="1535166"/>
            <a:ext cx="5339108" cy="4682754"/>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20" name="Picture 19">
            <a:extLst>
              <a:ext uri="{FF2B5EF4-FFF2-40B4-BE49-F238E27FC236}">
                <a16:creationId xmlns:a16="http://schemas.microsoft.com/office/drawing/2014/main" id="{4ABAA5CE-8AD5-6B47-B043-9B470971F8A2}"/>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853253" y="1054225"/>
            <a:ext cx="4761625" cy="580377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Tree>
    <p:extLst>
      <p:ext uri="{BB962C8B-B14F-4D97-AF65-F5344CB8AC3E}">
        <p14:creationId xmlns:p14="http://schemas.microsoft.com/office/powerpoint/2010/main" val="251364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inal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837D00C-3B07-3444-BD7D-28589C271E9E}"/>
              </a:ext>
            </a:extLst>
          </p:cNvPr>
          <p:cNvSpPr>
            <a:spLocks noGrp="1"/>
          </p:cNvSpPr>
          <p:nvPr>
            <p:ph type="pic" sz="quarter" idx="13"/>
          </p:nvPr>
        </p:nvSpPr>
        <p:spPr>
          <a:xfrm>
            <a:off x="2" y="3203071"/>
            <a:ext cx="12192000" cy="3654930"/>
          </a:xfrm>
          <a:custGeom>
            <a:avLst/>
            <a:gdLst>
              <a:gd name="connsiteX0" fmla="*/ 7767012 w 7775575"/>
              <a:gd name="connsiteY0" fmla="*/ 1509411 h 5813200"/>
              <a:gd name="connsiteX1" fmla="*/ 7767012 w 7775575"/>
              <a:gd name="connsiteY1" fmla="*/ 3287485 h 5813200"/>
              <a:gd name="connsiteX2" fmla="*/ 7775575 w 7775575"/>
              <a:gd name="connsiteY2" fmla="*/ 3287485 h 5813200"/>
              <a:gd name="connsiteX3" fmla="*/ 7775575 w 7775575"/>
              <a:gd name="connsiteY3" fmla="*/ 4794552 h 5813200"/>
              <a:gd name="connsiteX4" fmla="*/ 7775574 w 7775575"/>
              <a:gd name="connsiteY4" fmla="*/ 4794552 h 5813200"/>
              <a:gd name="connsiteX5" fmla="*/ 7775574 w 7775575"/>
              <a:gd name="connsiteY5" fmla="*/ 5813199 h 5813200"/>
              <a:gd name="connsiteX6" fmla="*/ 7767012 w 7775575"/>
              <a:gd name="connsiteY6" fmla="*/ 5813199 h 5813200"/>
              <a:gd name="connsiteX7" fmla="*/ 7767012 w 7775575"/>
              <a:gd name="connsiteY7" fmla="*/ 5813200 h 5813200"/>
              <a:gd name="connsiteX8" fmla="*/ 1845662 w 7775575"/>
              <a:gd name="connsiteY8" fmla="*/ 5813200 h 5813200"/>
              <a:gd name="connsiteX9" fmla="*/ 1845665 w 7775575"/>
              <a:gd name="connsiteY9" fmla="*/ 5813199 h 5813200"/>
              <a:gd name="connsiteX10" fmla="*/ 1441454 w 7775575"/>
              <a:gd name="connsiteY10" fmla="*/ 5813199 h 5813200"/>
              <a:gd name="connsiteX11" fmla="*/ 1441451 w 7775575"/>
              <a:gd name="connsiteY11" fmla="*/ 5813200 h 5813200"/>
              <a:gd name="connsiteX12" fmla="*/ 0 w 7775575"/>
              <a:gd name="connsiteY12" fmla="*/ 5813198 h 5813200"/>
              <a:gd name="connsiteX13" fmla="*/ 1 w 7775575"/>
              <a:gd name="connsiteY13" fmla="*/ 4485898 h 5813200"/>
              <a:gd name="connsiteX14" fmla="*/ 7767013 w 7775575"/>
              <a:gd name="connsiteY14" fmla="*/ 0 h 5813200"/>
              <a:gd name="connsiteX15" fmla="*/ 7767012 w 7775575"/>
              <a:gd name="connsiteY15" fmla="*/ 1354507 h 5813200"/>
              <a:gd name="connsiteX16" fmla="*/ 1 w 7775575"/>
              <a:gd name="connsiteY16" fmla="*/ 4330994 h 5813200"/>
              <a:gd name="connsiteX17" fmla="*/ 0 w 7775575"/>
              <a:gd name="connsiteY17" fmla="*/ 2976488 h 58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75575" h="5813200">
                <a:moveTo>
                  <a:pt x="7767012" y="1509411"/>
                </a:moveTo>
                <a:lnTo>
                  <a:pt x="7767012" y="3287485"/>
                </a:lnTo>
                <a:lnTo>
                  <a:pt x="7775575" y="3287485"/>
                </a:lnTo>
                <a:lnTo>
                  <a:pt x="7775575" y="4794552"/>
                </a:lnTo>
                <a:lnTo>
                  <a:pt x="7775574" y="4794552"/>
                </a:lnTo>
                <a:lnTo>
                  <a:pt x="7775574" y="5813199"/>
                </a:lnTo>
                <a:lnTo>
                  <a:pt x="7767012" y="5813199"/>
                </a:lnTo>
                <a:lnTo>
                  <a:pt x="7767012" y="5813200"/>
                </a:lnTo>
                <a:lnTo>
                  <a:pt x="1845662" y="5813200"/>
                </a:lnTo>
                <a:lnTo>
                  <a:pt x="1845665" y="5813199"/>
                </a:lnTo>
                <a:lnTo>
                  <a:pt x="1441454" y="5813199"/>
                </a:lnTo>
                <a:lnTo>
                  <a:pt x="1441451" y="5813200"/>
                </a:lnTo>
                <a:lnTo>
                  <a:pt x="0" y="5813198"/>
                </a:lnTo>
                <a:lnTo>
                  <a:pt x="1" y="4485898"/>
                </a:lnTo>
                <a:close/>
                <a:moveTo>
                  <a:pt x="7767013" y="0"/>
                </a:moveTo>
                <a:lnTo>
                  <a:pt x="7767012" y="1354507"/>
                </a:lnTo>
                <a:lnTo>
                  <a:pt x="1" y="4330994"/>
                </a:lnTo>
                <a:lnTo>
                  <a:pt x="0" y="2976488"/>
                </a:lnTo>
                <a:close/>
              </a:path>
            </a:pathLst>
          </a:custGeom>
        </p:spPr>
        <p:txBody>
          <a:bodyPr wrap="square">
            <a:noAutofit/>
          </a:bodyPr>
          <a:lstStyle/>
          <a:p>
            <a:endParaRPr lang="fr-CA" dirty="0"/>
          </a:p>
        </p:txBody>
      </p:sp>
      <p:sp>
        <p:nvSpPr>
          <p:cNvPr id="14" name="Text Placeholder 32">
            <a:extLst>
              <a:ext uri="{FF2B5EF4-FFF2-40B4-BE49-F238E27FC236}">
                <a16:creationId xmlns:a16="http://schemas.microsoft.com/office/drawing/2014/main" id="{B7B4ED83-5F90-2647-9635-E1BDC870E674}"/>
              </a:ext>
            </a:extLst>
          </p:cNvPr>
          <p:cNvSpPr>
            <a:spLocks noGrp="1"/>
          </p:cNvSpPr>
          <p:nvPr>
            <p:ph type="body" sz="quarter" idx="15" hasCustomPrompt="1"/>
          </p:nvPr>
        </p:nvSpPr>
        <p:spPr>
          <a:xfrm>
            <a:off x="0" y="697078"/>
            <a:ext cx="12192000" cy="708318"/>
          </a:xfrm>
        </p:spPr>
        <p:txBody>
          <a:bodyPr>
            <a:noAutofit/>
          </a:bodyPr>
          <a:lstStyle>
            <a:lvl1pPr marL="0" indent="0" algn="ctr">
              <a:buNone/>
              <a:defRPr sz="4000" b="1" i="0">
                <a:solidFill>
                  <a:srgbClr val="E43794"/>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Title Here</a:t>
            </a:r>
            <a:endParaRPr lang="en-US" dirty="0"/>
          </a:p>
        </p:txBody>
      </p:sp>
      <p:sp>
        <p:nvSpPr>
          <p:cNvPr id="22" name="Text Placeholder 32">
            <a:extLst>
              <a:ext uri="{FF2B5EF4-FFF2-40B4-BE49-F238E27FC236}">
                <a16:creationId xmlns:a16="http://schemas.microsoft.com/office/drawing/2014/main" id="{9BBC9E2E-A9B8-584E-A1A4-12C8CDF3586E}"/>
              </a:ext>
            </a:extLst>
          </p:cNvPr>
          <p:cNvSpPr>
            <a:spLocks noGrp="1"/>
          </p:cNvSpPr>
          <p:nvPr>
            <p:ph type="body" sz="quarter" idx="18" hasCustomPrompt="1"/>
          </p:nvPr>
        </p:nvSpPr>
        <p:spPr>
          <a:xfrm>
            <a:off x="0" y="1420135"/>
            <a:ext cx="12192000" cy="626742"/>
          </a:xfrm>
        </p:spPr>
        <p:txBody>
          <a:bodyPr anchor="t">
            <a:noAutofit/>
          </a:bodyPr>
          <a:lstStyle>
            <a:lvl1pPr marL="0" indent="0" algn="ctr">
              <a:lnSpc>
                <a:spcPct val="100000"/>
              </a:lnSpc>
              <a:spcBef>
                <a:spcPts val="0"/>
              </a:spcBef>
              <a:buNone/>
              <a:defRPr sz="2000" b="0"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955794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652E086-18B9-5649-9568-26BC78AAAE81}"/>
              </a:ext>
            </a:extLst>
          </p:cNvPr>
          <p:cNvSpPr>
            <a:spLocks noGrp="1"/>
          </p:cNvSpPr>
          <p:nvPr>
            <p:ph type="pic" sz="quarter" idx="13"/>
          </p:nvPr>
        </p:nvSpPr>
        <p:spPr>
          <a:xfrm>
            <a:off x="0" y="1"/>
            <a:ext cx="12192002" cy="3429000"/>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024877FC-2948-4DEE-B89B-2A104979F359}"/>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7" name="Text Placeholder 32">
            <a:extLst>
              <a:ext uri="{FF2B5EF4-FFF2-40B4-BE49-F238E27FC236}">
                <a16:creationId xmlns:a16="http://schemas.microsoft.com/office/drawing/2014/main" id="{0C798230-24D5-8043-8C18-DA95C5617717}"/>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8" name="Text Placeholder 32">
            <a:extLst>
              <a:ext uri="{FF2B5EF4-FFF2-40B4-BE49-F238E27FC236}">
                <a16:creationId xmlns:a16="http://schemas.microsoft.com/office/drawing/2014/main" id="{404CB58A-30DC-2049-8F17-6840F5F92003}"/>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2726211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DCBCFD79-37C4-C041-975D-A1085C1C6226}"/>
              </a:ext>
            </a:extLst>
          </p:cNvPr>
          <p:cNvSpPr>
            <a:spLocks noGrp="1"/>
          </p:cNvSpPr>
          <p:nvPr>
            <p:ph type="body" sz="quarter" idx="10" hasCustomPrompt="1"/>
          </p:nvPr>
        </p:nvSpPr>
        <p:spPr>
          <a:xfrm>
            <a:off x="528624" y="513518"/>
            <a:ext cx="6811615" cy="425329"/>
          </a:xfrm>
        </p:spPr>
        <p:txBody>
          <a:bodyPr>
            <a:noAutofit/>
          </a:bodyPr>
          <a:lstStyle>
            <a:lvl1pPr marL="0" indent="0">
              <a:lnSpc>
                <a:spcPct val="100000"/>
              </a:lnSpc>
              <a:spcBef>
                <a:spcPts val="0"/>
              </a:spcBef>
              <a:buNone/>
              <a:defRPr sz="32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TABLE OF CONTENTS</a:t>
            </a:r>
            <a:endParaRPr lang="en-US" dirty="0"/>
          </a:p>
        </p:txBody>
      </p:sp>
      <p:sp>
        <p:nvSpPr>
          <p:cNvPr id="38" name="Text Placeholder 32">
            <a:extLst>
              <a:ext uri="{FF2B5EF4-FFF2-40B4-BE49-F238E27FC236}">
                <a16:creationId xmlns:a16="http://schemas.microsoft.com/office/drawing/2014/main" id="{B35237CA-71A5-D142-A569-D49FACCD35C4}"/>
              </a:ext>
            </a:extLst>
          </p:cNvPr>
          <p:cNvSpPr>
            <a:spLocks noGrp="1"/>
          </p:cNvSpPr>
          <p:nvPr>
            <p:ph type="body" sz="quarter" idx="11" hasCustomPrompt="1"/>
          </p:nvPr>
        </p:nvSpPr>
        <p:spPr>
          <a:xfrm>
            <a:off x="528624" y="1834272"/>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a:t>
            </a:r>
            <a:endParaRPr lang="en-US" dirty="0"/>
          </a:p>
        </p:txBody>
      </p:sp>
      <p:sp>
        <p:nvSpPr>
          <p:cNvPr id="39" name="Text Placeholder 32">
            <a:extLst>
              <a:ext uri="{FF2B5EF4-FFF2-40B4-BE49-F238E27FC236}">
                <a16:creationId xmlns:a16="http://schemas.microsoft.com/office/drawing/2014/main" id="{A07846C9-2806-FC46-AD33-BB147D90BBF4}"/>
              </a:ext>
            </a:extLst>
          </p:cNvPr>
          <p:cNvSpPr>
            <a:spLocks noGrp="1"/>
          </p:cNvSpPr>
          <p:nvPr>
            <p:ph type="body" sz="quarter" idx="12" hasCustomPrompt="1"/>
          </p:nvPr>
        </p:nvSpPr>
        <p:spPr>
          <a:xfrm>
            <a:off x="1435986" y="1834272"/>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sp>
        <p:nvSpPr>
          <p:cNvPr id="54" name="Date Placeholder 3">
            <a:extLst>
              <a:ext uri="{FF2B5EF4-FFF2-40B4-BE49-F238E27FC236}">
                <a16:creationId xmlns:a16="http://schemas.microsoft.com/office/drawing/2014/main" id="{3B20C1C0-EF6B-F946-BBC0-6AAD0C342A95}"/>
              </a:ext>
            </a:extLst>
          </p:cNvPr>
          <p:cNvSpPr>
            <a:spLocks noGrp="1"/>
          </p:cNvSpPr>
          <p:nvPr>
            <p:ph type="dt" sz="half" idx="27"/>
          </p:nvPr>
        </p:nvSpPr>
        <p:spPr>
          <a:xfrm>
            <a:off x="838203" y="6356353"/>
            <a:ext cx="2743201" cy="365125"/>
          </a:xfrm>
        </p:spPr>
        <p:txBody>
          <a:bodyPr/>
          <a:lstStyle/>
          <a:p>
            <a:fld id="{C7F32F9C-241A-9D4A-9D77-DDB31C8B6155}" type="datetime1">
              <a:rPr lang="en-IE" smtClean="0"/>
              <a:t>03/08/2022</a:t>
            </a:fld>
            <a:endParaRPr lang="en-US" dirty="0"/>
          </a:p>
        </p:txBody>
      </p:sp>
      <p:sp>
        <p:nvSpPr>
          <p:cNvPr id="55" name="Footer Placeholder 4">
            <a:extLst>
              <a:ext uri="{FF2B5EF4-FFF2-40B4-BE49-F238E27FC236}">
                <a16:creationId xmlns:a16="http://schemas.microsoft.com/office/drawing/2014/main" id="{8DE7B2BF-6E9E-E042-8578-17C5A21B4864}"/>
              </a:ext>
            </a:extLst>
          </p:cNvPr>
          <p:cNvSpPr>
            <a:spLocks noGrp="1"/>
          </p:cNvSpPr>
          <p:nvPr>
            <p:ph type="ftr" sz="quarter" idx="28"/>
          </p:nvPr>
        </p:nvSpPr>
        <p:spPr>
          <a:xfrm>
            <a:off x="4038601" y="6356353"/>
            <a:ext cx="4114799" cy="365125"/>
          </a:xfrm>
        </p:spPr>
        <p:txBody>
          <a:bodyPr/>
          <a:lstStyle/>
          <a:p>
            <a:endParaRPr lang="en-US" dirty="0"/>
          </a:p>
        </p:txBody>
      </p:sp>
      <p:sp>
        <p:nvSpPr>
          <p:cNvPr id="56" name="Slide Number Placeholder 5">
            <a:extLst>
              <a:ext uri="{FF2B5EF4-FFF2-40B4-BE49-F238E27FC236}">
                <a16:creationId xmlns:a16="http://schemas.microsoft.com/office/drawing/2014/main" id="{5F80DCA5-6A41-EE4F-8CB6-56FADF60E9A6}"/>
              </a:ext>
            </a:extLst>
          </p:cNvPr>
          <p:cNvSpPr>
            <a:spLocks noGrp="1"/>
          </p:cNvSpPr>
          <p:nvPr>
            <p:ph type="sldNum" sz="quarter" idx="29"/>
          </p:nvPr>
        </p:nvSpPr>
        <p:spPr>
          <a:xfrm>
            <a:off x="8610603" y="6356353"/>
            <a:ext cx="2743201" cy="365125"/>
          </a:xfrm>
        </p:spPr>
        <p:txBody>
          <a:bodyPr/>
          <a:lstStyle/>
          <a:p>
            <a:fld id="{48F63A3B-78C7-47BE-AE5E-E10140E04643}" type="slidenum">
              <a:rPr lang="en-US"/>
              <a:t>‹#›</a:t>
            </a:fld>
            <a:endParaRPr lang="en-US" dirty="0"/>
          </a:p>
        </p:txBody>
      </p:sp>
      <p:sp>
        <p:nvSpPr>
          <p:cNvPr id="36" name="Freeform 35">
            <a:extLst>
              <a:ext uri="{FF2B5EF4-FFF2-40B4-BE49-F238E27FC236}">
                <a16:creationId xmlns:a16="http://schemas.microsoft.com/office/drawing/2014/main" id="{B87478A1-80BD-744C-B410-8B96A4AD2384}"/>
              </a:ext>
            </a:extLst>
          </p:cNvPr>
          <p:cNvSpPr/>
          <p:nvPr userDrawn="1"/>
        </p:nvSpPr>
        <p:spPr>
          <a:xfrm rot="16200000">
            <a:off x="6245069" y="918313"/>
            <a:ext cx="6856550" cy="5051565"/>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32" name="Picture 31" descr="Logo&#10;&#10;Description automatically generated">
            <a:extLst>
              <a:ext uri="{FF2B5EF4-FFF2-40B4-BE49-F238E27FC236}">
                <a16:creationId xmlns:a16="http://schemas.microsoft.com/office/drawing/2014/main" id="{CE684F57-0AE5-E44C-855B-CEA20F24D6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5716" y="3694831"/>
            <a:ext cx="2389841" cy="2182029"/>
          </a:xfrm>
          <a:prstGeom prst="rect">
            <a:avLst/>
          </a:prstGeom>
        </p:spPr>
      </p:pic>
      <p:sp>
        <p:nvSpPr>
          <p:cNvPr id="35" name="Text Placeholder 32">
            <a:extLst>
              <a:ext uri="{FF2B5EF4-FFF2-40B4-BE49-F238E27FC236}">
                <a16:creationId xmlns:a16="http://schemas.microsoft.com/office/drawing/2014/main" id="{CC1AE6FE-E231-4743-BA92-BB68A10DAF6B}"/>
              </a:ext>
            </a:extLst>
          </p:cNvPr>
          <p:cNvSpPr>
            <a:spLocks noGrp="1"/>
          </p:cNvSpPr>
          <p:nvPr>
            <p:ph type="body" sz="quarter" idx="30" hasCustomPrompt="1"/>
          </p:nvPr>
        </p:nvSpPr>
        <p:spPr>
          <a:xfrm>
            <a:off x="528624" y="2728857"/>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2</a:t>
            </a:r>
            <a:endParaRPr lang="en-US" dirty="0"/>
          </a:p>
        </p:txBody>
      </p:sp>
      <p:sp>
        <p:nvSpPr>
          <p:cNvPr id="57" name="Text Placeholder 32">
            <a:extLst>
              <a:ext uri="{FF2B5EF4-FFF2-40B4-BE49-F238E27FC236}">
                <a16:creationId xmlns:a16="http://schemas.microsoft.com/office/drawing/2014/main" id="{FF1A766D-1482-9D40-8555-F440301AF7E3}"/>
              </a:ext>
            </a:extLst>
          </p:cNvPr>
          <p:cNvSpPr>
            <a:spLocks noGrp="1"/>
          </p:cNvSpPr>
          <p:nvPr>
            <p:ph type="body" sz="quarter" idx="31" hasCustomPrompt="1"/>
          </p:nvPr>
        </p:nvSpPr>
        <p:spPr>
          <a:xfrm>
            <a:off x="1435986" y="2728857"/>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3" name="Straight Connector 2">
            <a:extLst>
              <a:ext uri="{FF2B5EF4-FFF2-40B4-BE49-F238E27FC236}">
                <a16:creationId xmlns:a16="http://schemas.microsoft.com/office/drawing/2014/main" id="{7D8E89C7-A8DE-8A4F-9293-A29DF23AD7A5}"/>
              </a:ext>
            </a:extLst>
          </p:cNvPr>
          <p:cNvCxnSpPr/>
          <p:nvPr userDrawn="1"/>
        </p:nvCxnSpPr>
        <p:spPr>
          <a:xfrm>
            <a:off x="420482" y="25850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0" name="Text Placeholder 32">
            <a:extLst>
              <a:ext uri="{FF2B5EF4-FFF2-40B4-BE49-F238E27FC236}">
                <a16:creationId xmlns:a16="http://schemas.microsoft.com/office/drawing/2014/main" id="{BAE18D6F-D988-3B49-9978-4231CAE85E27}"/>
              </a:ext>
            </a:extLst>
          </p:cNvPr>
          <p:cNvSpPr>
            <a:spLocks noGrp="1"/>
          </p:cNvSpPr>
          <p:nvPr>
            <p:ph type="body" sz="quarter" idx="34" hasCustomPrompt="1"/>
          </p:nvPr>
        </p:nvSpPr>
        <p:spPr>
          <a:xfrm>
            <a:off x="530560" y="3609976"/>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3</a:t>
            </a:r>
            <a:endParaRPr lang="en-US" dirty="0"/>
          </a:p>
        </p:txBody>
      </p:sp>
      <p:sp>
        <p:nvSpPr>
          <p:cNvPr id="61" name="Text Placeholder 32">
            <a:extLst>
              <a:ext uri="{FF2B5EF4-FFF2-40B4-BE49-F238E27FC236}">
                <a16:creationId xmlns:a16="http://schemas.microsoft.com/office/drawing/2014/main" id="{DDBFB6A2-8256-4F46-95AD-92AFCBFDD26E}"/>
              </a:ext>
            </a:extLst>
          </p:cNvPr>
          <p:cNvSpPr>
            <a:spLocks noGrp="1"/>
          </p:cNvSpPr>
          <p:nvPr>
            <p:ph type="body" sz="quarter" idx="35" hasCustomPrompt="1"/>
          </p:nvPr>
        </p:nvSpPr>
        <p:spPr>
          <a:xfrm>
            <a:off x="1437922" y="3609976"/>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2" name="Straight Connector 61">
            <a:extLst>
              <a:ext uri="{FF2B5EF4-FFF2-40B4-BE49-F238E27FC236}">
                <a16:creationId xmlns:a16="http://schemas.microsoft.com/office/drawing/2014/main" id="{B7B54757-EEAC-EF43-AF32-4010EC820F34}"/>
              </a:ext>
            </a:extLst>
          </p:cNvPr>
          <p:cNvCxnSpPr/>
          <p:nvPr userDrawn="1"/>
        </p:nvCxnSpPr>
        <p:spPr>
          <a:xfrm>
            <a:off x="422418" y="3466158"/>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5" name="Text Placeholder 32">
            <a:extLst>
              <a:ext uri="{FF2B5EF4-FFF2-40B4-BE49-F238E27FC236}">
                <a16:creationId xmlns:a16="http://schemas.microsoft.com/office/drawing/2014/main" id="{3D51A7F1-847E-3547-8F39-00DBFF2CEF6F}"/>
              </a:ext>
            </a:extLst>
          </p:cNvPr>
          <p:cNvSpPr>
            <a:spLocks noGrp="1"/>
          </p:cNvSpPr>
          <p:nvPr>
            <p:ph type="body" sz="quarter" idx="38" hasCustomPrompt="1"/>
          </p:nvPr>
        </p:nvSpPr>
        <p:spPr>
          <a:xfrm>
            <a:off x="528624" y="4504561"/>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4</a:t>
            </a:r>
            <a:endParaRPr lang="en-US" dirty="0"/>
          </a:p>
        </p:txBody>
      </p:sp>
      <p:sp>
        <p:nvSpPr>
          <p:cNvPr id="66" name="Text Placeholder 32">
            <a:extLst>
              <a:ext uri="{FF2B5EF4-FFF2-40B4-BE49-F238E27FC236}">
                <a16:creationId xmlns:a16="http://schemas.microsoft.com/office/drawing/2014/main" id="{58CBA69A-204A-904C-A87E-85A6A4F3ACAE}"/>
              </a:ext>
            </a:extLst>
          </p:cNvPr>
          <p:cNvSpPr>
            <a:spLocks noGrp="1"/>
          </p:cNvSpPr>
          <p:nvPr>
            <p:ph type="body" sz="quarter" idx="39" hasCustomPrompt="1"/>
          </p:nvPr>
        </p:nvSpPr>
        <p:spPr>
          <a:xfrm>
            <a:off x="1435986" y="4504561"/>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7" name="Straight Connector 66">
            <a:extLst>
              <a:ext uri="{FF2B5EF4-FFF2-40B4-BE49-F238E27FC236}">
                <a16:creationId xmlns:a16="http://schemas.microsoft.com/office/drawing/2014/main" id="{4899547E-D324-B041-98D3-9B3514BA5158}"/>
              </a:ext>
            </a:extLst>
          </p:cNvPr>
          <p:cNvCxnSpPr/>
          <p:nvPr userDrawn="1"/>
        </p:nvCxnSpPr>
        <p:spPr>
          <a:xfrm>
            <a:off x="420482" y="4360743"/>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EC491105-5EE0-A84F-9F3D-4EEAB5F27A12}"/>
              </a:ext>
            </a:extLst>
          </p:cNvPr>
          <p:cNvSpPr>
            <a:spLocks noGrp="1"/>
          </p:cNvSpPr>
          <p:nvPr>
            <p:ph type="body" sz="quarter" idx="40" hasCustomPrompt="1"/>
          </p:nvPr>
        </p:nvSpPr>
        <p:spPr>
          <a:xfrm>
            <a:off x="530560" y="5385680"/>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15</a:t>
            </a:r>
            <a:endParaRPr lang="en-US" dirty="0"/>
          </a:p>
        </p:txBody>
      </p:sp>
      <p:sp>
        <p:nvSpPr>
          <p:cNvPr id="69" name="Text Placeholder 32">
            <a:extLst>
              <a:ext uri="{FF2B5EF4-FFF2-40B4-BE49-F238E27FC236}">
                <a16:creationId xmlns:a16="http://schemas.microsoft.com/office/drawing/2014/main" id="{B6EA2882-D03C-1546-B590-6354A5E90E5A}"/>
              </a:ext>
            </a:extLst>
          </p:cNvPr>
          <p:cNvSpPr>
            <a:spLocks noGrp="1"/>
          </p:cNvSpPr>
          <p:nvPr>
            <p:ph type="body" sz="quarter" idx="41" hasCustomPrompt="1"/>
          </p:nvPr>
        </p:nvSpPr>
        <p:spPr>
          <a:xfrm>
            <a:off x="1437922" y="5385680"/>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70" name="Straight Connector 69">
            <a:extLst>
              <a:ext uri="{FF2B5EF4-FFF2-40B4-BE49-F238E27FC236}">
                <a16:creationId xmlns:a16="http://schemas.microsoft.com/office/drawing/2014/main" id="{A17FFA9D-6FF9-EE45-8938-0AAAD62A4B9F}"/>
              </a:ext>
            </a:extLst>
          </p:cNvPr>
          <p:cNvCxnSpPr/>
          <p:nvPr userDrawn="1"/>
        </p:nvCxnSpPr>
        <p:spPr>
          <a:xfrm>
            <a:off x="422418" y="5241862"/>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27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09380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98104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CE1224F2-FEB5-4297-8807-24AC464E08D2}"/>
              </a:ext>
            </a:extLst>
          </p:cNvPr>
          <p:cNvSpPr>
            <a:spLocks noGrp="1"/>
          </p:cNvSpPr>
          <p:nvPr>
            <p:ph type="pic" sz="quarter" idx="10"/>
          </p:nvPr>
        </p:nvSpPr>
        <p:spPr>
          <a:xfrm>
            <a:off x="0" y="3695700"/>
            <a:ext cx="3886199"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dirty="0"/>
          </a:p>
        </p:txBody>
      </p:sp>
      <p:sp>
        <p:nvSpPr>
          <p:cNvPr id="6" name="Picture Placeholder 14">
            <a:extLst>
              <a:ext uri="{FF2B5EF4-FFF2-40B4-BE49-F238E27FC236}">
                <a16:creationId xmlns:a16="http://schemas.microsoft.com/office/drawing/2014/main" id="{2C3A6846-EA2F-4787-B7F3-C5DC95064035}"/>
              </a:ext>
            </a:extLst>
          </p:cNvPr>
          <p:cNvSpPr>
            <a:spLocks noGrp="1"/>
          </p:cNvSpPr>
          <p:nvPr>
            <p:ph type="pic" sz="quarter" idx="11"/>
          </p:nvPr>
        </p:nvSpPr>
        <p:spPr>
          <a:xfrm>
            <a:off x="4165600" y="4170099"/>
            <a:ext cx="3886199"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dirty="0"/>
          </a:p>
        </p:txBody>
      </p:sp>
      <p:sp>
        <p:nvSpPr>
          <p:cNvPr id="7" name="Picture Placeholder 15">
            <a:extLst>
              <a:ext uri="{FF2B5EF4-FFF2-40B4-BE49-F238E27FC236}">
                <a16:creationId xmlns:a16="http://schemas.microsoft.com/office/drawing/2014/main" id="{87451934-77EA-441C-8037-868343163F70}"/>
              </a:ext>
            </a:extLst>
          </p:cNvPr>
          <p:cNvSpPr>
            <a:spLocks noGrp="1"/>
          </p:cNvSpPr>
          <p:nvPr>
            <p:ph type="pic" sz="quarter" idx="12"/>
          </p:nvPr>
        </p:nvSpPr>
        <p:spPr>
          <a:xfrm>
            <a:off x="8305801" y="3695700"/>
            <a:ext cx="3886199"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dirty="0"/>
          </a:p>
        </p:txBody>
      </p:sp>
      <p:sp>
        <p:nvSpPr>
          <p:cNvPr id="11" name="Text Placeholder 32">
            <a:extLst>
              <a:ext uri="{FF2B5EF4-FFF2-40B4-BE49-F238E27FC236}">
                <a16:creationId xmlns:a16="http://schemas.microsoft.com/office/drawing/2014/main" id="{75EE205F-DE6D-3A43-A18F-43343C1C37E1}"/>
              </a:ext>
            </a:extLst>
          </p:cNvPr>
          <p:cNvSpPr>
            <a:spLocks noGrp="1"/>
          </p:cNvSpPr>
          <p:nvPr>
            <p:ph type="body" sz="quarter" idx="15" hasCustomPrompt="1"/>
          </p:nvPr>
        </p:nvSpPr>
        <p:spPr>
          <a:xfrm>
            <a:off x="-2" y="735521"/>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2" name="Text Placeholder 32">
            <a:extLst>
              <a:ext uri="{FF2B5EF4-FFF2-40B4-BE49-F238E27FC236}">
                <a16:creationId xmlns:a16="http://schemas.microsoft.com/office/drawing/2014/main" id="{3CDA0341-E7FC-3547-85B0-9E024F83A8CD}"/>
              </a:ext>
            </a:extLst>
          </p:cNvPr>
          <p:cNvSpPr>
            <a:spLocks noGrp="1"/>
          </p:cNvSpPr>
          <p:nvPr>
            <p:ph type="body" sz="quarter" idx="17" hasCustomPrompt="1"/>
          </p:nvPr>
        </p:nvSpPr>
        <p:spPr>
          <a:xfrm>
            <a:off x="-1" y="1498690"/>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84327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 Slide 4">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85116C60-5203-4597-81BC-28FAED26935A}"/>
              </a:ext>
            </a:extLst>
          </p:cNvPr>
          <p:cNvSpPr>
            <a:spLocks noGrp="1"/>
          </p:cNvSpPr>
          <p:nvPr>
            <p:ph type="pic" sz="quarter" idx="10" hasCustomPrompt="1"/>
          </p:nvPr>
        </p:nvSpPr>
        <p:spPr>
          <a:xfrm>
            <a:off x="-1" y="1"/>
            <a:ext cx="12192000" cy="3136685"/>
          </a:xfrm>
          <a:prstGeom prst="rect">
            <a:avLst/>
          </a:prstGeom>
        </p:spPr>
        <p:txBody>
          <a:bodyPr/>
          <a:lstStyle>
            <a:lvl1pPr marL="0" indent="0">
              <a:buNone/>
              <a:defRPr sz="716"/>
            </a:lvl1pPr>
          </a:lstStyle>
          <a:p>
            <a:r>
              <a:rPr lang="en-CA" dirty="0"/>
              <a:t>Picture</a:t>
            </a:r>
            <a:endParaRPr lang="fr-CA" dirty="0"/>
          </a:p>
        </p:txBody>
      </p:sp>
      <p:sp>
        <p:nvSpPr>
          <p:cNvPr id="4" name="Slide Number Placeholder 4">
            <a:extLst>
              <a:ext uri="{FF2B5EF4-FFF2-40B4-BE49-F238E27FC236}">
                <a16:creationId xmlns:a16="http://schemas.microsoft.com/office/drawing/2014/main" id="{8E378BAB-F39C-4645-BD0E-728718AA9F29}"/>
              </a:ext>
            </a:extLst>
          </p:cNvPr>
          <p:cNvSpPr>
            <a:spLocks noGrp="1"/>
          </p:cNvSpPr>
          <p:nvPr>
            <p:ph type="sldNum" sz="quarter" idx="16"/>
          </p:nvPr>
        </p:nvSpPr>
        <p:spPr>
          <a:xfrm>
            <a:off x="7722020" y="6560800"/>
            <a:ext cx="4301302" cy="229565"/>
          </a:xfrm>
        </p:spPr>
        <p:txBody>
          <a:bodyPr/>
          <a:lstStyle/>
          <a:p>
            <a:fld id="{9C527BFA-2C0E-4CEC-B6A5-913A56FEF4B4}" type="slidenum">
              <a:rPr lang="fr-CA" smtClean="0"/>
              <a:pPr/>
              <a:t>‹#›</a:t>
            </a:fld>
            <a:endParaRPr lang="fr-CA" dirty="0"/>
          </a:p>
        </p:txBody>
      </p:sp>
      <p:sp>
        <p:nvSpPr>
          <p:cNvPr id="13" name="Text Placeholder 32">
            <a:extLst>
              <a:ext uri="{FF2B5EF4-FFF2-40B4-BE49-F238E27FC236}">
                <a16:creationId xmlns:a16="http://schemas.microsoft.com/office/drawing/2014/main" id="{F9E79764-7366-D54C-BA73-C74409769392}"/>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4" name="Text Placeholder 32">
            <a:extLst>
              <a:ext uri="{FF2B5EF4-FFF2-40B4-BE49-F238E27FC236}">
                <a16:creationId xmlns:a16="http://schemas.microsoft.com/office/drawing/2014/main" id="{228121D2-69BA-934D-8803-0436260DFCF9}"/>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159473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 steps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33" name="Slide Number Placeholder 1">
            <a:extLst>
              <a:ext uri="{FF2B5EF4-FFF2-40B4-BE49-F238E27FC236}">
                <a16:creationId xmlns:a16="http://schemas.microsoft.com/office/drawing/2014/main" id="{018FE683-0C7E-D142-90C4-BC4FFFA8DCDC}"/>
              </a:ext>
            </a:extLst>
          </p:cNvPr>
          <p:cNvSpPr txBox="1">
            <a:spLocks/>
          </p:cNvSpPr>
          <p:nvPr userDrawn="1"/>
        </p:nvSpPr>
        <p:spPr>
          <a:xfrm>
            <a:off x="7722665" y="6668596"/>
            <a:ext cx="4301302"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a:t>
            </a:fld>
            <a:endParaRPr lang="fr-CA" sz="692" dirty="0"/>
          </a:p>
        </p:txBody>
      </p:sp>
      <p:grpSp>
        <p:nvGrpSpPr>
          <p:cNvPr id="24" name="Group 23">
            <a:extLst>
              <a:ext uri="{FF2B5EF4-FFF2-40B4-BE49-F238E27FC236}">
                <a16:creationId xmlns:a16="http://schemas.microsoft.com/office/drawing/2014/main" id="{2FD5E83A-B374-F64B-BA45-12779F6B9719}"/>
              </a:ext>
            </a:extLst>
          </p:cNvPr>
          <p:cNvGrpSpPr/>
          <p:nvPr userDrawn="1"/>
        </p:nvGrpSpPr>
        <p:grpSpPr>
          <a:xfrm>
            <a:off x="618608" y="1002323"/>
            <a:ext cx="2537830" cy="4906867"/>
            <a:chOff x="1653962" y="1814773"/>
            <a:chExt cx="6060586" cy="8680747"/>
          </a:xfrm>
        </p:grpSpPr>
        <p:sp>
          <p:nvSpPr>
            <p:cNvPr id="25" name="Freeform 256">
              <a:extLst>
                <a:ext uri="{FF2B5EF4-FFF2-40B4-BE49-F238E27FC236}">
                  <a16:creationId xmlns:a16="http://schemas.microsoft.com/office/drawing/2014/main"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id="{12BF8694-3AAB-5F47-9C07-0D10C307F72D}"/>
              </a:ext>
            </a:extLst>
          </p:cNvPr>
          <p:cNvSpPr>
            <a:spLocks noGrp="1"/>
          </p:cNvSpPr>
          <p:nvPr>
            <p:ph type="body" sz="quarter" idx="18" hasCustomPrompt="1"/>
          </p:nvPr>
        </p:nvSpPr>
        <p:spPr>
          <a:xfrm>
            <a:off x="692269"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id="{AD9A8FAE-4875-7E4A-B3B2-8C975A5FC074}"/>
              </a:ext>
            </a:extLst>
          </p:cNvPr>
          <p:cNvSpPr>
            <a:spLocks noGrp="1"/>
          </p:cNvSpPr>
          <p:nvPr>
            <p:ph type="body" sz="quarter" idx="19" hasCustomPrompt="1"/>
          </p:nvPr>
        </p:nvSpPr>
        <p:spPr>
          <a:xfrm>
            <a:off x="825603"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id="{170CA574-85EC-C042-A09C-EF8DAA280CFA}"/>
              </a:ext>
            </a:extLst>
          </p:cNvPr>
          <p:cNvSpPr>
            <a:spLocks noGrp="1"/>
          </p:cNvSpPr>
          <p:nvPr>
            <p:ph type="body" sz="quarter" idx="20" hasCustomPrompt="1"/>
          </p:nvPr>
        </p:nvSpPr>
        <p:spPr>
          <a:xfrm>
            <a:off x="884203"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id="{F26AD568-01C3-C74F-9152-63153C774603}"/>
              </a:ext>
            </a:extLst>
          </p:cNvPr>
          <p:cNvSpPr>
            <a:spLocks noGrp="1"/>
          </p:cNvSpPr>
          <p:nvPr>
            <p:ph type="body" sz="quarter" idx="16" hasCustomPrompt="1"/>
          </p:nvPr>
        </p:nvSpPr>
        <p:spPr>
          <a:xfrm>
            <a:off x="7061665" y="20837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6" name="Text Placeholder 32">
            <a:extLst>
              <a:ext uri="{FF2B5EF4-FFF2-40B4-BE49-F238E27FC236}">
                <a16:creationId xmlns:a16="http://schemas.microsoft.com/office/drawing/2014/main" id="{46EF2A85-EB96-854F-8C62-1019B24398C4}"/>
              </a:ext>
            </a:extLst>
          </p:cNvPr>
          <p:cNvSpPr>
            <a:spLocks noGrp="1"/>
          </p:cNvSpPr>
          <p:nvPr>
            <p:ph type="body" sz="quarter" idx="21" hasCustomPrompt="1"/>
          </p:nvPr>
        </p:nvSpPr>
        <p:spPr>
          <a:xfrm>
            <a:off x="7062327" y="16717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4" name="Rectangle 53">
            <a:extLst>
              <a:ext uri="{FF2B5EF4-FFF2-40B4-BE49-F238E27FC236}">
                <a16:creationId xmlns:a16="http://schemas.microsoft.com/office/drawing/2014/main"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2471178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3 steps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33" name="Slide Number Placeholder 1">
            <a:extLst>
              <a:ext uri="{FF2B5EF4-FFF2-40B4-BE49-F238E27FC236}">
                <a16:creationId xmlns:a16="http://schemas.microsoft.com/office/drawing/2014/main" id="{018FE683-0C7E-D142-90C4-BC4FFFA8DCDC}"/>
              </a:ext>
            </a:extLst>
          </p:cNvPr>
          <p:cNvSpPr txBox="1">
            <a:spLocks/>
          </p:cNvSpPr>
          <p:nvPr userDrawn="1"/>
        </p:nvSpPr>
        <p:spPr>
          <a:xfrm>
            <a:off x="7722665" y="6668596"/>
            <a:ext cx="4301302"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a:t>
            </a:fld>
            <a:endParaRPr lang="fr-CA" sz="692" dirty="0"/>
          </a:p>
        </p:txBody>
      </p:sp>
      <p:grpSp>
        <p:nvGrpSpPr>
          <p:cNvPr id="24" name="Group 23">
            <a:extLst>
              <a:ext uri="{FF2B5EF4-FFF2-40B4-BE49-F238E27FC236}">
                <a16:creationId xmlns:a16="http://schemas.microsoft.com/office/drawing/2014/main" id="{2FD5E83A-B374-F64B-BA45-12779F6B9719}"/>
              </a:ext>
            </a:extLst>
          </p:cNvPr>
          <p:cNvGrpSpPr/>
          <p:nvPr userDrawn="1"/>
        </p:nvGrpSpPr>
        <p:grpSpPr>
          <a:xfrm>
            <a:off x="866699" y="387035"/>
            <a:ext cx="3887594" cy="5568311"/>
            <a:chOff x="1653962" y="1814773"/>
            <a:chExt cx="6060586" cy="8680747"/>
          </a:xfrm>
        </p:grpSpPr>
        <p:sp>
          <p:nvSpPr>
            <p:cNvPr id="25" name="Freeform 256">
              <a:extLst>
                <a:ext uri="{FF2B5EF4-FFF2-40B4-BE49-F238E27FC236}">
                  <a16:creationId xmlns:a16="http://schemas.microsoft.com/office/drawing/2014/main"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id="{12BF8694-3AAB-5F47-9C07-0D10C307F72D}"/>
              </a:ext>
            </a:extLst>
          </p:cNvPr>
          <p:cNvSpPr>
            <a:spLocks noGrp="1"/>
          </p:cNvSpPr>
          <p:nvPr>
            <p:ph type="body" sz="quarter" idx="18" hasCustomPrompt="1"/>
          </p:nvPr>
        </p:nvSpPr>
        <p:spPr>
          <a:xfrm>
            <a:off x="692269"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id="{AD9A8FAE-4875-7E4A-B3B2-8C975A5FC074}"/>
              </a:ext>
            </a:extLst>
          </p:cNvPr>
          <p:cNvSpPr>
            <a:spLocks noGrp="1"/>
          </p:cNvSpPr>
          <p:nvPr>
            <p:ph type="body" sz="quarter" idx="19" hasCustomPrompt="1"/>
          </p:nvPr>
        </p:nvSpPr>
        <p:spPr>
          <a:xfrm>
            <a:off x="825603"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id="{170CA574-85EC-C042-A09C-EF8DAA280CFA}"/>
              </a:ext>
            </a:extLst>
          </p:cNvPr>
          <p:cNvSpPr>
            <a:spLocks noGrp="1"/>
          </p:cNvSpPr>
          <p:nvPr>
            <p:ph type="body" sz="quarter" idx="20" hasCustomPrompt="1"/>
          </p:nvPr>
        </p:nvSpPr>
        <p:spPr>
          <a:xfrm>
            <a:off x="884203"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id="{F26AD568-01C3-C74F-9152-63153C774603}"/>
              </a:ext>
            </a:extLst>
          </p:cNvPr>
          <p:cNvSpPr>
            <a:spLocks noGrp="1"/>
          </p:cNvSpPr>
          <p:nvPr>
            <p:ph type="body" sz="quarter" idx="16" hasCustomPrompt="1"/>
          </p:nvPr>
        </p:nvSpPr>
        <p:spPr>
          <a:xfrm>
            <a:off x="7061665" y="20837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Right Triangle 44">
            <a:extLst>
              <a:ext uri="{FF2B5EF4-FFF2-40B4-BE49-F238E27FC236}">
                <a16:creationId xmlns:a16="http://schemas.microsoft.com/office/drawing/2014/main" id="{3669F3A8-D880-A541-9C08-94393567AAF1}"/>
              </a:ext>
            </a:extLst>
          </p:cNvPr>
          <p:cNvSpPr/>
          <p:nvPr userDrawn="1"/>
        </p:nvSpPr>
        <p:spPr>
          <a:xfrm rot="13500000">
            <a:off x="6204560" y="16203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6" name="Text Placeholder 32">
            <a:extLst>
              <a:ext uri="{FF2B5EF4-FFF2-40B4-BE49-F238E27FC236}">
                <a16:creationId xmlns:a16="http://schemas.microsoft.com/office/drawing/2014/main" id="{46EF2A85-EB96-854F-8C62-1019B24398C4}"/>
              </a:ext>
            </a:extLst>
          </p:cNvPr>
          <p:cNvSpPr>
            <a:spLocks noGrp="1"/>
          </p:cNvSpPr>
          <p:nvPr>
            <p:ph type="body" sz="quarter" idx="21" hasCustomPrompt="1"/>
          </p:nvPr>
        </p:nvSpPr>
        <p:spPr>
          <a:xfrm>
            <a:off x="7062327" y="16717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47" name="Text Placeholder 32">
            <a:extLst>
              <a:ext uri="{FF2B5EF4-FFF2-40B4-BE49-F238E27FC236}">
                <a16:creationId xmlns:a16="http://schemas.microsoft.com/office/drawing/2014/main" id="{C657A466-6922-3A4C-AADE-F33272DA07CA}"/>
              </a:ext>
            </a:extLst>
          </p:cNvPr>
          <p:cNvSpPr>
            <a:spLocks noGrp="1"/>
          </p:cNvSpPr>
          <p:nvPr>
            <p:ph type="body" sz="quarter" idx="22" hasCustomPrompt="1"/>
          </p:nvPr>
        </p:nvSpPr>
        <p:spPr>
          <a:xfrm>
            <a:off x="7061665" y="34128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8" name="Right Triangle 47">
            <a:extLst>
              <a:ext uri="{FF2B5EF4-FFF2-40B4-BE49-F238E27FC236}">
                <a16:creationId xmlns:a16="http://schemas.microsoft.com/office/drawing/2014/main" id="{C8AB12E6-6499-4B46-B65C-6D58BCE605B2}"/>
              </a:ext>
            </a:extLst>
          </p:cNvPr>
          <p:cNvSpPr/>
          <p:nvPr userDrawn="1"/>
        </p:nvSpPr>
        <p:spPr>
          <a:xfrm rot="13500000">
            <a:off x="6204560" y="29494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9" name="Text Placeholder 32">
            <a:extLst>
              <a:ext uri="{FF2B5EF4-FFF2-40B4-BE49-F238E27FC236}">
                <a16:creationId xmlns:a16="http://schemas.microsoft.com/office/drawing/2014/main" id="{6CF3C905-1B89-9F4A-8E6A-E467D2C90C29}"/>
              </a:ext>
            </a:extLst>
          </p:cNvPr>
          <p:cNvSpPr>
            <a:spLocks noGrp="1"/>
          </p:cNvSpPr>
          <p:nvPr>
            <p:ph type="body" sz="quarter" idx="23" hasCustomPrompt="1"/>
          </p:nvPr>
        </p:nvSpPr>
        <p:spPr>
          <a:xfrm>
            <a:off x="7062327" y="30008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0" name="Text Placeholder 32">
            <a:extLst>
              <a:ext uri="{FF2B5EF4-FFF2-40B4-BE49-F238E27FC236}">
                <a16:creationId xmlns:a16="http://schemas.microsoft.com/office/drawing/2014/main" id="{79881D68-1787-434D-ABE6-3079DF3DCBF7}"/>
              </a:ext>
            </a:extLst>
          </p:cNvPr>
          <p:cNvSpPr>
            <a:spLocks noGrp="1"/>
          </p:cNvSpPr>
          <p:nvPr>
            <p:ph type="body" sz="quarter" idx="24" hasCustomPrompt="1"/>
          </p:nvPr>
        </p:nvSpPr>
        <p:spPr>
          <a:xfrm>
            <a:off x="7051128" y="4844883"/>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1" name="Right Triangle 50">
            <a:extLst>
              <a:ext uri="{FF2B5EF4-FFF2-40B4-BE49-F238E27FC236}">
                <a16:creationId xmlns:a16="http://schemas.microsoft.com/office/drawing/2014/main" id="{860E51C1-8775-9547-93DB-D5F5BF2D3981}"/>
              </a:ext>
            </a:extLst>
          </p:cNvPr>
          <p:cNvSpPr/>
          <p:nvPr userDrawn="1"/>
        </p:nvSpPr>
        <p:spPr>
          <a:xfrm rot="13500000">
            <a:off x="6194023" y="4381465"/>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52" name="Text Placeholder 32">
            <a:extLst>
              <a:ext uri="{FF2B5EF4-FFF2-40B4-BE49-F238E27FC236}">
                <a16:creationId xmlns:a16="http://schemas.microsoft.com/office/drawing/2014/main" id="{78746B18-D47A-C846-B71B-FF870CCAC19E}"/>
              </a:ext>
            </a:extLst>
          </p:cNvPr>
          <p:cNvSpPr>
            <a:spLocks noGrp="1"/>
          </p:cNvSpPr>
          <p:nvPr>
            <p:ph type="body" sz="quarter" idx="25" hasCustomPrompt="1"/>
          </p:nvPr>
        </p:nvSpPr>
        <p:spPr>
          <a:xfrm>
            <a:off x="7051790" y="4432914"/>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4" name="Rectangle 53">
            <a:extLst>
              <a:ext uri="{FF2B5EF4-FFF2-40B4-BE49-F238E27FC236}">
                <a16:creationId xmlns:a16="http://schemas.microsoft.com/office/drawing/2014/main"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2819606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8" name="Text Placeholder 32">
            <a:extLst>
              <a:ext uri="{FF2B5EF4-FFF2-40B4-BE49-F238E27FC236}">
                <a16:creationId xmlns:a16="http://schemas.microsoft.com/office/drawing/2014/main" id="{59B3C6C8-1BB4-CA45-8027-F0C6E14FD7E0}"/>
              </a:ext>
            </a:extLst>
          </p:cNvPr>
          <p:cNvSpPr>
            <a:spLocks noGrp="1"/>
          </p:cNvSpPr>
          <p:nvPr>
            <p:ph type="body" sz="quarter" idx="15" hasCustomPrompt="1"/>
          </p:nvPr>
        </p:nvSpPr>
        <p:spPr>
          <a:xfrm>
            <a:off x="465666" y="1247754"/>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81D7BDD4-8488-5F42-995E-628775FE54A8}"/>
              </a:ext>
            </a:extLst>
          </p:cNvPr>
          <p:cNvSpPr>
            <a:spLocks noGrp="1"/>
          </p:cNvSpPr>
          <p:nvPr>
            <p:ph type="body" sz="quarter" idx="17" hasCustomPrompt="1"/>
          </p:nvPr>
        </p:nvSpPr>
        <p:spPr>
          <a:xfrm>
            <a:off x="465668" y="20209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181811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77124656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3" r:id="rId5"/>
    <p:sldLayoutId id="2147484004" r:id="rId6"/>
    <p:sldLayoutId id="2147484006" r:id="rId7"/>
    <p:sldLayoutId id="2147484015" r:id="rId8"/>
    <p:sldLayoutId id="2147484007" r:id="rId9"/>
    <p:sldLayoutId id="2147484009" r:id="rId10"/>
    <p:sldLayoutId id="2147484012" r:id="rId11"/>
    <p:sldLayoutId id="2147484013" r:id="rId12"/>
    <p:sldLayoutId id="2147484016" r:id="rId13"/>
    <p:sldLayoutId id="214748401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xoEXeNnusFE" TargetMode="External"/><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BcZmlh_hTN0" TargetMode="External"/><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hyperlink" Target="https://www.cogapp.com/digital-strategy" TargetMode="Externa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youtu.be/9mMidy_oC5o"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independent.co.uk/life-style/tiktok-learn-on-educational-initiative-rachel-riley-english-heritage-maths-health-a9572696.html" TargetMode="External"/><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pro.europeana.eu/post/seven-tips-for-digital-storytelling-with-cultural-heritage"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www.gameoftraces.com/" TargetMode="External"/><Relationship Id="rId2" Type="http://schemas.openxmlformats.org/officeDocument/2006/relationships/image" Target="../media/image36.jpeg"/><Relationship Id="rId1" Type="http://schemas.openxmlformats.org/officeDocument/2006/relationships/slideLayout" Target="../slideLayouts/slideLayout13.xml"/><Relationship Id="rId6" Type="http://schemas.openxmlformats.org/officeDocument/2006/relationships/hyperlink" Target="https://tourism4-0.org/" TargetMode="External"/><Relationship Id="rId5" Type="http://schemas.openxmlformats.org/officeDocument/2006/relationships/hyperlink" Target="https://www.heritageresearch-hub.eu/homepage/heritage-projects/" TargetMode="External"/><Relationship Id="rId4" Type="http://schemas.openxmlformats.org/officeDocument/2006/relationships/hyperlink" Target="https://www.mooc-list.com/tags/cultural-heritage"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watch?v=9mMidy_oC5o" TargetMode="External"/><Relationship Id="rId3" Type="http://schemas.openxmlformats.org/officeDocument/2006/relationships/hyperlink" Target="https://www.culturehive.co.uk/" TargetMode="External"/><Relationship Id="rId7" Type="http://schemas.openxmlformats.org/officeDocument/2006/relationships/hyperlink" Target="https://www.cogapp.com/digital-strategy" TargetMode="External"/><Relationship Id="rId2"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hyperlink" Target="https://www.youtube.com/watch?v=BcZmlh_hTN0" TargetMode="External"/><Relationship Id="rId11" Type="http://schemas.openxmlformats.org/officeDocument/2006/relationships/hyperlink" Target="https://www.toptal.com/designers/product-design/design-thinking-business-value" TargetMode="External"/><Relationship Id="rId5" Type="http://schemas.openxmlformats.org/officeDocument/2006/relationships/hyperlink" Target="https://www.youtube.com/watch?v=xoEXeNnusFE" TargetMode="External"/><Relationship Id="rId10" Type="http://schemas.openxmlformats.org/officeDocument/2006/relationships/hyperlink" Target="https://pro.europeana.eu/post/seven-tips-for-digital-storytelling-with-cultural-heritage" TargetMode="External"/><Relationship Id="rId4" Type="http://schemas.openxmlformats.org/officeDocument/2006/relationships/hyperlink" Target="https://www.youtube.com/watch?v=UOD9NsUVJX0" TargetMode="External"/><Relationship Id="rId9" Type="http://schemas.openxmlformats.org/officeDocument/2006/relationships/hyperlink" Target="https://www.independent.co.uk/life-style/tiktok-learn-on-educational-initiative-rachel-riley-english-heritage-maths-health-a9572696.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UOD9NsUVJX0" TargetMode="External"/><Relationship Id="rId2" Type="http://schemas.openxmlformats.org/officeDocument/2006/relationships/image" Target="../media/image12.png"/><Relationship Id="rId1" Type="http://schemas.openxmlformats.org/officeDocument/2006/relationships/slideLayout" Target="../slideLayouts/slideLayout10.xml"/><Relationship Id="rId6" Type="http://schemas.openxmlformats.org/officeDocument/2006/relationships/hyperlink" Target="https://www.culturehive.co.uk/" TargetMode="External"/><Relationship Id="rId5" Type="http://schemas.openxmlformats.org/officeDocument/2006/relationships/hyperlink" Target="https://www.insitesproject.eu/"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0" y="0"/>
            <a:ext cx="12192000" cy="6858000"/>
          </a:xfrm>
        </p:spPr>
      </p:pic>
      <p:sp>
        <p:nvSpPr>
          <p:cNvPr id="12" name="Freeform 11">
            <a:extLst>
              <a:ext uri="{FF2B5EF4-FFF2-40B4-BE49-F238E27FC236}">
                <a16:creationId xmlns:a16="http://schemas.microsoft.com/office/drawing/2014/main" id="{7AC36BD6-7D4F-F64E-8774-469B8B070651}"/>
              </a:ext>
            </a:extLst>
          </p:cNvPr>
          <p:cNvSpPr/>
          <p:nvPr/>
        </p:nvSpPr>
        <p:spPr>
          <a:xfrm>
            <a:off x="0" y="-26730"/>
            <a:ext cx="12191998" cy="6911459"/>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34" y="447821"/>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0" y="3329482"/>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5400" dirty="0">
                <a:solidFill>
                  <a:schemeClr val="bg1"/>
                </a:solidFill>
              </a:rPr>
              <a:t>Module 2</a:t>
            </a:r>
            <a:endParaRPr lang="en-US" sz="5400" dirty="0">
              <a:solidFill>
                <a:schemeClr val="bg1"/>
              </a:solidFill>
            </a:endParaRPr>
          </a:p>
        </p:txBody>
      </p:sp>
      <p:sp>
        <p:nvSpPr>
          <p:cNvPr id="11" name="Text Placeholder 32">
            <a:extLst>
              <a:ext uri="{FF2B5EF4-FFF2-40B4-BE49-F238E27FC236}">
                <a16:creationId xmlns:a16="http://schemas.microsoft.com/office/drawing/2014/main" id="{249A4674-3D06-344E-A89A-908CE4B6DFD9}"/>
              </a:ext>
            </a:extLst>
          </p:cNvPr>
          <p:cNvSpPr txBox="1">
            <a:spLocks/>
          </p:cNvSpPr>
          <p:nvPr/>
        </p:nvSpPr>
        <p:spPr>
          <a:xfrm>
            <a:off x="0" y="4241968"/>
            <a:ext cx="12192000" cy="394051"/>
          </a:xfrm>
          <a:prstGeom prst="rect">
            <a:avLst/>
          </a:prstGeom>
        </p:spPr>
        <p:txBody>
          <a:bodyPr anchor="t">
            <a:noAutofit/>
          </a:bodyPr>
          <a:lstStyle>
            <a:lvl1pPr marL="0" indent="0" algn="ctr" defTabSz="777514" rtl="0" eaLnBrk="1" latinLnBrk="0" hangingPunct="1">
              <a:lnSpc>
                <a:spcPct val="100000"/>
              </a:lnSpc>
              <a:spcBef>
                <a:spcPts val="0"/>
              </a:spcBef>
              <a:buFont typeface="Arial" panose="020B0604020202020204" pitchFamily="34" charset="0"/>
              <a:buNone/>
              <a:defRPr sz="2000" b="0" i="0" kern="1200">
                <a:solidFill>
                  <a:srgbClr val="E43794"/>
                </a:solidFill>
                <a:latin typeface="Avenir" panose="02000503020000020003" pitchFamily="2" charset="0"/>
                <a:ea typeface="+mn-ea"/>
                <a:cs typeface="Poppins"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7000"/>
              </a:lnSpc>
              <a:spcAft>
                <a:spcPts val="800"/>
              </a:spcAft>
            </a:pPr>
            <a:r>
              <a:rPr lang="tr-TR"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Kültürel Miras Deneyiminizin Dijitalleşmesinin Önündeki Engelleri Aşmak</a:t>
            </a:r>
          </a:p>
          <a:p>
            <a:pPr>
              <a:lnSpc>
                <a:spcPct val="107000"/>
              </a:lnSpc>
              <a:spcAft>
                <a:spcPts val="800"/>
              </a:spcAft>
            </a:pPr>
            <a:r>
              <a:rPr lang="tr-TR"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D0EA6DC-2F19-438E-9ACC-0CD97B5FED9D}"/>
              </a:ext>
            </a:extLst>
          </p:cNvPr>
          <p:cNvSpPr/>
          <p:nvPr/>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2" name="Slide Number Placeholder 1">
            <a:extLst>
              <a:ext uri="{FF2B5EF4-FFF2-40B4-BE49-F238E27FC236}">
                <a16:creationId xmlns:a16="http://schemas.microsoft.com/office/drawing/2014/main" id="{85D58604-F38F-4177-A656-FFC21F5D59C2}"/>
              </a:ext>
            </a:extLst>
          </p:cNvPr>
          <p:cNvSpPr>
            <a:spLocks noGrp="1"/>
          </p:cNvSpPr>
          <p:nvPr>
            <p:ph type="sldNum" sz="quarter" idx="14"/>
          </p:nvPr>
        </p:nvSpPr>
        <p:spPr/>
        <p:txBody>
          <a:bodyPr/>
          <a:lstStyle/>
          <a:p>
            <a:fld id="{9C527BFA-2C0E-4CEC-B6A5-913A56FEF4B4}" type="slidenum">
              <a:rPr lang="fr-CA" smtClean="0"/>
              <a:pPr/>
              <a:t>10</a:t>
            </a:fld>
            <a:endParaRPr lang="fr-CA" dirty="0"/>
          </a:p>
        </p:txBody>
      </p:sp>
      <p:sp>
        <p:nvSpPr>
          <p:cNvPr id="3" name="Text Placeholder 2">
            <a:extLst>
              <a:ext uri="{FF2B5EF4-FFF2-40B4-BE49-F238E27FC236}">
                <a16:creationId xmlns:a16="http://schemas.microsoft.com/office/drawing/2014/main" id="{F24DCAB7-8AC3-4064-804C-C154EF8AF5AF}"/>
              </a:ext>
            </a:extLst>
          </p:cNvPr>
          <p:cNvSpPr>
            <a:spLocks noGrp="1"/>
          </p:cNvSpPr>
          <p:nvPr>
            <p:ph type="body" sz="quarter" idx="15"/>
          </p:nvPr>
        </p:nvSpPr>
        <p:spPr>
          <a:xfrm>
            <a:off x="210034" y="116277"/>
            <a:ext cx="6966764" cy="631527"/>
          </a:xfrm>
        </p:spPr>
        <p:txBody>
          <a:bodyPr/>
          <a:lstStyle/>
          <a:p>
            <a:r>
              <a:rPr lang="tr-TR" dirty="0"/>
              <a:t>‘’Yöneticilerin Kollarını Nasıl Çözeceğinizi’ İzleyin ve Öğrenin</a:t>
            </a:r>
            <a:endParaRPr lang="en-GB" dirty="0"/>
          </a:p>
        </p:txBody>
      </p:sp>
      <p:pic>
        <p:nvPicPr>
          <p:cNvPr id="5" name="Picture 4">
            <a:extLst>
              <a:ext uri="{FF2B5EF4-FFF2-40B4-BE49-F238E27FC236}">
                <a16:creationId xmlns:a16="http://schemas.microsoft.com/office/drawing/2014/main" id="{5D8894BD-AE32-4A27-8299-7515F10285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87" t="10823" r="9307" b="5574"/>
          <a:stretch/>
        </p:blipFill>
        <p:spPr>
          <a:xfrm>
            <a:off x="4250717" y="1112639"/>
            <a:ext cx="7941283" cy="4839954"/>
          </a:xfrm>
          <a:prstGeom prst="rect">
            <a:avLst/>
          </a:prstGeom>
        </p:spPr>
      </p:pic>
      <p:sp>
        <p:nvSpPr>
          <p:cNvPr id="8" name="Text Placeholder 3">
            <a:extLst>
              <a:ext uri="{FF2B5EF4-FFF2-40B4-BE49-F238E27FC236}">
                <a16:creationId xmlns:a16="http://schemas.microsoft.com/office/drawing/2014/main" id="{B006B4A5-3FEF-46FD-97EC-917559ED9BAE}"/>
              </a:ext>
            </a:extLst>
          </p:cNvPr>
          <p:cNvSpPr txBox="1">
            <a:spLocks/>
          </p:cNvSpPr>
          <p:nvPr/>
        </p:nvSpPr>
        <p:spPr>
          <a:xfrm>
            <a:off x="326796" y="1865210"/>
            <a:ext cx="4868333" cy="499279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v"/>
            </a:pPr>
            <a:endParaRPr lang="en-GB" sz="2000" i="1" dirty="0"/>
          </a:p>
        </p:txBody>
      </p:sp>
      <p:sp>
        <p:nvSpPr>
          <p:cNvPr id="9" name="TextBox 8">
            <a:extLst>
              <a:ext uri="{FF2B5EF4-FFF2-40B4-BE49-F238E27FC236}">
                <a16:creationId xmlns:a16="http://schemas.microsoft.com/office/drawing/2014/main" id="{715A98E9-3FFF-4675-9F7C-938724F89C41}"/>
              </a:ext>
            </a:extLst>
          </p:cNvPr>
          <p:cNvSpPr txBox="1"/>
          <p:nvPr/>
        </p:nvSpPr>
        <p:spPr>
          <a:xfrm>
            <a:off x="210034" y="1263037"/>
            <a:ext cx="4816417" cy="4098558"/>
          </a:xfrm>
          <a:prstGeom prst="rect">
            <a:avLst/>
          </a:prstGeom>
          <a:noFill/>
        </p:spPr>
        <p:txBody>
          <a:bodyPr wrap="square">
            <a:spAutoFit/>
          </a:bodyPr>
          <a:lstStyle/>
          <a:p>
            <a:pPr algn="just">
              <a:lnSpc>
                <a:spcPct val="107000"/>
              </a:lnSpc>
              <a:spcAft>
                <a:spcPts val="800"/>
              </a:spcAft>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Bir müze veya kültürel miras yöneticileri ne ister? Ve dijital programlarını yürüten insanlar bunu elde etmelerine nasıl yardımcı olabilir?</a:t>
            </a:r>
          </a:p>
          <a:p>
            <a:pPr algn="just">
              <a:lnSpc>
                <a:spcPct val="107000"/>
              </a:lnSpc>
              <a:spcAft>
                <a:spcPts val="800"/>
              </a:spcAft>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p>
          <a:p>
            <a:pPr algn="just"/>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Günümüz müze müdürleri arasında dijital olarak en çok meşgul olan </a:t>
            </a:r>
            <a:r>
              <a:rPr lang="tr-TR" sz="2000" dirty="0" err="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Maxwell</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L. </a:t>
            </a:r>
            <a:r>
              <a:rPr lang="tr-TR" sz="2000" dirty="0" err="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Anderson'ın</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“Yönetmen Kollarını Nasıl Çözersiniz?” başlıklı bu özlü, eğlenceli ve anlayışlı rehberini izleyin. Dijital bir strateji uygulama konusundaki algılarını ve engellerini özetliyor.</a:t>
            </a:r>
            <a:endParaRPr lang="en-GB" sz="2000" dirty="0">
              <a:solidFill>
                <a:srgbClr val="7F7F7F"/>
              </a:solidFill>
              <a:latin typeface="Avenir" panose="02000503020000020003"/>
            </a:endParaRPr>
          </a:p>
        </p:txBody>
      </p:sp>
      <p:pic>
        <p:nvPicPr>
          <p:cNvPr id="10" name="Picture 9">
            <a:hlinkClick r:id="rId3"/>
            <a:extLst>
              <a:ext uri="{FF2B5EF4-FFF2-40B4-BE49-F238E27FC236}">
                <a16:creationId xmlns:a16="http://schemas.microsoft.com/office/drawing/2014/main" id="{0A79C350-6DBE-4937-9D4F-A5863359C498}"/>
              </a:ext>
            </a:extLst>
          </p:cNvPr>
          <p:cNvPicPr>
            <a:picLocks noChangeAspect="1"/>
          </p:cNvPicPr>
          <p:nvPr/>
        </p:nvPicPr>
        <p:blipFill rotWithShape="1">
          <a:blip r:embed="rId4"/>
          <a:srcRect l="1790" t="3359" r="1407"/>
          <a:stretch/>
        </p:blipFill>
        <p:spPr>
          <a:xfrm>
            <a:off x="5429412" y="1499160"/>
            <a:ext cx="5724258" cy="3557491"/>
          </a:xfrm>
          <a:prstGeom prst="rect">
            <a:avLst/>
          </a:prstGeom>
        </p:spPr>
      </p:pic>
      <p:sp>
        <p:nvSpPr>
          <p:cNvPr id="12" name="TextBox 11">
            <a:extLst>
              <a:ext uri="{FF2B5EF4-FFF2-40B4-BE49-F238E27FC236}">
                <a16:creationId xmlns:a16="http://schemas.microsoft.com/office/drawing/2014/main" id="{D2520F14-F6B2-46BD-8D8C-D820B2EEA75C}"/>
              </a:ext>
            </a:extLst>
          </p:cNvPr>
          <p:cNvSpPr txBox="1"/>
          <p:nvPr/>
        </p:nvSpPr>
        <p:spPr>
          <a:xfrm>
            <a:off x="5195129" y="5662168"/>
            <a:ext cx="4135067" cy="830997"/>
          </a:xfrm>
          <a:prstGeom prst="rect">
            <a:avLst/>
          </a:prstGeom>
          <a:noFill/>
        </p:spPr>
        <p:txBody>
          <a:bodyPr wrap="square">
            <a:spAutoFit/>
          </a:bodyPr>
          <a:lstStyle/>
          <a:p>
            <a:r>
              <a:rPr lang="en-GB" sz="2400" b="1" dirty="0">
                <a:solidFill>
                  <a:srgbClr val="E43794"/>
                </a:solidFill>
                <a:latin typeface="Avenir" panose="02000503020000020003"/>
              </a:rPr>
              <a:t>*</a:t>
            </a:r>
            <a:r>
              <a:rPr lang="tr-TR" sz="2400" b="1" dirty="0">
                <a:solidFill>
                  <a:srgbClr val="E43794"/>
                </a:solidFill>
                <a:latin typeface="Avenir" panose="02000503020000020003"/>
              </a:rPr>
              <a:t>Sadece 5 dakika</a:t>
            </a:r>
            <a:r>
              <a:rPr lang="en-GB" sz="2400" b="1" dirty="0">
                <a:solidFill>
                  <a:srgbClr val="E43794"/>
                </a:solidFill>
                <a:latin typeface="Avenir" panose="02000503020000020003"/>
              </a:rPr>
              <a:t>…</a:t>
            </a:r>
            <a:r>
              <a:rPr lang="tr-TR" sz="2400" b="1" dirty="0">
                <a:solidFill>
                  <a:srgbClr val="E43794"/>
                </a:solidFill>
                <a:latin typeface="Avenir" panose="02000503020000020003"/>
              </a:rPr>
              <a:t>yukarıdaki resme tıklayın</a:t>
            </a:r>
            <a:r>
              <a:rPr lang="en-GB" sz="2400" b="1" dirty="0">
                <a:solidFill>
                  <a:srgbClr val="E43794"/>
                </a:solidFill>
                <a:latin typeface="Avenir" panose="02000503020000020003"/>
              </a:rPr>
              <a:t>!*</a:t>
            </a:r>
            <a:endParaRPr lang="en-GB" b="1" dirty="0">
              <a:solidFill>
                <a:srgbClr val="E43794"/>
              </a:solidFill>
            </a:endParaRPr>
          </a:p>
        </p:txBody>
      </p:sp>
    </p:spTree>
    <p:extLst>
      <p:ext uri="{BB962C8B-B14F-4D97-AF65-F5344CB8AC3E}">
        <p14:creationId xmlns:p14="http://schemas.microsoft.com/office/powerpoint/2010/main" val="381117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3" y="-18145"/>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11</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72119" y="4431275"/>
            <a:ext cx="7251203" cy="631527"/>
          </a:xfrm>
        </p:spPr>
        <p:txBody>
          <a:bodyPr/>
          <a:lstStyle/>
          <a:p>
            <a:r>
              <a:rPr lang="tr-TR" sz="4800" dirty="0"/>
              <a:t>Vizyon ve Strateji Eksikliği</a:t>
            </a:r>
            <a:endParaRPr lang="en-GB" sz="4800" dirty="0"/>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956405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DE73F6-152F-D04D-A3CD-27284FC9DFAC}"/>
              </a:ext>
            </a:extLst>
          </p:cNvPr>
          <p:cNvSpPr>
            <a:spLocks noGrp="1"/>
          </p:cNvSpPr>
          <p:nvPr>
            <p:ph type="body" sz="quarter" idx="15"/>
          </p:nvPr>
        </p:nvSpPr>
        <p:spPr>
          <a:xfrm>
            <a:off x="5933662" y="115104"/>
            <a:ext cx="6500190" cy="631527"/>
          </a:xfrm>
        </p:spPr>
        <p:txBody>
          <a:bodyPr/>
          <a:lstStyle/>
          <a:p>
            <a:r>
              <a:rPr lang="tr-TR" dirty="0"/>
              <a:t>Vizyon ve Strateji Eksikliği</a:t>
            </a:r>
            <a:endParaRPr lang="en-US" dirty="0"/>
          </a:p>
        </p:txBody>
      </p:sp>
      <p:sp>
        <p:nvSpPr>
          <p:cNvPr id="8" name="Text Placeholder 7">
            <a:extLst>
              <a:ext uri="{FF2B5EF4-FFF2-40B4-BE49-F238E27FC236}">
                <a16:creationId xmlns:a16="http://schemas.microsoft.com/office/drawing/2014/main" id="{E696046D-D639-114F-B444-A09C0EC8F7C2}"/>
              </a:ext>
            </a:extLst>
          </p:cNvPr>
          <p:cNvSpPr>
            <a:spLocks noGrp="1"/>
          </p:cNvSpPr>
          <p:nvPr>
            <p:ph type="body" sz="quarter" idx="17"/>
          </p:nvPr>
        </p:nvSpPr>
        <p:spPr>
          <a:xfrm>
            <a:off x="6097725" y="746631"/>
            <a:ext cx="5746230" cy="4682754"/>
          </a:xfrm>
        </p:spPr>
        <p:txBody>
          <a:bodyPr/>
          <a:lstStyle/>
          <a:p>
            <a:pPr marL="342900" indent="-342900" algn="just">
              <a:buFont typeface="Arial" panose="020B0604020202020204" pitchFamily="34" charset="0"/>
              <a:buChar char="•"/>
            </a:pPr>
            <a:r>
              <a:rPr lang="tr-TR" b="1" dirty="0">
                <a:effectLst/>
                <a:latin typeface="Calibri" panose="020F0502020204030204" pitchFamily="34" charset="0"/>
                <a:ea typeface="Calibri" panose="020F0502020204030204" pitchFamily="34" charset="0"/>
                <a:cs typeface="Times New Roman" panose="02020603050405020304" pitchFamily="18" charset="0"/>
              </a:rPr>
              <a:t>Bir strateji olmadan, </a:t>
            </a:r>
            <a:r>
              <a:rPr lang="tr-TR" dirty="0">
                <a:effectLst/>
                <a:latin typeface="Calibri" panose="020F0502020204030204" pitchFamily="34" charset="0"/>
                <a:ea typeface="Calibri" panose="020F0502020204030204" pitchFamily="34" charset="0"/>
                <a:cs typeface="Times New Roman" panose="02020603050405020304" pitchFamily="18" charset="0"/>
              </a:rPr>
              <a:t>kültürel miras kuruluşları, hedeflerine ulaşmak ve gelecek planları geliştirmek için gereken odak noktasına sahip olamazlar</a:t>
            </a:r>
            <a:r>
              <a:rPr lang="en-GB" dirty="0">
                <a:latin typeface="Avenir" panose="02000503020000020003"/>
              </a:rPr>
              <a:t>.  </a:t>
            </a:r>
          </a:p>
          <a:p>
            <a:pPr algn="just"/>
            <a:endParaRPr lang="en-GB" dirty="0"/>
          </a:p>
          <a:p>
            <a:pPr marL="285750" indent="-285750" algn="just">
              <a:lnSpc>
                <a:spcPct val="107000"/>
              </a:lnSpc>
              <a:spcAft>
                <a:spcPts val="800"/>
              </a:spcAft>
              <a:buFont typeface="Arial" panose="020B0604020202020204" pitchFamily="34" charset="0"/>
              <a:buChar char="•"/>
            </a:pPr>
            <a:r>
              <a:rPr lang="tr-TR" dirty="0">
                <a:effectLst/>
                <a:latin typeface="Calibri" panose="020F0502020204030204" pitchFamily="34" charset="0"/>
                <a:ea typeface="Calibri" panose="020F0502020204030204" pitchFamily="34" charset="0"/>
                <a:cs typeface="Times New Roman" panose="02020603050405020304" pitchFamily="18" charset="0"/>
              </a:rPr>
              <a:t>Bir vizyona ve stratejiye sahip miras kurumlarının yöneticileri genellikle bunu gerçekleştirecek </a:t>
            </a:r>
            <a:r>
              <a:rPr lang="tr-TR" b="1" dirty="0">
                <a:effectLst/>
                <a:latin typeface="Calibri" panose="020F0502020204030204" pitchFamily="34" charset="0"/>
                <a:ea typeface="Calibri" panose="020F0502020204030204" pitchFamily="34" charset="0"/>
                <a:cs typeface="Times New Roman" panose="02020603050405020304" pitchFamily="18" charset="0"/>
              </a:rPr>
              <a:t>kaynaklardan yoksundur</a:t>
            </a:r>
            <a:r>
              <a:rPr lang="tr-TR" dirty="0">
                <a:effectLst/>
                <a:latin typeface="Calibri" panose="020F0502020204030204" pitchFamily="34" charset="0"/>
                <a:ea typeface="Calibri" panose="020F0502020204030204" pitchFamily="34" charset="0"/>
                <a:cs typeface="Times New Roman" panose="02020603050405020304" pitchFamily="18" charset="0"/>
              </a:rPr>
              <a:t>. Zamanla yenilik yapma motivasyonu tükenebilir ve yöneticiler yıllarca değişmeyen bir stratejik planı takip ederler.</a:t>
            </a:r>
          </a:p>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indent="-342900" algn="just">
              <a:buFont typeface="Arial" panose="020B0604020202020204" pitchFamily="34" charset="0"/>
              <a:buChar char="•"/>
            </a:pPr>
            <a:endParaRPr lang="en-GB" sz="1800" dirty="0"/>
          </a:p>
        </p:txBody>
      </p:sp>
      <p:sp>
        <p:nvSpPr>
          <p:cNvPr id="10" name="Arrow: Chevron 9">
            <a:extLst>
              <a:ext uri="{FF2B5EF4-FFF2-40B4-BE49-F238E27FC236}">
                <a16:creationId xmlns:a16="http://schemas.microsoft.com/office/drawing/2014/main" id="{4566A7BF-6A2C-4ED4-B56F-8F27DC8621CE}"/>
              </a:ext>
            </a:extLst>
          </p:cNvPr>
          <p:cNvSpPr/>
          <p:nvPr/>
        </p:nvSpPr>
        <p:spPr>
          <a:xfrm>
            <a:off x="7136224" y="6142383"/>
            <a:ext cx="522619" cy="540606"/>
          </a:xfrm>
          <a:prstGeom prst="chevron">
            <a:avLst/>
          </a:prstGeom>
          <a:solidFill>
            <a:srgbClr val="E43794"/>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Arrow: Chevron 10">
            <a:extLst>
              <a:ext uri="{FF2B5EF4-FFF2-40B4-BE49-F238E27FC236}">
                <a16:creationId xmlns:a16="http://schemas.microsoft.com/office/drawing/2014/main" id="{FD3B74DC-C286-44DC-9881-EFC6D9BE4602}"/>
              </a:ext>
            </a:extLst>
          </p:cNvPr>
          <p:cNvSpPr/>
          <p:nvPr/>
        </p:nvSpPr>
        <p:spPr>
          <a:xfrm>
            <a:off x="7792222" y="6142383"/>
            <a:ext cx="522619" cy="540607"/>
          </a:xfrm>
          <a:prstGeom prst="chevron">
            <a:avLst/>
          </a:prstGeom>
          <a:solidFill>
            <a:srgbClr val="E43794"/>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Arrow: Chevron 11">
            <a:extLst>
              <a:ext uri="{FF2B5EF4-FFF2-40B4-BE49-F238E27FC236}">
                <a16:creationId xmlns:a16="http://schemas.microsoft.com/office/drawing/2014/main" id="{FE2A4CD0-EB05-4E22-AB0B-8AE42C9B4DAA}"/>
              </a:ext>
            </a:extLst>
          </p:cNvPr>
          <p:cNvSpPr/>
          <p:nvPr/>
        </p:nvSpPr>
        <p:spPr>
          <a:xfrm>
            <a:off x="8448220" y="6142383"/>
            <a:ext cx="522620" cy="540608"/>
          </a:xfrm>
          <a:prstGeom prst="chevron">
            <a:avLst/>
          </a:prstGeom>
          <a:solidFill>
            <a:srgbClr val="E43794"/>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Chevron 12">
            <a:extLst>
              <a:ext uri="{FF2B5EF4-FFF2-40B4-BE49-F238E27FC236}">
                <a16:creationId xmlns:a16="http://schemas.microsoft.com/office/drawing/2014/main" id="{01913DF3-95D2-4E99-840C-340ED3EB8F67}"/>
              </a:ext>
            </a:extLst>
          </p:cNvPr>
          <p:cNvSpPr/>
          <p:nvPr/>
        </p:nvSpPr>
        <p:spPr>
          <a:xfrm>
            <a:off x="9104218" y="6142383"/>
            <a:ext cx="459568" cy="540608"/>
          </a:xfrm>
          <a:prstGeom prst="chevron">
            <a:avLst/>
          </a:prstGeom>
          <a:solidFill>
            <a:srgbClr val="E43794"/>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Arrow: Chevron 15">
            <a:extLst>
              <a:ext uri="{FF2B5EF4-FFF2-40B4-BE49-F238E27FC236}">
                <a16:creationId xmlns:a16="http://schemas.microsoft.com/office/drawing/2014/main" id="{263C9B3B-C06F-4BF2-B472-4612805EC71A}"/>
              </a:ext>
            </a:extLst>
          </p:cNvPr>
          <p:cNvSpPr/>
          <p:nvPr/>
        </p:nvSpPr>
        <p:spPr>
          <a:xfrm>
            <a:off x="9697163" y="6142383"/>
            <a:ext cx="481015" cy="546050"/>
          </a:xfrm>
          <a:prstGeom prst="chevron">
            <a:avLst/>
          </a:prstGeom>
          <a:solidFill>
            <a:srgbClr val="E43794"/>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Arrow: Chevron 16">
            <a:extLst>
              <a:ext uri="{FF2B5EF4-FFF2-40B4-BE49-F238E27FC236}">
                <a16:creationId xmlns:a16="http://schemas.microsoft.com/office/drawing/2014/main" id="{6A9F65A5-D281-4AB3-B67C-404287B2DA43}"/>
              </a:ext>
            </a:extLst>
          </p:cNvPr>
          <p:cNvSpPr/>
          <p:nvPr/>
        </p:nvSpPr>
        <p:spPr>
          <a:xfrm>
            <a:off x="10290108" y="6136942"/>
            <a:ext cx="498181" cy="546050"/>
          </a:xfrm>
          <a:prstGeom prst="chevron">
            <a:avLst/>
          </a:prstGeom>
          <a:solidFill>
            <a:srgbClr val="E43794"/>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Arrow: Chevron 17">
            <a:extLst>
              <a:ext uri="{FF2B5EF4-FFF2-40B4-BE49-F238E27FC236}">
                <a16:creationId xmlns:a16="http://schemas.microsoft.com/office/drawing/2014/main" id="{46E664C1-55ED-42F5-987E-EEDDFFED5A0D}"/>
              </a:ext>
            </a:extLst>
          </p:cNvPr>
          <p:cNvSpPr/>
          <p:nvPr/>
        </p:nvSpPr>
        <p:spPr>
          <a:xfrm>
            <a:off x="10900219" y="6136942"/>
            <a:ext cx="498182" cy="546051"/>
          </a:xfrm>
          <a:prstGeom prst="chevron">
            <a:avLst/>
          </a:prstGeom>
          <a:solidFill>
            <a:srgbClr val="E43794"/>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Picture Placeholder 6" descr="A person wearing headphones&#10;&#10;Description automatically generated with medium confidence">
            <a:extLst>
              <a:ext uri="{FF2B5EF4-FFF2-40B4-BE49-F238E27FC236}">
                <a16:creationId xmlns:a16="http://schemas.microsoft.com/office/drawing/2014/main" id="{AF1A480A-538A-44D9-B201-FCE98AC9BDC3}"/>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6994" b="6994"/>
          <a:stretch>
            <a:fillRect/>
          </a:stretch>
        </p:blipFill>
        <p:spPr>
          <a:xfrm>
            <a:off x="1172906" y="1560380"/>
            <a:ext cx="4106403" cy="5297620"/>
          </a:xfrm>
        </p:spPr>
      </p:pic>
    </p:spTree>
    <p:extLst>
      <p:ext uri="{BB962C8B-B14F-4D97-AF65-F5344CB8AC3E}">
        <p14:creationId xmlns:p14="http://schemas.microsoft.com/office/powerpoint/2010/main" val="2922255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3AF4836-5FB3-4CC2-9758-37A96FC77A1B}"/>
              </a:ext>
            </a:extLst>
          </p:cNvPr>
          <p:cNvSpPr txBox="1"/>
          <p:nvPr/>
        </p:nvSpPr>
        <p:spPr>
          <a:xfrm>
            <a:off x="5932800" y="1224673"/>
            <a:ext cx="5600813" cy="3320909"/>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Kültürel miras kurumlarını dijitalleştirme </a:t>
            </a:r>
            <a:r>
              <a:rPr lang="tr-TR" sz="2000"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vizyonu</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kurum içindeki ve dışındaki tüm mevcut potansiyelden yararlanmalıdır.</a:t>
            </a:r>
          </a:p>
          <a:p>
            <a:pPr marL="285750" indent="-285750" algn="just">
              <a:lnSpc>
                <a:spcPct val="107000"/>
              </a:lnSpc>
              <a:spcAft>
                <a:spcPts val="800"/>
              </a:spcAft>
              <a:buFont typeface="Arial" panose="020B0604020202020204" pitchFamily="34" charset="0"/>
              <a:buChar char="•"/>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Yöneticiler </a:t>
            </a:r>
            <a:r>
              <a:rPr lang="tr-TR" sz="2000"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zorluklar belirleyebilmeli, çalışanlarına ilham verebilmeli ve onları ortak bir vizyon yaratma</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sürecine dahil edebilmelidir.</a:t>
            </a:r>
          </a:p>
          <a:p>
            <a:pPr algn="just">
              <a:lnSpc>
                <a:spcPct val="107000"/>
              </a:lnSpc>
              <a:spcAft>
                <a:spcPts val="800"/>
              </a:spcAft>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p>
          <a:p>
            <a:pPr marL="0" indent="0" algn="just">
              <a:spcBef>
                <a:spcPts val="0"/>
              </a:spcBef>
              <a:buFont typeface="Arial" panose="020B0604020202020204" pitchFamily="34" charset="0"/>
              <a:buNone/>
            </a:pPr>
            <a:endParaRPr lang="en-GB" sz="2000" dirty="0">
              <a:solidFill>
                <a:srgbClr val="7F7F7F"/>
              </a:solidFill>
              <a:latin typeface="Avenir" panose="02000503020000020003"/>
            </a:endParaRPr>
          </a:p>
          <a:p>
            <a:pPr marL="0" indent="0" algn="just">
              <a:spcBef>
                <a:spcPts val="0"/>
              </a:spcBef>
              <a:buFont typeface="Arial" panose="020B0604020202020204" pitchFamily="34" charset="0"/>
              <a:buNone/>
            </a:pPr>
            <a:endParaRPr lang="en-GB" sz="2000" dirty="0">
              <a:solidFill>
                <a:srgbClr val="7F7F7F"/>
              </a:solidFill>
              <a:latin typeface="Avenir" panose="02000503020000020003"/>
            </a:endParaRPr>
          </a:p>
        </p:txBody>
      </p:sp>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13</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8"/>
          </p:nvPr>
        </p:nvSpPr>
        <p:spPr>
          <a:xfrm>
            <a:off x="302466" y="217382"/>
            <a:ext cx="11260668" cy="1282758"/>
          </a:xfrm>
        </p:spPr>
        <p:txBody>
          <a:bodyPr>
            <a:normAutofit/>
          </a:bodyPr>
          <a:lstStyle/>
          <a:p>
            <a:r>
              <a:rPr lang="tr-TR" dirty="0"/>
              <a:t>Vizyon ve Strateji Eksikliğinin Devamı</a:t>
            </a:r>
            <a:r>
              <a:rPr lang="en-US" dirty="0"/>
              <a:t>….</a:t>
            </a:r>
          </a:p>
        </p:txBody>
      </p:sp>
      <p:sp>
        <p:nvSpPr>
          <p:cNvPr id="7" name="Google Shape;473;p43">
            <a:extLst>
              <a:ext uri="{FF2B5EF4-FFF2-40B4-BE49-F238E27FC236}">
                <a16:creationId xmlns:a16="http://schemas.microsoft.com/office/drawing/2014/main" id="{47C6A36B-02EF-4216-8397-91ED4FF87094}"/>
              </a:ext>
            </a:extLst>
          </p:cNvPr>
          <p:cNvSpPr txBox="1">
            <a:spLocks/>
          </p:cNvSpPr>
          <p:nvPr/>
        </p:nvSpPr>
        <p:spPr>
          <a:xfrm>
            <a:off x="520475" y="1038969"/>
            <a:ext cx="5090756" cy="5509142"/>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Dünyaca ünlü uzmanlarla işbirliği yapmak, eski stratejileri yeniden şekillendirmek için gereken </a:t>
            </a:r>
            <a:r>
              <a:rPr lang="tr-TR" sz="2000"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enerjiyi ve fikirleri</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beraberinde getirir.</a:t>
            </a:r>
          </a:p>
          <a:p>
            <a:pPr algn="just">
              <a:lnSpc>
                <a:spcPct val="107000"/>
              </a:lnSpc>
              <a:spcAft>
                <a:spcPts val="800"/>
              </a:spcAft>
            </a:pPr>
            <a:r>
              <a:rPr lang="tr-TR" sz="2000" dirty="0" err="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Pandemi</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günümüz pazarının ne kadar farklı olduğunu ve günümüz kullanıcılarının ne kadar geleneksel olmadığını gösterdi. </a:t>
            </a:r>
            <a:r>
              <a:rPr lang="tr-TR" sz="2000"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Kilitlemede çözüm dijitalleşmeydi.</a:t>
            </a:r>
          </a:p>
          <a:p>
            <a:pPr marL="0" indent="0" algn="just">
              <a:lnSpc>
                <a:spcPct val="107000"/>
              </a:lnSpc>
              <a:spcAft>
                <a:spcPts val="800"/>
              </a:spcAft>
              <a:buNone/>
            </a:pP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Arrow: Chevron 5">
            <a:extLst>
              <a:ext uri="{FF2B5EF4-FFF2-40B4-BE49-F238E27FC236}">
                <a16:creationId xmlns:a16="http://schemas.microsoft.com/office/drawing/2014/main" id="{E696ADB1-31F1-4865-A291-4F2C9DB17357}"/>
              </a:ext>
            </a:extLst>
          </p:cNvPr>
          <p:cNvSpPr/>
          <p:nvPr/>
        </p:nvSpPr>
        <p:spPr>
          <a:xfrm>
            <a:off x="8985536" y="225134"/>
            <a:ext cx="571500" cy="622081"/>
          </a:xfrm>
          <a:prstGeom prst="chevron">
            <a:avLst/>
          </a:prstGeom>
          <a:solidFill>
            <a:schemeClr val="bg1"/>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Arrow: Chevron 9">
            <a:extLst>
              <a:ext uri="{FF2B5EF4-FFF2-40B4-BE49-F238E27FC236}">
                <a16:creationId xmlns:a16="http://schemas.microsoft.com/office/drawing/2014/main" id="{AD076DC5-ADF1-4E0F-8902-3E24A555943C}"/>
              </a:ext>
            </a:extLst>
          </p:cNvPr>
          <p:cNvSpPr/>
          <p:nvPr/>
        </p:nvSpPr>
        <p:spPr>
          <a:xfrm>
            <a:off x="9472946" y="236680"/>
            <a:ext cx="571500" cy="622081"/>
          </a:xfrm>
          <a:prstGeom prst="chevron">
            <a:avLst/>
          </a:prstGeom>
          <a:solidFill>
            <a:schemeClr val="bg1"/>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Half Frame 13">
            <a:extLst>
              <a:ext uri="{FF2B5EF4-FFF2-40B4-BE49-F238E27FC236}">
                <a16:creationId xmlns:a16="http://schemas.microsoft.com/office/drawing/2014/main" id="{9C61214C-D180-42BF-8F9E-84B9E1D1C065}"/>
              </a:ext>
            </a:extLst>
          </p:cNvPr>
          <p:cNvSpPr/>
          <p:nvPr/>
        </p:nvSpPr>
        <p:spPr>
          <a:xfrm>
            <a:off x="197338" y="1038969"/>
            <a:ext cx="646275" cy="736015"/>
          </a:xfrm>
          <a:prstGeom prst="halfFrame">
            <a:avLst>
              <a:gd name="adj1" fmla="val 25770"/>
              <a:gd name="adj2" fmla="val 25770"/>
            </a:avLst>
          </a:prstGeom>
          <a:solidFill>
            <a:srgbClr val="E437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15" name="Arrow: Chevron 14">
            <a:extLst>
              <a:ext uri="{FF2B5EF4-FFF2-40B4-BE49-F238E27FC236}">
                <a16:creationId xmlns:a16="http://schemas.microsoft.com/office/drawing/2014/main" id="{A625AA24-F900-4427-B19F-D6A7475E9EA0}"/>
              </a:ext>
            </a:extLst>
          </p:cNvPr>
          <p:cNvSpPr/>
          <p:nvPr/>
        </p:nvSpPr>
        <p:spPr>
          <a:xfrm>
            <a:off x="9960356" y="236680"/>
            <a:ext cx="571500" cy="622081"/>
          </a:xfrm>
          <a:prstGeom prst="chevron">
            <a:avLst/>
          </a:prstGeom>
          <a:solidFill>
            <a:schemeClr val="bg1"/>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Half Frame 20">
            <a:extLst>
              <a:ext uri="{FF2B5EF4-FFF2-40B4-BE49-F238E27FC236}">
                <a16:creationId xmlns:a16="http://schemas.microsoft.com/office/drawing/2014/main" id="{52DF7C0E-6444-42C3-BEB9-2E068F1E10F3}"/>
              </a:ext>
            </a:extLst>
          </p:cNvPr>
          <p:cNvSpPr/>
          <p:nvPr/>
        </p:nvSpPr>
        <p:spPr>
          <a:xfrm rot="10800000">
            <a:off x="11348387" y="5824785"/>
            <a:ext cx="646275" cy="736015"/>
          </a:xfrm>
          <a:prstGeom prst="halfFrame">
            <a:avLst>
              <a:gd name="adj1" fmla="val 25770"/>
              <a:gd name="adj2" fmla="val 25770"/>
            </a:avLst>
          </a:prstGeom>
          <a:solidFill>
            <a:srgbClr val="E437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5" name="TextBox 4">
            <a:extLst>
              <a:ext uri="{FF2B5EF4-FFF2-40B4-BE49-F238E27FC236}">
                <a16:creationId xmlns:a16="http://schemas.microsoft.com/office/drawing/2014/main" id="{E59BFB05-F496-6536-BD03-F24D52D6EA6F}"/>
              </a:ext>
            </a:extLst>
          </p:cNvPr>
          <p:cNvSpPr txBox="1"/>
          <p:nvPr/>
        </p:nvSpPr>
        <p:spPr>
          <a:xfrm>
            <a:off x="2458970" y="4492901"/>
            <a:ext cx="7274060" cy="1826910"/>
          </a:xfrm>
          <a:prstGeom prst="rect">
            <a:avLst/>
          </a:prstGeom>
          <a:noFill/>
        </p:spPr>
        <p:txBody>
          <a:bodyPr wrap="square" rtlCol="0">
            <a:spAutoFit/>
          </a:bodyPr>
          <a:lstStyle/>
          <a:p>
            <a:pPr algn="just">
              <a:lnSpc>
                <a:spcPct val="107000"/>
              </a:lnSpc>
              <a:spcAft>
                <a:spcPts val="800"/>
              </a:spcAft>
            </a:pPr>
            <a:r>
              <a:rPr lang="tr-TR" sz="2000"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Motivasyon</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zihniyetleri değiştirmek ve kurumsal bir rutinden çıkmak için kilit faktördür. </a:t>
            </a:r>
            <a:r>
              <a:rPr lang="tr-TR" sz="2000"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Dijital yol göstericilerin </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kuruluşa yeni teknolojiler getirmesini ve kültürel miras uzmanlarına ve müşterilere </a:t>
            </a:r>
            <a:r>
              <a:rPr lang="tr-TR" sz="2000"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benzersiz, unutulmaz bir deneyim</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sunmasını sağlar………</a:t>
            </a:r>
          </a:p>
          <a:p>
            <a:pPr algn="just">
              <a:lnSpc>
                <a:spcPct val="107000"/>
              </a:lnSpc>
              <a:spcAft>
                <a:spcPts val="800"/>
              </a:spcAft>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634029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14</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8"/>
          </p:nvPr>
        </p:nvSpPr>
        <p:spPr>
          <a:xfrm>
            <a:off x="269298" y="181315"/>
            <a:ext cx="11260668" cy="1282758"/>
          </a:xfrm>
        </p:spPr>
        <p:txBody>
          <a:bodyPr>
            <a:normAutofit/>
          </a:bodyPr>
          <a:lstStyle/>
          <a:p>
            <a:r>
              <a:rPr lang="tr-TR" dirty="0"/>
              <a:t>Vizyon ve Strateji Eksikliğinin Devamı</a:t>
            </a:r>
            <a:r>
              <a:rPr lang="en-US" dirty="0"/>
              <a:t>….</a:t>
            </a:r>
          </a:p>
        </p:txBody>
      </p:sp>
      <p:sp>
        <p:nvSpPr>
          <p:cNvPr id="6" name="Arrow: Chevron 5">
            <a:extLst>
              <a:ext uri="{FF2B5EF4-FFF2-40B4-BE49-F238E27FC236}">
                <a16:creationId xmlns:a16="http://schemas.microsoft.com/office/drawing/2014/main" id="{E696ADB1-31F1-4865-A291-4F2C9DB17357}"/>
              </a:ext>
            </a:extLst>
          </p:cNvPr>
          <p:cNvSpPr/>
          <p:nvPr/>
        </p:nvSpPr>
        <p:spPr>
          <a:xfrm>
            <a:off x="7954258" y="236681"/>
            <a:ext cx="571500" cy="622081"/>
          </a:xfrm>
          <a:prstGeom prst="chevron">
            <a:avLst/>
          </a:prstGeom>
          <a:solidFill>
            <a:schemeClr val="bg1"/>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Picture 8">
            <a:extLst>
              <a:ext uri="{FF2B5EF4-FFF2-40B4-BE49-F238E27FC236}">
                <a16:creationId xmlns:a16="http://schemas.microsoft.com/office/drawing/2014/main" id="{55285BC0-A920-481C-BC7D-229165D1A589}"/>
              </a:ext>
            </a:extLst>
          </p:cNvPr>
          <p:cNvPicPr>
            <a:picLocks noChangeAspect="1"/>
          </p:cNvPicPr>
          <p:nvPr/>
        </p:nvPicPr>
        <p:blipFill rotWithShape="1">
          <a:blip r:embed="rId2">
            <a:extLst>
              <a:ext uri="{28A0092B-C50C-407E-A947-70E740481C1C}">
                <a14:useLocalDpi xmlns:a14="http://schemas.microsoft.com/office/drawing/2010/main" val="0"/>
              </a:ext>
            </a:extLst>
          </a:blip>
          <a:srcRect l="-3425" t="-1173" r="6562" b="12394"/>
          <a:stretch/>
        </p:blipFill>
        <p:spPr>
          <a:xfrm>
            <a:off x="5021972" y="3153428"/>
            <a:ext cx="7170028" cy="3704572"/>
          </a:xfrm>
          <a:prstGeom prst="rect">
            <a:avLst/>
          </a:prstGeom>
        </p:spPr>
      </p:pic>
      <p:sp>
        <p:nvSpPr>
          <p:cNvPr id="10" name="Arrow: Chevron 9">
            <a:extLst>
              <a:ext uri="{FF2B5EF4-FFF2-40B4-BE49-F238E27FC236}">
                <a16:creationId xmlns:a16="http://schemas.microsoft.com/office/drawing/2014/main" id="{AD076DC5-ADF1-4E0F-8902-3E24A555943C}"/>
              </a:ext>
            </a:extLst>
          </p:cNvPr>
          <p:cNvSpPr/>
          <p:nvPr/>
        </p:nvSpPr>
        <p:spPr>
          <a:xfrm>
            <a:off x="8357579" y="236681"/>
            <a:ext cx="571500" cy="622081"/>
          </a:xfrm>
          <a:prstGeom prst="chevron">
            <a:avLst/>
          </a:prstGeom>
          <a:solidFill>
            <a:schemeClr val="bg1"/>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2" name="Picture 11">
            <a:hlinkClick r:id="rId3"/>
            <a:extLst>
              <a:ext uri="{FF2B5EF4-FFF2-40B4-BE49-F238E27FC236}">
                <a16:creationId xmlns:a16="http://schemas.microsoft.com/office/drawing/2014/main" id="{82812DA1-CA81-4A43-BD8E-446D2914E934}"/>
              </a:ext>
            </a:extLst>
          </p:cNvPr>
          <p:cNvPicPr>
            <a:picLocks noChangeAspect="1"/>
          </p:cNvPicPr>
          <p:nvPr/>
        </p:nvPicPr>
        <p:blipFill>
          <a:blip r:embed="rId4"/>
          <a:stretch>
            <a:fillRect/>
          </a:stretch>
        </p:blipFill>
        <p:spPr>
          <a:xfrm>
            <a:off x="5899632" y="3792701"/>
            <a:ext cx="3102703" cy="1790157"/>
          </a:xfrm>
          <a:prstGeom prst="rect">
            <a:avLst/>
          </a:prstGeom>
        </p:spPr>
      </p:pic>
      <p:sp>
        <p:nvSpPr>
          <p:cNvPr id="14" name="Half Frame 13">
            <a:extLst>
              <a:ext uri="{FF2B5EF4-FFF2-40B4-BE49-F238E27FC236}">
                <a16:creationId xmlns:a16="http://schemas.microsoft.com/office/drawing/2014/main" id="{9C61214C-D180-42BF-8F9E-84B9E1D1C065}"/>
              </a:ext>
            </a:extLst>
          </p:cNvPr>
          <p:cNvSpPr/>
          <p:nvPr/>
        </p:nvSpPr>
        <p:spPr>
          <a:xfrm>
            <a:off x="450015" y="1322099"/>
            <a:ext cx="646275" cy="736015"/>
          </a:xfrm>
          <a:prstGeom prst="halfFrame">
            <a:avLst>
              <a:gd name="adj1" fmla="val 25770"/>
              <a:gd name="adj2" fmla="val 25770"/>
            </a:avLst>
          </a:prstGeom>
          <a:solidFill>
            <a:srgbClr val="E437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15" name="Arrow: Chevron 14">
            <a:extLst>
              <a:ext uri="{FF2B5EF4-FFF2-40B4-BE49-F238E27FC236}">
                <a16:creationId xmlns:a16="http://schemas.microsoft.com/office/drawing/2014/main" id="{A625AA24-F900-4427-B19F-D6A7475E9EA0}"/>
              </a:ext>
            </a:extLst>
          </p:cNvPr>
          <p:cNvSpPr/>
          <p:nvPr/>
        </p:nvSpPr>
        <p:spPr>
          <a:xfrm>
            <a:off x="8733207" y="236680"/>
            <a:ext cx="571500" cy="622081"/>
          </a:xfrm>
          <a:prstGeom prst="chevron">
            <a:avLst/>
          </a:prstGeom>
          <a:solidFill>
            <a:schemeClr val="bg1"/>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Box 15">
            <a:extLst>
              <a:ext uri="{FF2B5EF4-FFF2-40B4-BE49-F238E27FC236}">
                <a16:creationId xmlns:a16="http://schemas.microsoft.com/office/drawing/2014/main" id="{39EEB022-7BCE-4292-89A0-6109B22CF143}"/>
              </a:ext>
            </a:extLst>
          </p:cNvPr>
          <p:cNvSpPr txBox="1"/>
          <p:nvPr/>
        </p:nvSpPr>
        <p:spPr>
          <a:xfrm>
            <a:off x="7444457" y="1088168"/>
            <a:ext cx="4085509" cy="1724318"/>
          </a:xfrm>
          <a:prstGeom prst="rect">
            <a:avLst/>
          </a:prstGeom>
          <a:noFill/>
        </p:spPr>
        <p:txBody>
          <a:bodyPr wrap="square" rtlCol="0">
            <a:spAutoFit/>
          </a:bodyPr>
          <a:lstStyle/>
          <a:p>
            <a:pPr algn="ctr">
              <a:lnSpc>
                <a:spcPct val="107000"/>
              </a:lnSpc>
              <a:spcAft>
                <a:spcPts val="800"/>
              </a:spcAft>
            </a:pPr>
            <a:r>
              <a:rPr lang="tr-TR" sz="20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“Larnaka Sanal </a:t>
            </a:r>
            <a:r>
              <a:rPr lang="tr-TR" sz="2000" dirty="0" err="1">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Müzeleri”nin</a:t>
            </a:r>
            <a:r>
              <a:rPr lang="tr-TR" sz="20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 ziyaret tekliflerini teknolojiyle nasıl dönüştürdüğünü izlemek için görseldeki bağlantıya tıklayın! Belki biraz motivasyon/ilham ateşlenir!</a:t>
            </a:r>
          </a:p>
        </p:txBody>
      </p:sp>
      <p:sp>
        <p:nvSpPr>
          <p:cNvPr id="17" name="Left Bracket 16">
            <a:extLst>
              <a:ext uri="{FF2B5EF4-FFF2-40B4-BE49-F238E27FC236}">
                <a16:creationId xmlns:a16="http://schemas.microsoft.com/office/drawing/2014/main" id="{37E74106-9F30-4DD1-86D5-CA4E961312DE}"/>
              </a:ext>
            </a:extLst>
          </p:cNvPr>
          <p:cNvSpPr/>
          <p:nvPr/>
        </p:nvSpPr>
        <p:spPr>
          <a:xfrm>
            <a:off x="7075273" y="1140144"/>
            <a:ext cx="397379" cy="1667716"/>
          </a:xfrm>
          <a:prstGeom prst="lef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Left Bracket 17">
            <a:extLst>
              <a:ext uri="{FF2B5EF4-FFF2-40B4-BE49-F238E27FC236}">
                <a16:creationId xmlns:a16="http://schemas.microsoft.com/office/drawing/2014/main" id="{A966FFB0-91CE-47F4-8B48-61AB607A25C3}"/>
              </a:ext>
            </a:extLst>
          </p:cNvPr>
          <p:cNvSpPr/>
          <p:nvPr/>
        </p:nvSpPr>
        <p:spPr>
          <a:xfrm rot="10800000">
            <a:off x="11432503" y="1151829"/>
            <a:ext cx="397379" cy="1667716"/>
          </a:xfrm>
          <a:prstGeom prst="lef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extBox 19">
            <a:extLst>
              <a:ext uri="{FF2B5EF4-FFF2-40B4-BE49-F238E27FC236}">
                <a16:creationId xmlns:a16="http://schemas.microsoft.com/office/drawing/2014/main" id="{0B9A0E23-E083-4018-8922-C3A0E9C4E99C}"/>
              </a:ext>
            </a:extLst>
          </p:cNvPr>
          <p:cNvSpPr txBox="1"/>
          <p:nvPr/>
        </p:nvSpPr>
        <p:spPr>
          <a:xfrm>
            <a:off x="714422" y="1800636"/>
            <a:ext cx="4313203" cy="2849178"/>
          </a:xfrm>
          <a:prstGeom prst="rect">
            <a:avLst/>
          </a:prstGeom>
          <a:noFill/>
        </p:spPr>
        <p:txBody>
          <a:bodyPr wrap="square">
            <a:spAutoFit/>
          </a:bodyPr>
          <a:lstStyle/>
          <a:p>
            <a:pPr algn="just">
              <a:lnSpc>
                <a:spcPct val="107000"/>
              </a:lnSpc>
              <a:spcAft>
                <a:spcPts val="800"/>
              </a:spcAft>
            </a:pP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Deneyimler, iyi yerel stratejilerin genellikle iyi ulusal stratejilere dayandığını göstermiştir. Ulusal liderlik, paydaşların yeni bir vizyon geliştirmelerini sağlayabilir.</a:t>
            </a:r>
          </a:p>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1" name="Half Frame 20">
            <a:extLst>
              <a:ext uri="{FF2B5EF4-FFF2-40B4-BE49-F238E27FC236}">
                <a16:creationId xmlns:a16="http://schemas.microsoft.com/office/drawing/2014/main" id="{5060B126-5D43-46CB-B569-ACED0340753D}"/>
              </a:ext>
            </a:extLst>
          </p:cNvPr>
          <p:cNvSpPr/>
          <p:nvPr/>
        </p:nvSpPr>
        <p:spPr>
          <a:xfrm rot="10800000">
            <a:off x="4457587" y="3543980"/>
            <a:ext cx="646275" cy="736015"/>
          </a:xfrm>
          <a:prstGeom prst="halfFrame">
            <a:avLst>
              <a:gd name="adj1" fmla="val 25770"/>
              <a:gd name="adj2" fmla="val 25770"/>
            </a:avLst>
          </a:prstGeom>
          <a:solidFill>
            <a:srgbClr val="E437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Tree>
    <p:extLst>
      <p:ext uri="{BB962C8B-B14F-4D97-AF65-F5344CB8AC3E}">
        <p14:creationId xmlns:p14="http://schemas.microsoft.com/office/powerpoint/2010/main" val="111828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D0EA6DC-2F19-438E-9ACC-0CD97B5FED9D}"/>
              </a:ext>
            </a:extLst>
          </p:cNvPr>
          <p:cNvSpPr/>
          <p:nvPr/>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2" name="Slide Number Placeholder 1">
            <a:extLst>
              <a:ext uri="{FF2B5EF4-FFF2-40B4-BE49-F238E27FC236}">
                <a16:creationId xmlns:a16="http://schemas.microsoft.com/office/drawing/2014/main" id="{85D58604-F38F-4177-A656-FFC21F5D59C2}"/>
              </a:ext>
            </a:extLst>
          </p:cNvPr>
          <p:cNvSpPr>
            <a:spLocks noGrp="1"/>
          </p:cNvSpPr>
          <p:nvPr>
            <p:ph type="sldNum" sz="quarter" idx="14"/>
          </p:nvPr>
        </p:nvSpPr>
        <p:spPr/>
        <p:txBody>
          <a:bodyPr/>
          <a:lstStyle/>
          <a:p>
            <a:fld id="{9C527BFA-2C0E-4CEC-B6A5-913A56FEF4B4}" type="slidenum">
              <a:rPr lang="fr-CA" smtClean="0"/>
              <a:pPr/>
              <a:t>15</a:t>
            </a:fld>
            <a:endParaRPr lang="fr-CA" dirty="0"/>
          </a:p>
        </p:txBody>
      </p:sp>
      <p:sp>
        <p:nvSpPr>
          <p:cNvPr id="3" name="Text Placeholder 2">
            <a:extLst>
              <a:ext uri="{FF2B5EF4-FFF2-40B4-BE49-F238E27FC236}">
                <a16:creationId xmlns:a16="http://schemas.microsoft.com/office/drawing/2014/main" id="{F24DCAB7-8AC3-4064-804C-C154EF8AF5AF}"/>
              </a:ext>
            </a:extLst>
          </p:cNvPr>
          <p:cNvSpPr>
            <a:spLocks noGrp="1"/>
          </p:cNvSpPr>
          <p:nvPr>
            <p:ph type="body" sz="quarter" idx="15"/>
          </p:nvPr>
        </p:nvSpPr>
        <p:spPr>
          <a:xfrm>
            <a:off x="137420" y="259426"/>
            <a:ext cx="6966764" cy="631527"/>
          </a:xfrm>
        </p:spPr>
        <p:txBody>
          <a:bodyPr/>
          <a:lstStyle/>
          <a:p>
            <a:r>
              <a:rPr lang="tr-TR" dirty="0"/>
              <a:t>Müzeler için Dijital Strateji </a:t>
            </a:r>
            <a:r>
              <a:rPr lang="tr-TR" dirty="0" err="1"/>
              <a:t>Klavuzu</a:t>
            </a:r>
            <a:endParaRPr lang="en-GB" dirty="0"/>
          </a:p>
        </p:txBody>
      </p:sp>
      <p:pic>
        <p:nvPicPr>
          <p:cNvPr id="5" name="Picture 4">
            <a:extLst>
              <a:ext uri="{FF2B5EF4-FFF2-40B4-BE49-F238E27FC236}">
                <a16:creationId xmlns:a16="http://schemas.microsoft.com/office/drawing/2014/main" id="{5D8894BD-AE32-4A27-8299-7515F10285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387" t="10823" r="9307" b="5574"/>
          <a:stretch/>
        </p:blipFill>
        <p:spPr>
          <a:xfrm>
            <a:off x="4250717" y="1112639"/>
            <a:ext cx="7941283" cy="4839954"/>
          </a:xfrm>
          <a:prstGeom prst="rect">
            <a:avLst/>
          </a:prstGeom>
        </p:spPr>
      </p:pic>
      <p:sp>
        <p:nvSpPr>
          <p:cNvPr id="8" name="Text Placeholder 3">
            <a:extLst>
              <a:ext uri="{FF2B5EF4-FFF2-40B4-BE49-F238E27FC236}">
                <a16:creationId xmlns:a16="http://schemas.microsoft.com/office/drawing/2014/main" id="{B006B4A5-3FEF-46FD-97EC-917559ED9BAE}"/>
              </a:ext>
            </a:extLst>
          </p:cNvPr>
          <p:cNvSpPr txBox="1">
            <a:spLocks/>
          </p:cNvSpPr>
          <p:nvPr/>
        </p:nvSpPr>
        <p:spPr>
          <a:xfrm>
            <a:off x="305531" y="1499160"/>
            <a:ext cx="4868333" cy="499279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7000"/>
              </a:lnSpc>
              <a:spcAft>
                <a:spcPts val="800"/>
              </a:spcAft>
              <a:buFont typeface="Wingdings" panose="05000000000000000000" pitchFamily="2" charset="2"/>
              <a:buChar char="v"/>
            </a:pPr>
            <a:r>
              <a:rPr lang="tr-TR" sz="2000" dirty="0">
                <a:effectLst/>
                <a:latin typeface="Calibri" panose="020F0502020204030204" pitchFamily="34" charset="0"/>
                <a:ea typeface="Calibri" panose="020F0502020204030204" pitchFamily="34" charset="0"/>
                <a:cs typeface="Times New Roman" panose="02020603050405020304" pitchFamily="18" charset="0"/>
              </a:rPr>
              <a:t>Dijital strateji nedir?</a:t>
            </a:r>
          </a:p>
          <a:p>
            <a:pPr marL="285750" indent="-285750">
              <a:lnSpc>
                <a:spcPct val="107000"/>
              </a:lnSpc>
              <a:spcAft>
                <a:spcPts val="800"/>
              </a:spcAft>
              <a:buFont typeface="Wingdings" panose="05000000000000000000" pitchFamily="2" charset="2"/>
              <a:buChar char="v"/>
            </a:pPr>
            <a:r>
              <a:rPr lang="tr-TR" sz="2000" dirty="0">
                <a:effectLst/>
                <a:latin typeface="Calibri" panose="020F0502020204030204" pitchFamily="34" charset="0"/>
                <a:ea typeface="Calibri" panose="020F0502020204030204" pitchFamily="34" charset="0"/>
                <a:cs typeface="Times New Roman" panose="02020603050405020304" pitchFamily="18" charset="0"/>
              </a:rPr>
              <a:t>Dijital bir stratejiye mi ihtiyacınız var?</a:t>
            </a:r>
          </a:p>
          <a:p>
            <a:pPr marL="285750" indent="-285750">
              <a:lnSpc>
                <a:spcPct val="107000"/>
              </a:lnSpc>
              <a:spcAft>
                <a:spcPts val="800"/>
              </a:spcAft>
              <a:buFont typeface="Wingdings" panose="05000000000000000000" pitchFamily="2" charset="2"/>
              <a:buChar char="v"/>
            </a:pPr>
            <a:r>
              <a:rPr lang="tr-TR" sz="2000" dirty="0">
                <a:effectLst/>
                <a:latin typeface="Calibri" panose="020F0502020204030204" pitchFamily="34" charset="0"/>
                <a:ea typeface="Calibri" panose="020F0502020204030204" pitchFamily="34" charset="0"/>
                <a:cs typeface="Times New Roman" panose="02020603050405020304" pitchFamily="18" charset="0"/>
              </a:rPr>
              <a:t>İyi bir tane yaratmak için ne gerekir?</a:t>
            </a:r>
          </a:p>
          <a:p>
            <a:pPr marL="285750" indent="-285750">
              <a:lnSpc>
                <a:spcPct val="107000"/>
              </a:lnSpc>
              <a:spcAft>
                <a:spcPts val="800"/>
              </a:spcAft>
              <a:buFont typeface="Wingdings" panose="05000000000000000000" pitchFamily="2" charset="2"/>
              <a:buChar char="v"/>
            </a:pPr>
            <a:r>
              <a:rPr lang="tr-TR" sz="2000" dirty="0">
                <a:effectLst/>
                <a:latin typeface="Calibri" panose="020F0502020204030204" pitchFamily="34" charset="0"/>
                <a:ea typeface="Calibri" panose="020F0502020204030204" pitchFamily="34" charset="0"/>
                <a:cs typeface="Times New Roman" panose="02020603050405020304" pitchFamily="18" charset="0"/>
              </a:rPr>
              <a:t>Dijital programlarıyla daha fazlasını yapmak isteyen müzeler (ve diğer kuruluşlar) için bu pratik kılavuzu indirin</a:t>
            </a:r>
          </a:p>
          <a:p>
            <a:pPr marL="285750" indent="-285750">
              <a:lnSpc>
                <a:spcPct val="107000"/>
              </a:lnSpc>
              <a:spcAft>
                <a:spcPts val="800"/>
              </a:spcAft>
              <a:buFont typeface="Wingdings" panose="05000000000000000000" pitchFamily="2" charset="2"/>
              <a:buChar char="v"/>
            </a:pPr>
            <a:r>
              <a:rPr lang="tr-TR" sz="2000" dirty="0">
                <a:effectLst/>
                <a:latin typeface="Calibri" panose="020F0502020204030204" pitchFamily="34" charset="0"/>
                <a:ea typeface="Calibri" panose="020F0502020204030204" pitchFamily="34" charset="0"/>
                <a:cs typeface="Times New Roman" panose="02020603050405020304" pitchFamily="18" charset="0"/>
              </a:rPr>
              <a:t>Müze Rehberi için Dijital Strateji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PDF'sini</a:t>
            </a:r>
            <a:r>
              <a:rPr lang="tr-TR" sz="2000" dirty="0">
                <a:effectLst/>
                <a:latin typeface="Calibri" panose="020F0502020204030204" pitchFamily="34" charset="0"/>
                <a:ea typeface="Calibri" panose="020F0502020204030204" pitchFamily="34" charset="0"/>
                <a:cs typeface="Times New Roman" panose="02020603050405020304" pitchFamily="18" charset="0"/>
              </a:rPr>
              <a:t> indirmek için bu bağlantıyı takip edin: </a:t>
            </a:r>
            <a:r>
              <a:rPr lang="en-GB" i="1" dirty="0">
                <a:hlinkClick r:id="rId5"/>
              </a:rPr>
              <a:t>https://www.cogapp.com/digital-strategy</a:t>
            </a:r>
            <a:r>
              <a:rPr lang="en-GB" i="1" dirty="0"/>
              <a:t> </a:t>
            </a:r>
          </a:p>
        </p:txBody>
      </p:sp>
      <p:pic>
        <p:nvPicPr>
          <p:cNvPr id="11" name="Digital Strategy — Cogapp (2)">
            <a:hlinkClick r:id="" action="ppaction://media"/>
            <a:extLst>
              <a:ext uri="{FF2B5EF4-FFF2-40B4-BE49-F238E27FC236}">
                <a16:creationId xmlns:a16="http://schemas.microsoft.com/office/drawing/2014/main" id="{76EF1BBC-8109-4B09-95F7-141E2836C35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73809" y="1499160"/>
            <a:ext cx="5699475" cy="3605403"/>
          </a:xfrm>
          <a:prstGeom prst="rect">
            <a:avLst/>
          </a:prstGeom>
        </p:spPr>
      </p:pic>
    </p:spTree>
    <p:extLst>
      <p:ext uri="{BB962C8B-B14F-4D97-AF65-F5344CB8AC3E}">
        <p14:creationId xmlns:p14="http://schemas.microsoft.com/office/powerpoint/2010/main" val="399698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5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DE73F6-152F-D04D-A3CD-27284FC9DFAC}"/>
              </a:ext>
            </a:extLst>
          </p:cNvPr>
          <p:cNvSpPr>
            <a:spLocks noGrp="1"/>
          </p:cNvSpPr>
          <p:nvPr>
            <p:ph type="body" sz="quarter" idx="15"/>
          </p:nvPr>
        </p:nvSpPr>
        <p:spPr>
          <a:xfrm>
            <a:off x="5396949" y="137042"/>
            <a:ext cx="7046844" cy="631527"/>
          </a:xfrm>
        </p:spPr>
        <p:txBody>
          <a:bodyPr/>
          <a:lstStyle/>
          <a:p>
            <a:r>
              <a:rPr lang="en-US" sz="3200" dirty="0"/>
              <a:t>10 </a:t>
            </a:r>
            <a:r>
              <a:rPr lang="tr-TR" sz="3200" dirty="0"/>
              <a:t>Dakikada Dijital Devralma</a:t>
            </a:r>
            <a:r>
              <a:rPr lang="en-US" sz="3200" dirty="0"/>
              <a:t>-Canva!</a:t>
            </a:r>
          </a:p>
        </p:txBody>
      </p:sp>
      <p:sp>
        <p:nvSpPr>
          <p:cNvPr id="8" name="Text Placeholder 7">
            <a:extLst>
              <a:ext uri="{FF2B5EF4-FFF2-40B4-BE49-F238E27FC236}">
                <a16:creationId xmlns:a16="http://schemas.microsoft.com/office/drawing/2014/main" id="{E696046D-D639-114F-B444-A09C0EC8F7C2}"/>
              </a:ext>
            </a:extLst>
          </p:cNvPr>
          <p:cNvSpPr>
            <a:spLocks noGrp="1"/>
          </p:cNvSpPr>
          <p:nvPr>
            <p:ph type="body" sz="quarter" idx="17"/>
          </p:nvPr>
        </p:nvSpPr>
        <p:spPr>
          <a:xfrm>
            <a:off x="6035165" y="641442"/>
            <a:ext cx="5945565" cy="4682754"/>
          </a:xfrm>
        </p:spPr>
        <p:txBody>
          <a:bodyPr/>
          <a:lstStyle/>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Dijitalleşme dünyasına yaklaşmak göz korkutucu ve nereden başlayacağınızı bilmek kolay değil!</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Dijital dünyaya güven duymanız ve dijital araç ve çözümlerin sağladığı muazzam faydaları görebilmeniz için bunu kendiniz denemelisiniz.</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EN İYİ dijital içerik araçlarından biri, popülaritesi giderek artan </a:t>
            </a:r>
            <a:r>
              <a:rPr lang="tr-TR" sz="2000" dirty="0" err="1">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Canva</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'dır</a:t>
            </a:r>
            <a:r>
              <a:rPr lang="tr-TR" sz="20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Kültürel miras siteniz için bir tanıtım videosu hazırlamaya başlayın. Bu küçük bir dijital görev, ancak size daha büyük şeyler için ilham verecek!</a:t>
            </a:r>
          </a:p>
        </p:txBody>
      </p:sp>
      <p:sp>
        <p:nvSpPr>
          <p:cNvPr id="9" name="Text Placeholder 8">
            <a:extLst>
              <a:ext uri="{FF2B5EF4-FFF2-40B4-BE49-F238E27FC236}">
                <a16:creationId xmlns:a16="http://schemas.microsoft.com/office/drawing/2014/main" id="{560AC401-CB1E-C64E-9577-34BEC80F4F6F}"/>
              </a:ext>
            </a:extLst>
          </p:cNvPr>
          <p:cNvSpPr>
            <a:spLocks noGrp="1"/>
          </p:cNvSpPr>
          <p:nvPr>
            <p:ph type="body" sz="quarter" idx="4294967295"/>
          </p:nvPr>
        </p:nvSpPr>
        <p:spPr>
          <a:xfrm>
            <a:off x="1069978" y="5644074"/>
            <a:ext cx="4826517" cy="445357"/>
          </a:xfrm>
        </p:spPr>
        <p:txBody>
          <a:bodyPr>
            <a:normAutofit lnSpcReduction="10000"/>
          </a:bodyPr>
          <a:lstStyle/>
          <a:p>
            <a:r>
              <a:rPr lang="en-US" dirty="0"/>
              <a:t>LEARN MORE</a:t>
            </a:r>
          </a:p>
        </p:txBody>
      </p:sp>
      <p:sp>
        <p:nvSpPr>
          <p:cNvPr id="3" name="Picture Placeholder 2">
            <a:extLst>
              <a:ext uri="{FF2B5EF4-FFF2-40B4-BE49-F238E27FC236}">
                <a16:creationId xmlns:a16="http://schemas.microsoft.com/office/drawing/2014/main" id="{46526D30-80CD-4E59-8DA7-EC3823850E7C}"/>
              </a:ext>
            </a:extLst>
          </p:cNvPr>
          <p:cNvSpPr>
            <a:spLocks noGrp="1"/>
          </p:cNvSpPr>
          <p:nvPr>
            <p:ph type="pic" sz="quarter" idx="4294967295"/>
          </p:nvPr>
        </p:nvSpPr>
        <p:spPr>
          <a:xfrm>
            <a:off x="1128455" y="1404906"/>
            <a:ext cx="4106403" cy="5297620"/>
          </a:xfrm>
        </p:spPr>
      </p:sp>
      <p:pic>
        <p:nvPicPr>
          <p:cNvPr id="5" name="Picture 4">
            <a:hlinkClick r:id="rId2"/>
            <a:extLst>
              <a:ext uri="{FF2B5EF4-FFF2-40B4-BE49-F238E27FC236}">
                <a16:creationId xmlns:a16="http://schemas.microsoft.com/office/drawing/2014/main" id="{05BC2FD4-1243-45A3-8FC4-655BEC921C41}"/>
              </a:ext>
            </a:extLst>
          </p:cNvPr>
          <p:cNvPicPr>
            <a:picLocks noChangeAspect="1"/>
          </p:cNvPicPr>
          <p:nvPr/>
        </p:nvPicPr>
        <p:blipFill>
          <a:blip r:embed="rId3"/>
          <a:stretch>
            <a:fillRect/>
          </a:stretch>
        </p:blipFill>
        <p:spPr>
          <a:xfrm>
            <a:off x="1095397" y="1404906"/>
            <a:ext cx="4172521" cy="5297620"/>
          </a:xfrm>
          <a:prstGeom prst="rect">
            <a:avLst/>
          </a:prstGeom>
        </p:spPr>
      </p:pic>
      <p:sp>
        <p:nvSpPr>
          <p:cNvPr id="19" name="Text Placeholder 5">
            <a:extLst>
              <a:ext uri="{FF2B5EF4-FFF2-40B4-BE49-F238E27FC236}">
                <a16:creationId xmlns:a16="http://schemas.microsoft.com/office/drawing/2014/main" id="{6D5CF212-9278-465C-86B4-E46537CF5499}"/>
              </a:ext>
            </a:extLst>
          </p:cNvPr>
          <p:cNvSpPr txBox="1">
            <a:spLocks/>
          </p:cNvSpPr>
          <p:nvPr/>
        </p:nvSpPr>
        <p:spPr>
          <a:xfrm>
            <a:off x="211270" y="9915"/>
            <a:ext cx="2432539" cy="120265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Aft>
                <a:spcPts val="800"/>
              </a:spcAft>
            </a:pPr>
            <a:r>
              <a:rPr lang="tr-TR" sz="14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Canva'yı</a:t>
            </a:r>
            <a:r>
              <a:rPr lang="tr-TR"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kullanarak kolayca video oluşturmayla ilgili aşağıdaki videoyu izlemek için bir resme tıklayın</a:t>
            </a:r>
          </a:p>
        </p:txBody>
      </p:sp>
    </p:spTree>
    <p:extLst>
      <p:ext uri="{BB962C8B-B14F-4D97-AF65-F5344CB8AC3E}">
        <p14:creationId xmlns:p14="http://schemas.microsoft.com/office/powerpoint/2010/main" val="3694398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3" y="-18145"/>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17</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72119" y="4431275"/>
            <a:ext cx="7251203" cy="631527"/>
          </a:xfrm>
        </p:spPr>
        <p:txBody>
          <a:bodyPr/>
          <a:lstStyle/>
          <a:p>
            <a:r>
              <a:rPr lang="tr-TR" sz="4800" dirty="0"/>
              <a:t>Güven Eksikliği</a:t>
            </a:r>
            <a:endParaRPr lang="en-GB" sz="4800" dirty="0"/>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550672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AF0502D-822A-4B15-BB73-9AC873DAA23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87" t="10823" r="9307" b="5574"/>
          <a:stretch/>
        </p:blipFill>
        <p:spPr>
          <a:xfrm>
            <a:off x="6136128" y="1139435"/>
            <a:ext cx="6171872" cy="3761556"/>
          </a:xfrm>
          <a:prstGeom prst="rect">
            <a:avLst/>
          </a:prstGeom>
        </p:spPr>
      </p:pic>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dirty="0"/>
          </a:p>
        </p:txBody>
      </p:sp>
      <p:sp>
        <p:nvSpPr>
          <p:cNvPr id="2" name="Slide Number Placeholder 1">
            <a:extLst>
              <a:ext uri="{FF2B5EF4-FFF2-40B4-BE49-F238E27FC236}">
                <a16:creationId xmlns:a16="http://schemas.microsoft.com/office/drawing/2014/main" id="{CF2ED5BC-81E6-4281-AF87-8ACFD0ED57A9}"/>
              </a:ext>
            </a:extLst>
          </p:cNvPr>
          <p:cNvSpPr>
            <a:spLocks noGrp="1"/>
          </p:cNvSpPr>
          <p:nvPr>
            <p:ph type="sldNum" sz="quarter" idx="14"/>
          </p:nvPr>
        </p:nvSpPr>
        <p:spPr/>
        <p:txBody>
          <a:bodyPr/>
          <a:lstStyle/>
          <a:p>
            <a:fld id="{9C527BFA-2C0E-4CEC-B6A5-913A56FEF4B4}" type="slidenum">
              <a:rPr lang="fr-CA" smtClean="0"/>
              <a:pPr/>
              <a:t>18</a:t>
            </a:fld>
            <a:endParaRPr lang="fr-CA" dirty="0"/>
          </a:p>
        </p:txBody>
      </p:sp>
      <p:sp>
        <p:nvSpPr>
          <p:cNvPr id="9" name="Text Placeholder 8">
            <a:extLst>
              <a:ext uri="{FF2B5EF4-FFF2-40B4-BE49-F238E27FC236}">
                <a16:creationId xmlns:a16="http://schemas.microsoft.com/office/drawing/2014/main" id="{8DC70FB2-8AB6-6C4C-9B68-D4FF274F6001}"/>
              </a:ext>
            </a:extLst>
          </p:cNvPr>
          <p:cNvSpPr>
            <a:spLocks noGrp="1"/>
          </p:cNvSpPr>
          <p:nvPr>
            <p:ph type="body" sz="quarter" idx="18"/>
          </p:nvPr>
        </p:nvSpPr>
        <p:spPr>
          <a:xfrm>
            <a:off x="465666" y="256924"/>
            <a:ext cx="11260668" cy="1282758"/>
          </a:xfrm>
        </p:spPr>
        <p:txBody>
          <a:bodyPr>
            <a:noAutofit/>
          </a:bodyPr>
          <a:lstStyle/>
          <a:p>
            <a:r>
              <a:rPr lang="tr-TR" dirty="0"/>
              <a:t>Güven Eksikliği</a:t>
            </a:r>
            <a:endParaRPr lang="en-GB" dirty="0">
              <a:solidFill>
                <a:schemeClr val="bg1"/>
              </a:solidFill>
            </a:endParaRPr>
          </a:p>
          <a:p>
            <a:r>
              <a:rPr lang="en-GB" dirty="0">
                <a:solidFill>
                  <a:schemeClr val="bg1"/>
                </a:solidFill>
              </a:rPr>
              <a:t>with the technology</a:t>
            </a:r>
          </a:p>
        </p:txBody>
      </p:sp>
      <p:sp>
        <p:nvSpPr>
          <p:cNvPr id="11" name="Text Placeholder 10">
            <a:extLst>
              <a:ext uri="{FF2B5EF4-FFF2-40B4-BE49-F238E27FC236}">
                <a16:creationId xmlns:a16="http://schemas.microsoft.com/office/drawing/2014/main" id="{41F84AC2-230C-6B43-8D54-A9435E185C86}"/>
              </a:ext>
            </a:extLst>
          </p:cNvPr>
          <p:cNvSpPr>
            <a:spLocks noGrp="1"/>
          </p:cNvSpPr>
          <p:nvPr>
            <p:ph type="body" sz="quarter" idx="19"/>
          </p:nvPr>
        </p:nvSpPr>
        <p:spPr>
          <a:xfrm>
            <a:off x="263963" y="1199953"/>
            <a:ext cx="6064364" cy="3883035"/>
          </a:xfrm>
        </p:spPr>
        <p:txBody>
          <a:bodyPr/>
          <a:lstStyle/>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İnsanlar genellikle yeni, yenilikçi yaklaşımlardan ve ürünlerden, özellikle de yeni teknolojilerden korkarlar.</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Kültürel miras kuruluşlarının personelinin çoğu, bugün hayatın her alanında sahip olduğumuz teknoloji seviyeleriyle büyümedi. Modern teknolojiye olan güven eksikliği anlaşılabilir.</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Ancak teknoloji erişilebilir hale geldiğinde her yaştan insana fırsatlar ve teknikler sunar. Öğrenmelerini, yeni şeyler denemelerini ve özgüvenlerini geliştirmelerini sağlar.</a:t>
            </a:r>
          </a:p>
        </p:txBody>
      </p:sp>
      <p:pic>
        <p:nvPicPr>
          <p:cNvPr id="6" name="Picture Placeholder 5">
            <a:extLst>
              <a:ext uri="{FF2B5EF4-FFF2-40B4-BE49-F238E27FC236}">
                <a16:creationId xmlns:a16="http://schemas.microsoft.com/office/drawing/2014/main" id="{0C85A3A1-4C8A-324D-86FB-8445FDDF50C2}"/>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t="11891" b="11891"/>
          <a:stretch/>
        </p:blipFill>
        <p:spPr>
          <a:xfrm>
            <a:off x="7010421" y="1500758"/>
            <a:ext cx="4423285" cy="2796989"/>
          </a:xfrm>
        </p:spPr>
      </p:pic>
      <p:sp>
        <p:nvSpPr>
          <p:cNvPr id="34" name="TextBox 33">
            <a:extLst>
              <a:ext uri="{FF2B5EF4-FFF2-40B4-BE49-F238E27FC236}">
                <a16:creationId xmlns:a16="http://schemas.microsoft.com/office/drawing/2014/main" id="{246B8AD4-783C-49A2-BA63-664F9BDD3940}"/>
              </a:ext>
            </a:extLst>
          </p:cNvPr>
          <p:cNvSpPr txBox="1"/>
          <p:nvPr/>
        </p:nvSpPr>
        <p:spPr>
          <a:xfrm>
            <a:off x="6424427" y="4367258"/>
            <a:ext cx="5787473"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7F7F7F"/>
              </a:solidFill>
              <a:effectLst/>
              <a:uLnTx/>
              <a:uFillTx/>
              <a:latin typeface="Avenir" panose="02000503020000020003" pitchFamily="2" charset="0"/>
              <a:ea typeface="+mn-ea"/>
              <a:cs typeface="Poppins" pitchFamily="2" charset="77"/>
            </a:endParaRPr>
          </a:p>
          <a:p>
            <a:pPr algn="ctr" defTabSz="914400">
              <a:defRPr/>
            </a:pPr>
            <a:r>
              <a:rPr kumimoji="0" lang="en-GB" sz="2400" b="1" i="0" u="none" strike="noStrike" kern="1200" cap="none" spc="0" normalizeH="0" baseline="0" noProof="0" dirty="0">
                <a:ln>
                  <a:noFill/>
                </a:ln>
                <a:solidFill>
                  <a:srgbClr val="E43794"/>
                </a:solidFill>
                <a:effectLst/>
                <a:uLnTx/>
                <a:uFillTx/>
                <a:latin typeface="Avenir" panose="02000503020000020003" pitchFamily="2" charset="0"/>
                <a:ea typeface="+mn-ea"/>
                <a:cs typeface="Poppins" pitchFamily="2" charset="77"/>
              </a:rPr>
              <a:t>“</a:t>
            </a:r>
            <a:r>
              <a:rPr lang="tr-TR" sz="2000" b="1"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Korkma! Başta ne yaptığım hakkında hiçbir fikrim yoktu ama </a:t>
            </a:r>
            <a:r>
              <a:rPr lang="tr-TR" sz="2000" b="1" dirty="0" err="1">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Emma'nın</a:t>
            </a:r>
            <a:r>
              <a:rPr lang="tr-TR" sz="2000" b="1"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 yardımıyla çok şey öğrendim ve karantinada geçirdiğim zaman için kalıcı bir anıt yaptım </a:t>
            </a:r>
            <a:r>
              <a:rPr kumimoji="0" lang="en-GB" sz="2400" b="1" i="0" u="none" strike="noStrike" kern="1200" cap="none" spc="0" normalizeH="0" baseline="0" noProof="0" dirty="0">
                <a:ln>
                  <a:noFill/>
                </a:ln>
                <a:solidFill>
                  <a:srgbClr val="E43794"/>
                </a:solidFill>
                <a:effectLst/>
                <a:uLnTx/>
                <a:uFillTx/>
                <a:latin typeface="Avenir" panose="02000503020000020003" pitchFamily="2" charset="0"/>
                <a:ea typeface="+mn-ea"/>
                <a:cs typeface="Poppins" pitchFamily="2" charset="77"/>
              </a:rPr>
              <a:t>.” </a:t>
            </a:r>
            <a:r>
              <a:rPr kumimoji="0" lang="en-GB" sz="2400" b="1" i="0" u="none" strike="noStrike" kern="1200" cap="none" spc="0" normalizeH="0" baseline="0" noProof="0" dirty="0" err="1">
                <a:ln>
                  <a:noFill/>
                </a:ln>
                <a:solidFill>
                  <a:srgbClr val="E43794"/>
                </a:solidFill>
                <a:effectLst/>
                <a:uLnTx/>
                <a:uFillTx/>
                <a:latin typeface="Avenir" panose="02000503020000020003" pitchFamily="2" charset="0"/>
                <a:ea typeface="+mn-ea"/>
                <a:cs typeface="Poppins" pitchFamily="2" charset="77"/>
              </a:rPr>
              <a:t>Oonagh</a:t>
            </a:r>
            <a:r>
              <a:rPr kumimoji="0" lang="en-GB" sz="2400" b="1" i="0" u="none" strike="noStrike" kern="1200" cap="none" spc="0" normalizeH="0" baseline="0" noProof="0" dirty="0">
                <a:ln>
                  <a:noFill/>
                </a:ln>
                <a:solidFill>
                  <a:srgbClr val="E43794"/>
                </a:solidFill>
                <a:effectLst/>
                <a:uLnTx/>
                <a:uFillTx/>
                <a:latin typeface="Avenir" panose="02000503020000020003" pitchFamily="2" charset="0"/>
                <a:ea typeface="+mn-ea"/>
                <a:cs typeface="Poppins" pitchFamily="2" charset="77"/>
              </a:rPr>
              <a:t> Gay</a:t>
            </a:r>
          </a:p>
        </p:txBody>
      </p:sp>
    </p:spTree>
    <p:extLst>
      <p:ext uri="{BB962C8B-B14F-4D97-AF65-F5344CB8AC3E}">
        <p14:creationId xmlns:p14="http://schemas.microsoft.com/office/powerpoint/2010/main" val="4115262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390525" y="211139"/>
            <a:ext cx="5614878" cy="631527"/>
          </a:xfrm>
        </p:spPr>
        <p:txBody>
          <a:bodyPr/>
          <a:lstStyle/>
          <a:p>
            <a:r>
              <a:rPr lang="tr-TR" dirty="0"/>
              <a:t>Teknolojiye Olan Güven Eksikliği</a:t>
            </a:r>
            <a:endParaRPr lang="en-GB"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90525" y="1415628"/>
            <a:ext cx="6211239" cy="6216829"/>
          </a:xfrm>
        </p:spPr>
        <p:txBody>
          <a:bodyPr/>
          <a:lstStyle/>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Sahadan iyi uygulama örnekleri görmek, engelleri kaldırmanın mükemmel bir yoludur.</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Güveni artırmak için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Insites</a:t>
            </a:r>
            <a:r>
              <a:rPr lang="tr-TR" sz="2000" dirty="0">
                <a:effectLst/>
                <a:latin typeface="Calibri" panose="020F0502020204030204" pitchFamily="34" charset="0"/>
                <a:ea typeface="Calibri" panose="020F0502020204030204" pitchFamily="34" charset="0"/>
                <a:cs typeface="Times New Roman" panose="02020603050405020304" pitchFamily="18" charset="0"/>
              </a:rPr>
              <a:t> Vaka Çalışmalarına ve Dijital Araç Setine bir göz atın; </a:t>
            </a:r>
            <a:r>
              <a:rPr lang="tr-TR" sz="2000"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https://www.insitesproject.eu/</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Teknolojik olmayan bir geçmişe sahip miras uzmanlarını içeren projelerle, kullanıcıları için katma değeri göstermek ve kültürel miras tekliflerini zenginleştirmek için onları açıklamak ve dijitalleştirme sürecine dahil etmek için ekstra çaba sarf etmek önemlidir.</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Yeni dijitalleştirilmiş varlıkların eğitimi ve ele alınması için devam eden danışmanlık desteği de önemlidir.</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8" name="Picture Placeholder 7" descr="A picture containing text, indoor, wall, person&#10;&#10;Description automatically generated">
            <a:extLst>
              <a:ext uri="{FF2B5EF4-FFF2-40B4-BE49-F238E27FC236}">
                <a16:creationId xmlns:a16="http://schemas.microsoft.com/office/drawing/2014/main" id="{7DC3044D-274E-4982-8E70-9D2305167502}"/>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64" t="3154" r="364" b="13888"/>
          <a:stretch/>
        </p:blipFill>
        <p:spPr>
          <a:xfrm>
            <a:off x="7020057" y="3028280"/>
            <a:ext cx="3691822" cy="3829719"/>
          </a:xfrm>
        </p:spPr>
      </p:pic>
    </p:spTree>
    <p:extLst>
      <p:ext uri="{BB962C8B-B14F-4D97-AF65-F5344CB8AC3E}">
        <p14:creationId xmlns:p14="http://schemas.microsoft.com/office/powerpoint/2010/main" val="378929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372AF-59B9-2A47-B3E3-20461B5B1B40}"/>
              </a:ext>
            </a:extLst>
          </p:cNvPr>
          <p:cNvSpPr>
            <a:spLocks noGrp="1"/>
          </p:cNvSpPr>
          <p:nvPr>
            <p:ph type="body" sz="quarter" idx="10"/>
          </p:nvPr>
        </p:nvSpPr>
        <p:spPr>
          <a:xfrm>
            <a:off x="450600" y="257402"/>
            <a:ext cx="6811615" cy="425329"/>
          </a:xfrm>
        </p:spPr>
        <p:txBody>
          <a:bodyPr/>
          <a:lstStyle/>
          <a:p>
            <a:r>
              <a:rPr lang="tr-TR" dirty="0"/>
              <a:t>İÇİNDEKİLER</a:t>
            </a:r>
            <a:endParaRPr lang="en-US" dirty="0"/>
          </a:p>
        </p:txBody>
      </p:sp>
      <p:sp>
        <p:nvSpPr>
          <p:cNvPr id="3" name="Text Placeholder 2">
            <a:extLst>
              <a:ext uri="{FF2B5EF4-FFF2-40B4-BE49-F238E27FC236}">
                <a16:creationId xmlns:a16="http://schemas.microsoft.com/office/drawing/2014/main" id="{03D679D7-F6DA-554B-8BFD-511D371A0D33}"/>
              </a:ext>
            </a:extLst>
          </p:cNvPr>
          <p:cNvSpPr>
            <a:spLocks noGrp="1"/>
          </p:cNvSpPr>
          <p:nvPr>
            <p:ph type="body" sz="quarter" idx="11"/>
          </p:nvPr>
        </p:nvSpPr>
        <p:spPr>
          <a:xfrm>
            <a:off x="576792" y="1053974"/>
            <a:ext cx="558216" cy="673765"/>
          </a:xfrm>
        </p:spPr>
        <p:txBody>
          <a:bodyPr/>
          <a:lstStyle/>
          <a:p>
            <a:r>
              <a:rPr lang="en-US" dirty="0"/>
              <a:t>01</a:t>
            </a:r>
          </a:p>
        </p:txBody>
      </p:sp>
      <p:sp>
        <p:nvSpPr>
          <p:cNvPr id="4" name="Text Placeholder 3">
            <a:extLst>
              <a:ext uri="{FF2B5EF4-FFF2-40B4-BE49-F238E27FC236}">
                <a16:creationId xmlns:a16="http://schemas.microsoft.com/office/drawing/2014/main" id="{94B58882-620D-D442-AE64-1A3E8E85641B}"/>
              </a:ext>
            </a:extLst>
          </p:cNvPr>
          <p:cNvSpPr>
            <a:spLocks noGrp="1"/>
          </p:cNvSpPr>
          <p:nvPr>
            <p:ph type="body" sz="quarter" idx="12"/>
          </p:nvPr>
        </p:nvSpPr>
        <p:spPr>
          <a:xfrm>
            <a:off x="1435983" y="1026684"/>
            <a:ext cx="5885809" cy="673765"/>
          </a:xfrm>
        </p:spPr>
        <p:txBody>
          <a:bodyPr/>
          <a:lstStyle/>
          <a:p>
            <a:r>
              <a:rPr lang="tr-TR" dirty="0"/>
              <a:t>Dijitalleşmenin Önündeki Engelleri Aşmak</a:t>
            </a:r>
            <a:endParaRPr lang="en-GB" dirty="0"/>
          </a:p>
        </p:txBody>
      </p:sp>
      <p:sp>
        <p:nvSpPr>
          <p:cNvPr id="5" name="Slide Number Placeholder 4">
            <a:extLst>
              <a:ext uri="{FF2B5EF4-FFF2-40B4-BE49-F238E27FC236}">
                <a16:creationId xmlns:a16="http://schemas.microsoft.com/office/drawing/2014/main" id="{F2B6A32D-CB83-5048-A576-E872EBE78B9E}"/>
              </a:ext>
            </a:extLst>
          </p:cNvPr>
          <p:cNvSpPr>
            <a:spLocks noGrp="1"/>
          </p:cNvSpPr>
          <p:nvPr>
            <p:ph type="sldNum" sz="quarter" idx="29"/>
          </p:nvPr>
        </p:nvSpPr>
        <p:spPr/>
        <p:txBody>
          <a:bodyPr/>
          <a:lstStyle/>
          <a:p>
            <a:fld id="{48F63A3B-78C7-47BE-AE5E-E10140E04643}" type="slidenum">
              <a:rPr lang="en-US" smtClean="0"/>
              <a:t>2</a:t>
            </a:fld>
            <a:endParaRPr lang="en-US" dirty="0"/>
          </a:p>
        </p:txBody>
      </p:sp>
      <p:sp>
        <p:nvSpPr>
          <p:cNvPr id="6" name="Text Placeholder 5">
            <a:extLst>
              <a:ext uri="{FF2B5EF4-FFF2-40B4-BE49-F238E27FC236}">
                <a16:creationId xmlns:a16="http://schemas.microsoft.com/office/drawing/2014/main" id="{4F8F8DFE-120B-5247-A06F-B08968F6DAA0}"/>
              </a:ext>
            </a:extLst>
          </p:cNvPr>
          <p:cNvSpPr>
            <a:spLocks noGrp="1"/>
          </p:cNvSpPr>
          <p:nvPr>
            <p:ph type="body" sz="quarter" idx="30"/>
          </p:nvPr>
        </p:nvSpPr>
        <p:spPr>
          <a:xfrm>
            <a:off x="528624" y="1888318"/>
            <a:ext cx="558216" cy="673765"/>
          </a:xfrm>
        </p:spPr>
        <p:txBody>
          <a:bodyPr/>
          <a:lstStyle/>
          <a:p>
            <a:r>
              <a:rPr lang="en-US" dirty="0"/>
              <a:t>02</a:t>
            </a:r>
          </a:p>
        </p:txBody>
      </p:sp>
      <p:sp>
        <p:nvSpPr>
          <p:cNvPr id="7" name="Text Placeholder 6">
            <a:extLst>
              <a:ext uri="{FF2B5EF4-FFF2-40B4-BE49-F238E27FC236}">
                <a16:creationId xmlns:a16="http://schemas.microsoft.com/office/drawing/2014/main" id="{82FDC231-972B-A844-888F-A8BAA7018795}"/>
              </a:ext>
            </a:extLst>
          </p:cNvPr>
          <p:cNvSpPr>
            <a:spLocks noGrp="1"/>
          </p:cNvSpPr>
          <p:nvPr>
            <p:ph type="body" sz="quarter" idx="31"/>
          </p:nvPr>
        </p:nvSpPr>
        <p:spPr>
          <a:xfrm>
            <a:off x="1435985" y="1854578"/>
            <a:ext cx="5885809" cy="673765"/>
          </a:xfrm>
        </p:spPr>
        <p:txBody>
          <a:bodyPr/>
          <a:lstStyle/>
          <a:p>
            <a:r>
              <a:rPr lang="tr-TR" dirty="0"/>
              <a:t>İlham Eksikliği</a:t>
            </a:r>
            <a:endParaRPr lang="en-US" dirty="0"/>
          </a:p>
        </p:txBody>
      </p:sp>
      <p:sp>
        <p:nvSpPr>
          <p:cNvPr id="8" name="Text Placeholder 7">
            <a:extLst>
              <a:ext uri="{FF2B5EF4-FFF2-40B4-BE49-F238E27FC236}">
                <a16:creationId xmlns:a16="http://schemas.microsoft.com/office/drawing/2014/main" id="{77858D67-DB24-3741-8BC0-A8816DD3D5B3}"/>
              </a:ext>
            </a:extLst>
          </p:cNvPr>
          <p:cNvSpPr>
            <a:spLocks noGrp="1"/>
          </p:cNvSpPr>
          <p:nvPr>
            <p:ph type="body" sz="quarter" idx="34"/>
          </p:nvPr>
        </p:nvSpPr>
        <p:spPr>
          <a:xfrm>
            <a:off x="558604" y="2708555"/>
            <a:ext cx="558216" cy="673765"/>
          </a:xfrm>
        </p:spPr>
        <p:txBody>
          <a:bodyPr/>
          <a:lstStyle/>
          <a:p>
            <a:r>
              <a:rPr lang="en-US" dirty="0"/>
              <a:t>03</a:t>
            </a:r>
          </a:p>
        </p:txBody>
      </p:sp>
      <p:sp>
        <p:nvSpPr>
          <p:cNvPr id="9" name="Text Placeholder 8">
            <a:extLst>
              <a:ext uri="{FF2B5EF4-FFF2-40B4-BE49-F238E27FC236}">
                <a16:creationId xmlns:a16="http://schemas.microsoft.com/office/drawing/2014/main" id="{DA049F23-644A-0D49-B3D1-6D1FE06819D0}"/>
              </a:ext>
            </a:extLst>
          </p:cNvPr>
          <p:cNvSpPr>
            <a:spLocks noGrp="1"/>
          </p:cNvSpPr>
          <p:nvPr>
            <p:ph type="body" sz="quarter" idx="35"/>
          </p:nvPr>
        </p:nvSpPr>
        <p:spPr>
          <a:xfrm>
            <a:off x="1454429" y="2735697"/>
            <a:ext cx="5885809" cy="673765"/>
          </a:xfrm>
        </p:spPr>
        <p:txBody>
          <a:bodyPr/>
          <a:lstStyle/>
          <a:p>
            <a:r>
              <a:rPr lang="tr-TR" dirty="0"/>
              <a:t>Vizyon ve Strateji Eksikliği</a:t>
            </a:r>
            <a:r>
              <a:rPr lang="en-GB" dirty="0"/>
              <a:t> </a:t>
            </a:r>
          </a:p>
        </p:txBody>
      </p:sp>
      <p:sp>
        <p:nvSpPr>
          <p:cNvPr id="10" name="Text Placeholder 9">
            <a:extLst>
              <a:ext uri="{FF2B5EF4-FFF2-40B4-BE49-F238E27FC236}">
                <a16:creationId xmlns:a16="http://schemas.microsoft.com/office/drawing/2014/main" id="{B5A912EF-084F-A74F-AEB6-D49C9824D112}"/>
              </a:ext>
            </a:extLst>
          </p:cNvPr>
          <p:cNvSpPr>
            <a:spLocks noGrp="1"/>
          </p:cNvSpPr>
          <p:nvPr>
            <p:ph type="body" sz="quarter" idx="38"/>
          </p:nvPr>
        </p:nvSpPr>
        <p:spPr>
          <a:xfrm>
            <a:off x="576792" y="3641509"/>
            <a:ext cx="558216" cy="673765"/>
          </a:xfrm>
        </p:spPr>
        <p:txBody>
          <a:bodyPr/>
          <a:lstStyle/>
          <a:p>
            <a:r>
              <a:rPr lang="en-US" dirty="0"/>
              <a:t>04</a:t>
            </a:r>
          </a:p>
        </p:txBody>
      </p:sp>
      <p:sp>
        <p:nvSpPr>
          <p:cNvPr id="11" name="Text Placeholder 10">
            <a:extLst>
              <a:ext uri="{FF2B5EF4-FFF2-40B4-BE49-F238E27FC236}">
                <a16:creationId xmlns:a16="http://schemas.microsoft.com/office/drawing/2014/main" id="{31C077DA-25C9-CF49-BD83-A3DC8BACCD86}"/>
              </a:ext>
            </a:extLst>
          </p:cNvPr>
          <p:cNvSpPr>
            <a:spLocks noGrp="1"/>
          </p:cNvSpPr>
          <p:nvPr>
            <p:ph type="body" sz="quarter" idx="39"/>
          </p:nvPr>
        </p:nvSpPr>
        <p:spPr>
          <a:xfrm>
            <a:off x="1435984" y="3594205"/>
            <a:ext cx="5885809" cy="673765"/>
          </a:xfrm>
        </p:spPr>
        <p:txBody>
          <a:bodyPr/>
          <a:lstStyle/>
          <a:p>
            <a:r>
              <a:rPr lang="tr-TR" dirty="0"/>
              <a:t>Teknolojiye Duyulan Güven Eksikliği</a:t>
            </a:r>
            <a:endParaRPr lang="en-GB" dirty="0"/>
          </a:p>
        </p:txBody>
      </p:sp>
      <p:sp>
        <p:nvSpPr>
          <p:cNvPr id="12" name="Text Placeholder 11">
            <a:extLst>
              <a:ext uri="{FF2B5EF4-FFF2-40B4-BE49-F238E27FC236}">
                <a16:creationId xmlns:a16="http://schemas.microsoft.com/office/drawing/2014/main" id="{D6692BF0-9D2E-D34D-9AD1-3AB3D3D793C8}"/>
              </a:ext>
            </a:extLst>
          </p:cNvPr>
          <p:cNvSpPr>
            <a:spLocks noGrp="1"/>
          </p:cNvSpPr>
          <p:nvPr>
            <p:ph type="body" sz="quarter" idx="40"/>
          </p:nvPr>
        </p:nvSpPr>
        <p:spPr>
          <a:xfrm>
            <a:off x="576792" y="4501260"/>
            <a:ext cx="558216" cy="673765"/>
          </a:xfrm>
        </p:spPr>
        <p:txBody>
          <a:bodyPr/>
          <a:lstStyle/>
          <a:p>
            <a:r>
              <a:rPr lang="en-US" dirty="0"/>
              <a:t>05</a:t>
            </a:r>
          </a:p>
        </p:txBody>
      </p:sp>
      <p:sp>
        <p:nvSpPr>
          <p:cNvPr id="13" name="Text Placeholder 12">
            <a:extLst>
              <a:ext uri="{FF2B5EF4-FFF2-40B4-BE49-F238E27FC236}">
                <a16:creationId xmlns:a16="http://schemas.microsoft.com/office/drawing/2014/main" id="{9699E47A-A23D-5E48-9930-E65A0AE0B4DE}"/>
              </a:ext>
            </a:extLst>
          </p:cNvPr>
          <p:cNvSpPr>
            <a:spLocks noGrp="1"/>
          </p:cNvSpPr>
          <p:nvPr>
            <p:ph type="body" sz="quarter" idx="41"/>
          </p:nvPr>
        </p:nvSpPr>
        <p:spPr>
          <a:xfrm>
            <a:off x="1454429" y="4471280"/>
            <a:ext cx="5885809" cy="673765"/>
          </a:xfrm>
        </p:spPr>
        <p:txBody>
          <a:bodyPr/>
          <a:lstStyle/>
          <a:p>
            <a:pPr marL="0" lvl="0" indent="0" algn="l" rtl="0">
              <a:lnSpc>
                <a:spcPct val="115000"/>
              </a:lnSpc>
              <a:spcBef>
                <a:spcPts val="1800"/>
              </a:spcBef>
              <a:spcAft>
                <a:spcPts val="400"/>
              </a:spcAft>
              <a:buClr>
                <a:schemeClr val="dk1"/>
              </a:buClr>
              <a:buSzPts val="1100"/>
              <a:buFont typeface="Arial"/>
              <a:buNone/>
            </a:pPr>
            <a:r>
              <a:rPr lang="tr-TR" dirty="0"/>
              <a:t>Beceri Eksikliği</a:t>
            </a:r>
            <a:endParaRPr lang="en-US" sz="2400" dirty="0"/>
          </a:p>
        </p:txBody>
      </p:sp>
      <p:sp>
        <p:nvSpPr>
          <p:cNvPr id="14" name="Text Placeholder 12">
            <a:extLst>
              <a:ext uri="{FF2B5EF4-FFF2-40B4-BE49-F238E27FC236}">
                <a16:creationId xmlns:a16="http://schemas.microsoft.com/office/drawing/2014/main" id="{59087664-BC66-4A34-8E8D-970C012A9398}"/>
              </a:ext>
            </a:extLst>
          </p:cNvPr>
          <p:cNvSpPr txBox="1">
            <a:spLocks/>
          </p:cNvSpPr>
          <p:nvPr/>
        </p:nvSpPr>
        <p:spPr>
          <a:xfrm>
            <a:off x="1454429" y="5333834"/>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1800"/>
              </a:spcBef>
              <a:spcAft>
                <a:spcPts val="400"/>
              </a:spcAft>
              <a:buClr>
                <a:schemeClr val="dk1"/>
              </a:buClr>
              <a:buSzPts val="1100"/>
              <a:buFont typeface="Arial"/>
              <a:buNone/>
            </a:pPr>
            <a:r>
              <a:rPr lang="tr-TR" dirty="0"/>
              <a:t>Kaynak Eksikliği</a:t>
            </a:r>
            <a:endParaRPr lang="en-US" dirty="0"/>
          </a:p>
        </p:txBody>
      </p:sp>
      <p:sp>
        <p:nvSpPr>
          <p:cNvPr id="15" name="Text Placeholder 12">
            <a:extLst>
              <a:ext uri="{FF2B5EF4-FFF2-40B4-BE49-F238E27FC236}">
                <a16:creationId xmlns:a16="http://schemas.microsoft.com/office/drawing/2014/main" id="{C93AA3A0-4073-4341-93B8-2A97AF0A8113}"/>
              </a:ext>
            </a:extLst>
          </p:cNvPr>
          <p:cNvSpPr txBox="1">
            <a:spLocks/>
          </p:cNvSpPr>
          <p:nvPr/>
        </p:nvSpPr>
        <p:spPr>
          <a:xfrm>
            <a:off x="1454429" y="6142509"/>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Bef>
                <a:spcPts val="1800"/>
              </a:spcBef>
              <a:spcAft>
                <a:spcPts val="400"/>
              </a:spcAft>
              <a:buClr>
                <a:schemeClr val="dk1"/>
              </a:buClr>
              <a:buSzPts val="1100"/>
              <a:buFont typeface="Arial"/>
              <a:buNone/>
            </a:pPr>
            <a:r>
              <a:rPr lang="tr-TR" dirty="0"/>
              <a:t>Vaka Çalışmaları ve Faydalı Araçlar</a:t>
            </a:r>
            <a:endParaRPr lang="en-GB" dirty="0"/>
          </a:p>
        </p:txBody>
      </p:sp>
      <p:cxnSp>
        <p:nvCxnSpPr>
          <p:cNvPr id="16" name="Straight Connector 15">
            <a:extLst>
              <a:ext uri="{FF2B5EF4-FFF2-40B4-BE49-F238E27FC236}">
                <a16:creationId xmlns:a16="http://schemas.microsoft.com/office/drawing/2014/main" id="{065936C7-CB51-47AC-812C-D57EC439D052}"/>
              </a:ext>
            </a:extLst>
          </p:cNvPr>
          <p:cNvCxnSpPr/>
          <p:nvPr/>
        </p:nvCxnSpPr>
        <p:spPr>
          <a:xfrm>
            <a:off x="450600" y="17277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803D7A-9DD9-46C3-A131-98654123C8A3}"/>
              </a:ext>
            </a:extLst>
          </p:cNvPr>
          <p:cNvCxnSpPr/>
          <p:nvPr/>
        </p:nvCxnSpPr>
        <p:spPr>
          <a:xfrm>
            <a:off x="528624" y="6132185"/>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BB1A7FB2-1332-400B-9242-58DEDFE68038}"/>
              </a:ext>
            </a:extLst>
          </p:cNvPr>
          <p:cNvSpPr txBox="1">
            <a:spLocks/>
          </p:cNvSpPr>
          <p:nvPr/>
        </p:nvSpPr>
        <p:spPr>
          <a:xfrm>
            <a:off x="576792" y="5361011"/>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06</a:t>
            </a:r>
          </a:p>
        </p:txBody>
      </p:sp>
      <p:sp>
        <p:nvSpPr>
          <p:cNvPr id="19" name="Text Placeholder 11">
            <a:extLst>
              <a:ext uri="{FF2B5EF4-FFF2-40B4-BE49-F238E27FC236}">
                <a16:creationId xmlns:a16="http://schemas.microsoft.com/office/drawing/2014/main" id="{DF65A1C5-D204-459C-B9F7-376D553E6108}"/>
              </a:ext>
            </a:extLst>
          </p:cNvPr>
          <p:cNvSpPr txBox="1">
            <a:spLocks/>
          </p:cNvSpPr>
          <p:nvPr/>
        </p:nvSpPr>
        <p:spPr>
          <a:xfrm>
            <a:off x="576792" y="6206011"/>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07</a:t>
            </a:r>
          </a:p>
        </p:txBody>
      </p:sp>
    </p:spTree>
    <p:extLst>
      <p:ext uri="{BB962C8B-B14F-4D97-AF65-F5344CB8AC3E}">
        <p14:creationId xmlns:p14="http://schemas.microsoft.com/office/powerpoint/2010/main" val="191532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D0EA6DC-2F19-438E-9ACC-0CD97B5FED9D}"/>
              </a:ext>
            </a:extLst>
          </p:cNvPr>
          <p:cNvSpPr/>
          <p:nvPr/>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2" name="Slide Number Placeholder 1">
            <a:extLst>
              <a:ext uri="{FF2B5EF4-FFF2-40B4-BE49-F238E27FC236}">
                <a16:creationId xmlns:a16="http://schemas.microsoft.com/office/drawing/2014/main" id="{85D58604-F38F-4177-A656-FFC21F5D59C2}"/>
              </a:ext>
            </a:extLst>
          </p:cNvPr>
          <p:cNvSpPr>
            <a:spLocks noGrp="1"/>
          </p:cNvSpPr>
          <p:nvPr>
            <p:ph type="sldNum" sz="quarter" idx="14"/>
          </p:nvPr>
        </p:nvSpPr>
        <p:spPr/>
        <p:txBody>
          <a:bodyPr/>
          <a:lstStyle/>
          <a:p>
            <a:fld id="{9C527BFA-2C0E-4CEC-B6A5-913A56FEF4B4}" type="slidenum">
              <a:rPr lang="fr-CA" smtClean="0"/>
              <a:pPr/>
              <a:t>20</a:t>
            </a:fld>
            <a:endParaRPr lang="fr-CA" dirty="0"/>
          </a:p>
        </p:txBody>
      </p:sp>
      <p:sp>
        <p:nvSpPr>
          <p:cNvPr id="3" name="Text Placeholder 2">
            <a:extLst>
              <a:ext uri="{FF2B5EF4-FFF2-40B4-BE49-F238E27FC236}">
                <a16:creationId xmlns:a16="http://schemas.microsoft.com/office/drawing/2014/main" id="{F24DCAB7-8AC3-4064-804C-C154EF8AF5AF}"/>
              </a:ext>
            </a:extLst>
          </p:cNvPr>
          <p:cNvSpPr>
            <a:spLocks noGrp="1"/>
          </p:cNvSpPr>
          <p:nvPr>
            <p:ph type="body" sz="quarter" idx="15"/>
          </p:nvPr>
        </p:nvSpPr>
        <p:spPr>
          <a:xfrm>
            <a:off x="192117" y="41964"/>
            <a:ext cx="6566492" cy="631527"/>
          </a:xfrm>
        </p:spPr>
        <p:txBody>
          <a:bodyPr/>
          <a:lstStyle/>
          <a:p>
            <a:r>
              <a:rPr lang="tr-TR" dirty="0"/>
              <a:t>Müzelerde </a:t>
            </a:r>
            <a:r>
              <a:rPr lang="en-GB" dirty="0"/>
              <a:t>TikTok</a:t>
            </a:r>
            <a:r>
              <a:rPr lang="tr-TR" dirty="0"/>
              <a:t> Nasıl Kullanılır</a:t>
            </a:r>
            <a:r>
              <a:rPr lang="en-GB" dirty="0"/>
              <a:t>?</a:t>
            </a:r>
          </a:p>
        </p:txBody>
      </p:sp>
      <p:pic>
        <p:nvPicPr>
          <p:cNvPr id="5" name="Picture 4">
            <a:extLst>
              <a:ext uri="{FF2B5EF4-FFF2-40B4-BE49-F238E27FC236}">
                <a16:creationId xmlns:a16="http://schemas.microsoft.com/office/drawing/2014/main" id="{5D8894BD-AE32-4A27-8299-7515F10285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87" t="10823" r="9307" b="5574"/>
          <a:stretch/>
        </p:blipFill>
        <p:spPr>
          <a:xfrm>
            <a:off x="5614878" y="1580472"/>
            <a:ext cx="6652994" cy="4054784"/>
          </a:xfrm>
          <a:prstGeom prst="rect">
            <a:avLst/>
          </a:prstGeom>
        </p:spPr>
      </p:pic>
      <p:sp>
        <p:nvSpPr>
          <p:cNvPr id="8" name="Text Placeholder 3">
            <a:extLst>
              <a:ext uri="{FF2B5EF4-FFF2-40B4-BE49-F238E27FC236}">
                <a16:creationId xmlns:a16="http://schemas.microsoft.com/office/drawing/2014/main" id="{B006B4A5-3FEF-46FD-97EC-917559ED9BAE}"/>
              </a:ext>
            </a:extLst>
          </p:cNvPr>
          <p:cNvSpPr txBox="1">
            <a:spLocks/>
          </p:cNvSpPr>
          <p:nvPr/>
        </p:nvSpPr>
        <p:spPr>
          <a:xfrm>
            <a:off x="185309" y="1017879"/>
            <a:ext cx="5903883" cy="499279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07000"/>
              </a:lnSpc>
              <a:spcAft>
                <a:spcPts val="800"/>
              </a:spcAft>
              <a:buFont typeface="Wingdings" panose="05000000000000000000" pitchFamily="2" charset="2"/>
              <a:buChar char="v"/>
            </a:pPr>
            <a:r>
              <a:rPr lang="tr-TR" sz="2000" dirty="0" err="1">
                <a:effectLst/>
                <a:latin typeface="Calibri" panose="020F0502020204030204" pitchFamily="34" charset="0"/>
                <a:ea typeface="Calibri" panose="020F0502020204030204" pitchFamily="34" charset="0"/>
                <a:cs typeface="Times New Roman" panose="02020603050405020304" pitchFamily="18" charset="0"/>
              </a:rPr>
              <a:t>TikTok</a:t>
            </a:r>
            <a:r>
              <a:rPr lang="tr-TR" sz="2000" dirty="0">
                <a:effectLst/>
                <a:latin typeface="Calibri" panose="020F0502020204030204" pitchFamily="34" charset="0"/>
                <a:ea typeface="Calibri" panose="020F0502020204030204" pitchFamily="34" charset="0"/>
                <a:cs typeface="Times New Roman" panose="02020603050405020304" pitchFamily="18" charset="0"/>
              </a:rPr>
              <a:t>, platform için eğitim içeriği üretmek için yüzlerce uzman ve kurumdan yardım aldı.</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gn="just">
              <a:lnSpc>
                <a:spcPct val="107000"/>
              </a:lnSpc>
              <a:spcAft>
                <a:spcPts val="800"/>
              </a:spcAft>
              <a:buFont typeface="Wingdings" panose="05000000000000000000" pitchFamily="2" charset="2"/>
              <a:buChar char="v"/>
            </a:pPr>
            <a:r>
              <a:rPr lang="tr-TR" sz="2000" dirty="0">
                <a:effectLst/>
                <a:latin typeface="Calibri" panose="020F0502020204030204" pitchFamily="34" charset="0"/>
                <a:ea typeface="Calibri" panose="020F0502020204030204" pitchFamily="34" charset="0"/>
                <a:cs typeface="Times New Roman" panose="02020603050405020304" pitchFamily="18" charset="0"/>
              </a:rPr>
              <a:t>Sosyal medya devi, Avrupa genelinde paylaşılacak 11,5 milyon sterlinlik bir yatırımın parçası olan #LearnOnTikTok girişiminin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lansmanını</a:t>
            </a:r>
            <a:r>
              <a:rPr lang="tr-TR" sz="2000" dirty="0">
                <a:effectLst/>
                <a:latin typeface="Calibri" panose="020F0502020204030204" pitchFamily="34" charset="0"/>
                <a:ea typeface="Calibri" panose="020F0502020204030204" pitchFamily="34" charset="0"/>
                <a:cs typeface="Times New Roman" panose="02020603050405020304" pitchFamily="18" charset="0"/>
              </a:rPr>
              <a:t> duyurdu.</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gn="just">
              <a:lnSpc>
                <a:spcPct val="107000"/>
              </a:lnSpc>
              <a:spcAft>
                <a:spcPts val="800"/>
              </a:spcAft>
              <a:buFont typeface="Wingdings" panose="05000000000000000000" pitchFamily="2" charset="2"/>
              <a:buChar char="v"/>
            </a:pPr>
            <a:r>
              <a:rPr lang="tr-TR" sz="2000" dirty="0">
                <a:effectLst/>
                <a:latin typeface="Calibri" panose="020F0502020204030204" pitchFamily="34" charset="0"/>
                <a:ea typeface="Calibri" panose="020F0502020204030204" pitchFamily="34" charset="0"/>
                <a:cs typeface="Times New Roman" panose="02020603050405020304" pitchFamily="18" charset="0"/>
              </a:rPr>
              <a:t>İngiltere'deki Müzelerin daha geniş bir kitleye ulaşmak için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TikTok'u</a:t>
            </a:r>
            <a:r>
              <a:rPr lang="tr-TR" sz="2000" dirty="0">
                <a:effectLst/>
                <a:latin typeface="Calibri" panose="020F0502020204030204" pitchFamily="34" charset="0"/>
                <a:ea typeface="Calibri" panose="020F0502020204030204" pitchFamily="34" charset="0"/>
                <a:cs typeface="Times New Roman" panose="02020603050405020304" pitchFamily="18" charset="0"/>
              </a:rPr>
              <a:t> nasıl kullandığını öğrenin! Bu, dijital güveninizi oluşturmak için küçük bir adım olabilir… dünyanın en trend dijital/sosyal medya araçlarından birinde ustalaştığınızı hayal edin!</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Picture 5">
            <a:hlinkClick r:id="rId3"/>
            <a:extLst>
              <a:ext uri="{FF2B5EF4-FFF2-40B4-BE49-F238E27FC236}">
                <a16:creationId xmlns:a16="http://schemas.microsoft.com/office/drawing/2014/main" id="{E82A96B9-3312-4512-9704-BC7F35B2F96B}"/>
              </a:ext>
            </a:extLst>
          </p:cNvPr>
          <p:cNvPicPr>
            <a:picLocks noChangeAspect="1"/>
          </p:cNvPicPr>
          <p:nvPr/>
        </p:nvPicPr>
        <p:blipFill>
          <a:blip r:embed="rId4"/>
          <a:stretch>
            <a:fillRect/>
          </a:stretch>
        </p:blipFill>
        <p:spPr>
          <a:xfrm>
            <a:off x="6570315" y="1939175"/>
            <a:ext cx="4784651" cy="2979650"/>
          </a:xfrm>
          <a:prstGeom prst="rect">
            <a:avLst/>
          </a:prstGeom>
        </p:spPr>
      </p:pic>
    </p:spTree>
    <p:extLst>
      <p:ext uri="{BB962C8B-B14F-4D97-AF65-F5344CB8AC3E}">
        <p14:creationId xmlns:p14="http://schemas.microsoft.com/office/powerpoint/2010/main" val="3050004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59E8C-EEDF-4E9D-A8F2-1A76BBF33002}"/>
              </a:ext>
            </a:extLst>
          </p:cNvPr>
          <p:cNvSpPr/>
          <p:nvPr/>
        </p:nvSpPr>
        <p:spPr>
          <a:xfrm>
            <a:off x="0" y="96607"/>
            <a:ext cx="2083981" cy="631527"/>
          </a:xfrm>
          <a:prstGeom prst="rect">
            <a:avLst/>
          </a:prstGeom>
          <a:solidFill>
            <a:srgbClr val="E43794"/>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59DF40FD-6110-4802-BED2-CDF3C4D396E0}"/>
              </a:ext>
            </a:extLst>
          </p:cNvPr>
          <p:cNvSpPr>
            <a:spLocks noGrp="1"/>
          </p:cNvSpPr>
          <p:nvPr>
            <p:ph type="sldNum" sz="quarter" idx="14"/>
          </p:nvPr>
        </p:nvSpPr>
        <p:spPr/>
        <p:txBody>
          <a:bodyPr/>
          <a:lstStyle/>
          <a:p>
            <a:fld id="{9C527BFA-2C0E-4CEC-B6A5-913A56FEF4B4}" type="slidenum">
              <a:rPr lang="fr-CA" smtClean="0"/>
              <a:pPr/>
              <a:t>21</a:t>
            </a:fld>
            <a:endParaRPr lang="fr-CA" dirty="0"/>
          </a:p>
        </p:txBody>
      </p:sp>
      <p:sp>
        <p:nvSpPr>
          <p:cNvPr id="3" name="Text Placeholder 2">
            <a:extLst>
              <a:ext uri="{FF2B5EF4-FFF2-40B4-BE49-F238E27FC236}">
                <a16:creationId xmlns:a16="http://schemas.microsoft.com/office/drawing/2014/main" id="{FFBE7B1A-AA19-4190-B5AB-40899ADA8E03}"/>
              </a:ext>
            </a:extLst>
          </p:cNvPr>
          <p:cNvSpPr>
            <a:spLocks noGrp="1"/>
          </p:cNvSpPr>
          <p:nvPr>
            <p:ph type="body" sz="quarter" idx="15"/>
          </p:nvPr>
        </p:nvSpPr>
        <p:spPr>
          <a:xfrm>
            <a:off x="2196606" y="96607"/>
            <a:ext cx="8786827" cy="631527"/>
          </a:xfrm>
        </p:spPr>
        <p:txBody>
          <a:bodyPr/>
          <a:lstStyle/>
          <a:p>
            <a:pPr>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Meydan Okuma…Kültürel Miras Siteniz için Bir </a:t>
            </a:r>
            <a:r>
              <a:rPr lang="tr-TR" sz="2000" dirty="0" err="1">
                <a:effectLst/>
                <a:latin typeface="Calibri" panose="020F0502020204030204" pitchFamily="34" charset="0"/>
                <a:ea typeface="Calibri" panose="020F0502020204030204" pitchFamily="34" charset="0"/>
                <a:cs typeface="Times New Roman" panose="02020603050405020304" pitchFamily="18" charset="0"/>
              </a:rPr>
              <a:t>Tiktok</a:t>
            </a:r>
            <a:r>
              <a:rPr lang="tr-TR" sz="2000" dirty="0">
                <a:effectLst/>
                <a:latin typeface="Calibri" panose="020F0502020204030204" pitchFamily="34" charset="0"/>
                <a:ea typeface="Calibri" panose="020F0502020204030204" pitchFamily="34" charset="0"/>
                <a:cs typeface="Times New Roman" panose="02020603050405020304" pitchFamily="18" charset="0"/>
              </a:rPr>
              <a:t> Hesabı ve Videosu Oluşturun!</a:t>
            </a: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Text Placeholder 3">
            <a:extLst>
              <a:ext uri="{FF2B5EF4-FFF2-40B4-BE49-F238E27FC236}">
                <a16:creationId xmlns:a16="http://schemas.microsoft.com/office/drawing/2014/main" id="{CBC618D5-6B5D-49DA-8FC5-91114E364877}"/>
              </a:ext>
            </a:extLst>
          </p:cNvPr>
          <p:cNvSpPr>
            <a:spLocks noGrp="1"/>
          </p:cNvSpPr>
          <p:nvPr>
            <p:ph type="body" sz="quarter" idx="17"/>
          </p:nvPr>
        </p:nvSpPr>
        <p:spPr>
          <a:xfrm>
            <a:off x="423136" y="1329070"/>
            <a:ext cx="11345727" cy="4797642"/>
          </a:xfrm>
          <a:solidFill>
            <a:srgbClr val="E43794"/>
          </a:solidFill>
        </p:spPr>
        <p:txBody>
          <a:bodyPr/>
          <a:lstStyle/>
          <a:p>
            <a:r>
              <a:rPr lang="tr-TR" dirty="0"/>
              <a:t>Yazmak için burayı tıklayın</a:t>
            </a:r>
            <a:endParaRPr lang="en-GB" dirty="0"/>
          </a:p>
        </p:txBody>
      </p:sp>
      <p:sp>
        <p:nvSpPr>
          <p:cNvPr id="5" name="Text Placeholder 2">
            <a:extLst>
              <a:ext uri="{FF2B5EF4-FFF2-40B4-BE49-F238E27FC236}">
                <a16:creationId xmlns:a16="http://schemas.microsoft.com/office/drawing/2014/main" id="{A8FD2D2E-468F-402D-A8A2-1E337F339E7F}"/>
              </a:ext>
            </a:extLst>
          </p:cNvPr>
          <p:cNvSpPr txBox="1">
            <a:spLocks/>
          </p:cNvSpPr>
          <p:nvPr/>
        </p:nvSpPr>
        <p:spPr>
          <a:xfrm>
            <a:off x="112625" y="227097"/>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dirty="0">
                <a:solidFill>
                  <a:schemeClr val="bg1"/>
                </a:solidFill>
              </a:rPr>
              <a:t>ÇALIŞMA</a:t>
            </a:r>
            <a:endParaRPr lang="en-GB" sz="2800" dirty="0">
              <a:solidFill>
                <a:schemeClr val="bg1"/>
              </a:solidFill>
            </a:endParaRPr>
          </a:p>
        </p:txBody>
      </p:sp>
      <p:sp>
        <p:nvSpPr>
          <p:cNvPr id="10" name="TextBox 9">
            <a:extLst>
              <a:ext uri="{FF2B5EF4-FFF2-40B4-BE49-F238E27FC236}">
                <a16:creationId xmlns:a16="http://schemas.microsoft.com/office/drawing/2014/main" id="{90AC7A49-ED9F-4E51-B7E7-7D92CCC278BC}"/>
              </a:ext>
            </a:extLst>
          </p:cNvPr>
          <p:cNvSpPr txBox="1"/>
          <p:nvPr/>
        </p:nvSpPr>
        <p:spPr>
          <a:xfrm>
            <a:off x="522682" y="1799291"/>
            <a:ext cx="4342417" cy="3554563"/>
          </a:xfrm>
          <a:prstGeom prst="rect">
            <a:avLst/>
          </a:prstGeom>
          <a:noFill/>
        </p:spPr>
        <p:txBody>
          <a:bodyPr wrap="square" rtlCol="0">
            <a:spAutoFit/>
          </a:bodyPr>
          <a:lstStyle/>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Bir hesap oluşturmak için:</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 </a:t>
            </a:r>
            <a:r>
              <a:rPr lang="tr-TR" sz="20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TikTok'u</a:t>
            </a: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Google Play veya </a:t>
            </a:r>
            <a:r>
              <a:rPr lang="tr-TR" sz="20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App</a:t>
            </a: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tr-TR" sz="20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Store'dan</a:t>
            </a: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indirin.</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 Uygulamayı açın.</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 Sağ alttaki </a:t>
            </a:r>
            <a:r>
              <a:rPr lang="tr-TR" sz="20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Profil'e</a:t>
            </a: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dokunun.</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 Kaydolmak için bir yöntem seçin – kaydolmak için bir e-posta veya telefon numarasına ihtiyacınız olacak</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1" name="TextBox 10">
            <a:extLst>
              <a:ext uri="{FF2B5EF4-FFF2-40B4-BE49-F238E27FC236}">
                <a16:creationId xmlns:a16="http://schemas.microsoft.com/office/drawing/2014/main" id="{C6AEF4DD-B5B2-4902-AEE6-86C1AD750BE6}"/>
              </a:ext>
            </a:extLst>
          </p:cNvPr>
          <p:cNvSpPr txBox="1"/>
          <p:nvPr/>
        </p:nvSpPr>
        <p:spPr>
          <a:xfrm>
            <a:off x="5742959" y="1493444"/>
            <a:ext cx="6275374" cy="4520981"/>
          </a:xfrm>
          <a:prstGeom prst="rect">
            <a:avLst/>
          </a:prstGeom>
          <a:noFill/>
        </p:spPr>
        <p:txBody>
          <a:bodyPr wrap="square" rtlCol="0">
            <a:spAutoFit/>
          </a:bodyPr>
          <a:lstStyle/>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Video oluşturmak için:</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 Ekranın altındaki + öğesine dokunun.</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 Cihaz Kitaplığınızdan içerik yükleyin veya </a:t>
            </a:r>
            <a:r>
              <a:rPr lang="tr-TR" sz="20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TikTok</a:t>
            </a: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kamerayı kullanın.</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 Sesler, Efektler, Filtreler veya diğer kamera araçlarını ekleyin.</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 Kayıt düğmesine basarak videonuzu başlatın.</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 İçeriğinizi kaydedin.</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 Onay işaretine dokunun.</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7. Gönderi sayfasında ek düzenlemeler yapın.</a:t>
            </a:r>
          </a:p>
          <a:p>
            <a:pPr>
              <a:lnSpc>
                <a:spcPct val="107000"/>
              </a:lnSpc>
              <a:spcAft>
                <a:spcPts val="800"/>
              </a:spcAft>
            </a:pPr>
            <a:r>
              <a:rPr lang="tr-T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8. Videonuzu yayınlayın!</a:t>
            </a:r>
          </a:p>
        </p:txBody>
      </p:sp>
    </p:spTree>
    <p:extLst>
      <p:ext uri="{BB962C8B-B14F-4D97-AF65-F5344CB8AC3E}">
        <p14:creationId xmlns:p14="http://schemas.microsoft.com/office/powerpoint/2010/main" val="3297242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3" y="-18145"/>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22</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72119" y="4431275"/>
            <a:ext cx="7251203" cy="631527"/>
          </a:xfrm>
        </p:spPr>
        <p:txBody>
          <a:bodyPr/>
          <a:lstStyle/>
          <a:p>
            <a:r>
              <a:rPr lang="en-GB" sz="4800" dirty="0"/>
              <a:t> </a:t>
            </a:r>
            <a:r>
              <a:rPr lang="tr-TR" sz="4800" dirty="0"/>
              <a:t>Beceri Eksikliği</a:t>
            </a:r>
            <a:endParaRPr lang="en-GB" sz="4800" dirty="0"/>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212892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D61B3B2-780E-436F-881C-C984B752A289}"/>
              </a:ext>
            </a:extLst>
          </p:cNvPr>
          <p:cNvSpPr/>
          <p:nvPr/>
        </p:nvSpPr>
        <p:spPr>
          <a:xfrm>
            <a:off x="1" y="0"/>
            <a:ext cx="12192000" cy="746470"/>
          </a:xfrm>
          <a:prstGeom prst="rect">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20">
            <a:extLst>
              <a:ext uri="{FF2B5EF4-FFF2-40B4-BE49-F238E27FC236}">
                <a16:creationId xmlns:a16="http://schemas.microsoft.com/office/drawing/2014/main" id="{BECA0379-0801-964E-A127-498347FEB405}"/>
              </a:ext>
            </a:extLst>
          </p:cNvPr>
          <p:cNvSpPr>
            <a:spLocks noGrp="1"/>
          </p:cNvSpPr>
          <p:nvPr>
            <p:ph type="body" sz="quarter" idx="15"/>
          </p:nvPr>
        </p:nvSpPr>
        <p:spPr>
          <a:xfrm>
            <a:off x="-162890" y="151011"/>
            <a:ext cx="12192002" cy="631527"/>
          </a:xfrm>
        </p:spPr>
        <p:txBody>
          <a:bodyPr>
            <a:normAutofit/>
          </a:bodyPr>
          <a:lstStyle/>
          <a:p>
            <a:r>
              <a:rPr lang="tr-TR" b="0" dirty="0">
                <a:ln w="0"/>
                <a:solidFill>
                  <a:schemeClr val="bg1"/>
                </a:solidFill>
                <a:effectLst>
                  <a:outerShdw blurRad="50800" dist="38100" dir="2700000" algn="tl" rotWithShape="0">
                    <a:prstClr val="black">
                      <a:alpha val="40000"/>
                    </a:prstClr>
                  </a:outerShdw>
                </a:effectLst>
              </a:rPr>
              <a:t>Temel Beceri Boşlukları</a:t>
            </a:r>
            <a:endParaRPr lang="en-US" b="0" dirty="0">
              <a:ln w="0"/>
              <a:solidFill>
                <a:schemeClr val="bg1"/>
              </a:solidFill>
              <a:effectLst>
                <a:outerShdw blurRad="50800" dist="38100" dir="2700000" algn="tl" rotWithShape="0">
                  <a:prstClr val="black">
                    <a:alpha val="40000"/>
                  </a:prstClr>
                </a:outerShdw>
              </a:effectLst>
            </a:endParaRPr>
          </a:p>
        </p:txBody>
      </p:sp>
      <p:sp>
        <p:nvSpPr>
          <p:cNvPr id="22" name="Text Placeholder 21">
            <a:extLst>
              <a:ext uri="{FF2B5EF4-FFF2-40B4-BE49-F238E27FC236}">
                <a16:creationId xmlns:a16="http://schemas.microsoft.com/office/drawing/2014/main" id="{BCD6DE4F-0B97-2143-8293-B5A682467E4C}"/>
              </a:ext>
            </a:extLst>
          </p:cNvPr>
          <p:cNvSpPr>
            <a:spLocks noGrp="1"/>
          </p:cNvSpPr>
          <p:nvPr>
            <p:ph type="body" sz="quarter" idx="17"/>
          </p:nvPr>
        </p:nvSpPr>
        <p:spPr>
          <a:xfrm>
            <a:off x="360455" y="700751"/>
            <a:ext cx="11472958" cy="4571196"/>
          </a:xfrm>
        </p:spPr>
        <p:txBody>
          <a:bodyPr/>
          <a:lstStyle/>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Miras kuruluşlarının çoğu, teknoloji ve dijital proje yönetimi konusunda </a:t>
            </a:r>
            <a:r>
              <a:rPr lang="tr-TR" sz="2000" b="1" dirty="0">
                <a:effectLst/>
                <a:latin typeface="Calibri" panose="020F0502020204030204" pitchFamily="34" charset="0"/>
                <a:ea typeface="Calibri" panose="020F0502020204030204" pitchFamily="34" charset="0"/>
                <a:cs typeface="Times New Roman" panose="02020603050405020304" pitchFamily="18" charset="0"/>
              </a:rPr>
              <a:t>yetenekli özel veya genel personelden yoksundur</a:t>
            </a:r>
            <a:r>
              <a:rPr lang="tr-TR" sz="2000" dirty="0">
                <a:effectLst/>
                <a:latin typeface="Calibri" panose="020F0502020204030204" pitchFamily="34" charset="0"/>
                <a:ea typeface="Calibri" panose="020F0502020204030204" pitchFamily="34" charset="0"/>
                <a:cs typeface="Times New Roman" panose="02020603050405020304" pitchFamily="18" charset="0"/>
              </a:rPr>
              <a:t>. Bu, kitle ve gelir artışının önündeki en büyük engellerden biridir.</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Kültürel miras kuruluşları ve işletmeleri, dijital küratörlük ve kullanıcıları için içerik oluşturma becerilerine ihtiyaç duyacaktır. </a:t>
            </a:r>
            <a:r>
              <a:rPr lang="tr-TR" sz="2000" b="1" dirty="0">
                <a:effectLst/>
                <a:latin typeface="Calibri" panose="020F0502020204030204" pitchFamily="34" charset="0"/>
                <a:ea typeface="Calibri" panose="020F0502020204030204" pitchFamily="34" charset="0"/>
                <a:cs typeface="Times New Roman" panose="02020603050405020304" pitchFamily="18" charset="0"/>
              </a:rPr>
              <a:t>Dijital olarak yetenekli, yetenekli insanlar </a:t>
            </a:r>
            <a:r>
              <a:rPr lang="tr-TR" sz="2000" dirty="0">
                <a:effectLst/>
                <a:latin typeface="Calibri" panose="020F0502020204030204" pitchFamily="34" charset="0"/>
                <a:ea typeface="Calibri" panose="020F0502020204030204" pitchFamily="34" charset="0"/>
                <a:cs typeface="Times New Roman" panose="02020603050405020304" pitchFamily="18" charset="0"/>
              </a:rPr>
              <a:t>artık kuruluşunuz için önemli bir varlıktır ve başarınız için onların bilgisi, değer verdiğiniz ve biriktirdiğiniz miras uzmanlığı kadar önemlidir.</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b="1" dirty="0">
                <a:effectLst/>
                <a:latin typeface="Calibri" panose="020F0502020204030204" pitchFamily="34" charset="0"/>
                <a:ea typeface="Calibri" panose="020F0502020204030204" pitchFamily="34" charset="0"/>
                <a:cs typeface="Times New Roman" panose="02020603050405020304" pitchFamily="18" charset="0"/>
              </a:rPr>
              <a:t>En yaygın üç beceri boşluğu</a:t>
            </a:r>
            <a:r>
              <a:rPr lang="tr-TR" sz="2000" dirty="0">
                <a:effectLst/>
                <a:latin typeface="Calibri" panose="020F0502020204030204" pitchFamily="34" charset="0"/>
                <a:ea typeface="Calibri" panose="020F0502020204030204" pitchFamily="34" charset="0"/>
                <a:cs typeface="Times New Roman" panose="02020603050405020304" pitchFamily="18" charset="0"/>
              </a:rPr>
              <a:t> şunlardır:</a:t>
            </a:r>
          </a:p>
          <a:p>
            <a:pPr marL="285750" indent="-285750" algn="just">
              <a:lnSpc>
                <a:spcPct val="107000"/>
              </a:lnSpc>
              <a:spcAft>
                <a:spcPts val="800"/>
              </a:spcAft>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Deneyim Tasarımı</a:t>
            </a:r>
          </a:p>
          <a:p>
            <a:pPr marL="285750" indent="-285750" algn="just">
              <a:lnSpc>
                <a:spcPct val="107000"/>
              </a:lnSpc>
              <a:spcAft>
                <a:spcPts val="800"/>
              </a:spcAft>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Proje Yönetimi</a:t>
            </a:r>
          </a:p>
          <a:p>
            <a:pPr marL="285750" indent="-285750" algn="just">
              <a:lnSpc>
                <a:spcPct val="107000"/>
              </a:lnSpc>
              <a:spcAft>
                <a:spcPts val="800"/>
              </a:spcAft>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Dijital Teknolojiyi Uygulamak</a:t>
            </a:r>
          </a:p>
        </p:txBody>
      </p:sp>
      <p:pic>
        <p:nvPicPr>
          <p:cNvPr id="32" name="Picture Placeholder 31" descr="A person's hands on a computer&#10;&#10;Description automatically generated with medium confidence">
            <a:extLst>
              <a:ext uri="{FF2B5EF4-FFF2-40B4-BE49-F238E27FC236}">
                <a16:creationId xmlns:a16="http://schemas.microsoft.com/office/drawing/2014/main" id="{E35AF989-6AF4-4C46-8A39-F3DAD41257A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802" r="1802"/>
          <a:stretch>
            <a:fillRect/>
          </a:stretch>
        </p:blipFill>
        <p:spPr>
          <a:xfrm>
            <a:off x="2474259" y="5271947"/>
            <a:ext cx="2527699" cy="1586052"/>
          </a:xfrm>
        </p:spPr>
      </p:pic>
      <p:pic>
        <p:nvPicPr>
          <p:cNvPr id="23" name="Picture Placeholder 22" descr="A picture containing outdoor, sunset, standing, clouds&#10;&#10;Description automatically generated">
            <a:extLst>
              <a:ext uri="{FF2B5EF4-FFF2-40B4-BE49-F238E27FC236}">
                <a16:creationId xmlns:a16="http://schemas.microsoft.com/office/drawing/2014/main" id="{807C9A52-0B83-434B-9E3A-0EEEA5974610}"/>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8651" t="5490" r="8651" b="29412"/>
          <a:stretch/>
        </p:blipFill>
        <p:spPr>
          <a:xfrm>
            <a:off x="9717740" y="5031287"/>
            <a:ext cx="2474259" cy="1826712"/>
          </a:xfrm>
        </p:spPr>
      </p:pic>
      <p:pic>
        <p:nvPicPr>
          <p:cNvPr id="29" name="Picture Placeholder 28" descr="A picture containing text&#10;&#10;Description automatically generated">
            <a:extLst>
              <a:ext uri="{FF2B5EF4-FFF2-40B4-BE49-F238E27FC236}">
                <a16:creationId xmlns:a16="http://schemas.microsoft.com/office/drawing/2014/main" id="{BFFFFF2B-179B-413F-9950-D3C8CCA8185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4722" b="21031"/>
          <a:stretch/>
        </p:blipFill>
        <p:spPr>
          <a:xfrm>
            <a:off x="0" y="5029199"/>
            <a:ext cx="2474259" cy="1828799"/>
          </a:xfrm>
        </p:spPr>
      </p:pic>
      <p:pic>
        <p:nvPicPr>
          <p:cNvPr id="35" name="Picture Placeholder 31">
            <a:extLst>
              <a:ext uri="{FF2B5EF4-FFF2-40B4-BE49-F238E27FC236}">
                <a16:creationId xmlns:a16="http://schemas.microsoft.com/office/drawing/2014/main" id="{3729AF29-0D12-4491-920D-6B241647EE00}"/>
              </a:ext>
            </a:extLst>
          </p:cNvPr>
          <p:cNvPicPr>
            <a:picLocks noChangeAspect="1"/>
          </p:cNvPicPr>
          <p:nvPr/>
        </p:nvPicPr>
        <p:blipFill>
          <a:blip r:embed="rId5">
            <a:extLst>
              <a:ext uri="{28A0092B-C50C-407E-A947-70E740481C1C}">
                <a14:useLocalDpi xmlns:a14="http://schemas.microsoft.com/office/drawing/2010/main" val="0"/>
              </a:ext>
            </a:extLst>
          </a:blip>
          <a:srcRect l="1776" r="1776"/>
          <a:stretch/>
        </p:blipFill>
        <p:spPr>
          <a:xfrm>
            <a:off x="7408598" y="5271947"/>
            <a:ext cx="2527697" cy="158605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pic>
      <p:pic>
        <p:nvPicPr>
          <p:cNvPr id="36" name="Picture Placeholder 31">
            <a:extLst>
              <a:ext uri="{FF2B5EF4-FFF2-40B4-BE49-F238E27FC236}">
                <a16:creationId xmlns:a16="http://schemas.microsoft.com/office/drawing/2014/main" id="{451D7630-AED0-4F33-A087-84D7DFDDA224}"/>
              </a:ext>
            </a:extLst>
          </p:cNvPr>
          <p:cNvPicPr>
            <a:picLocks noChangeAspect="1"/>
          </p:cNvPicPr>
          <p:nvPr/>
        </p:nvPicPr>
        <p:blipFill>
          <a:blip r:embed="rId6">
            <a:extLst>
              <a:ext uri="{28A0092B-C50C-407E-A947-70E740481C1C}">
                <a14:useLocalDpi xmlns:a14="http://schemas.microsoft.com/office/drawing/2010/main" val="0"/>
              </a:ext>
            </a:extLst>
          </a:blip>
          <a:srcRect l="1789" r="1789"/>
          <a:stretch/>
        </p:blipFill>
        <p:spPr>
          <a:xfrm>
            <a:off x="4948519" y="5271944"/>
            <a:ext cx="2527698" cy="1586053"/>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pic>
    </p:spTree>
    <p:extLst>
      <p:ext uri="{BB962C8B-B14F-4D97-AF65-F5344CB8AC3E}">
        <p14:creationId xmlns:p14="http://schemas.microsoft.com/office/powerpoint/2010/main" val="23718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2A06F3-CE9D-40A0-8423-B65EED396260}"/>
              </a:ext>
            </a:extLst>
          </p:cNvPr>
          <p:cNvSpPr>
            <a:spLocks noGrp="1"/>
          </p:cNvSpPr>
          <p:nvPr>
            <p:ph type="sldNum" sz="quarter" idx="14"/>
          </p:nvPr>
        </p:nvSpPr>
        <p:spPr/>
        <p:txBody>
          <a:bodyPr/>
          <a:lstStyle/>
          <a:p>
            <a:fld id="{9C527BFA-2C0E-4CEC-B6A5-913A56FEF4B4}" type="slidenum">
              <a:rPr lang="fr-CA" dirty="0" smtClean="0"/>
              <a:pPr/>
              <a:t>24</a:t>
            </a:fld>
            <a:endParaRPr lang="fr-CA" dirty="0"/>
          </a:p>
        </p:txBody>
      </p:sp>
      <p:sp>
        <p:nvSpPr>
          <p:cNvPr id="3" name="Text Placeholder 2">
            <a:extLst>
              <a:ext uri="{FF2B5EF4-FFF2-40B4-BE49-F238E27FC236}">
                <a16:creationId xmlns:a16="http://schemas.microsoft.com/office/drawing/2014/main" id="{8910B6A5-F02A-471A-A556-8DC831C11871}"/>
              </a:ext>
            </a:extLst>
          </p:cNvPr>
          <p:cNvSpPr>
            <a:spLocks noGrp="1"/>
          </p:cNvSpPr>
          <p:nvPr>
            <p:ph type="body" sz="quarter" idx="18"/>
          </p:nvPr>
        </p:nvSpPr>
        <p:spPr>
          <a:xfrm rot="424823">
            <a:off x="0" y="2138605"/>
            <a:ext cx="3885557" cy="558212"/>
          </a:xfrm>
        </p:spPr>
        <p:txBody>
          <a:bodyPr/>
          <a:lstStyle/>
          <a:p>
            <a:r>
              <a:rPr lang="tr-TR" dirty="0"/>
              <a:t>Deneyim</a:t>
            </a:r>
            <a:endParaRPr lang="en-GB" dirty="0"/>
          </a:p>
        </p:txBody>
      </p:sp>
      <p:sp>
        <p:nvSpPr>
          <p:cNvPr id="4" name="Text Placeholder 3">
            <a:extLst>
              <a:ext uri="{FF2B5EF4-FFF2-40B4-BE49-F238E27FC236}">
                <a16:creationId xmlns:a16="http://schemas.microsoft.com/office/drawing/2014/main" id="{C97067CA-607E-44CF-B6F5-CCBA9AC0FE25}"/>
              </a:ext>
            </a:extLst>
          </p:cNvPr>
          <p:cNvSpPr>
            <a:spLocks noGrp="1"/>
          </p:cNvSpPr>
          <p:nvPr>
            <p:ph type="body" sz="quarter" idx="19"/>
          </p:nvPr>
        </p:nvSpPr>
        <p:spPr>
          <a:xfrm rot="517846">
            <a:off x="19588" y="4167486"/>
            <a:ext cx="3885557" cy="558212"/>
          </a:xfrm>
        </p:spPr>
        <p:txBody>
          <a:bodyPr/>
          <a:lstStyle/>
          <a:p>
            <a:r>
              <a:rPr lang="en-GB" dirty="0"/>
              <a:t>D</a:t>
            </a:r>
            <a:r>
              <a:rPr lang="tr-TR" dirty="0" err="1"/>
              <a:t>izayn</a:t>
            </a:r>
            <a:endParaRPr lang="en-GB" dirty="0"/>
          </a:p>
        </p:txBody>
      </p:sp>
      <p:sp>
        <p:nvSpPr>
          <p:cNvPr id="6" name="Text Placeholder 5">
            <a:extLst>
              <a:ext uri="{FF2B5EF4-FFF2-40B4-BE49-F238E27FC236}">
                <a16:creationId xmlns:a16="http://schemas.microsoft.com/office/drawing/2014/main" id="{62E32EB5-0DB0-47C7-8C1B-A59DD55F3AF0}"/>
              </a:ext>
            </a:extLst>
          </p:cNvPr>
          <p:cNvSpPr>
            <a:spLocks noGrp="1"/>
          </p:cNvSpPr>
          <p:nvPr>
            <p:ph type="body" sz="quarter" idx="16"/>
          </p:nvPr>
        </p:nvSpPr>
        <p:spPr>
          <a:xfrm>
            <a:off x="3780184" y="946000"/>
            <a:ext cx="8145116" cy="5200254"/>
          </a:xfrm>
        </p:spPr>
        <p:txBody>
          <a:bodyPr/>
          <a:lstStyle/>
          <a:p>
            <a:pPr algn="just">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Her kültürel miras kurumunun kendi iç kültürü vardır. Genellikle bu, yerel toplulukta var olan turist teklifiyle uyumlu değildir.</a:t>
            </a:r>
          </a:p>
          <a:p>
            <a:pPr algn="just">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Her başarılı turistik ürünün genel amacı, ziyaretçiye yüksek değerli bir deneyim sunmaktır ve buna kültürel miras ziyaretçileri de dahildir.</a:t>
            </a:r>
          </a:p>
          <a:p>
            <a:pPr algn="just">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Günümüzün ziyaretçileri modern teknolojileri (ör. VR başlıklar, uygulamalar) kullanmakta rahat ve unutulmaz bir deneyim talep ediyor. </a:t>
            </a:r>
            <a:r>
              <a:rPr lang="tr-TR" sz="20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Deneyim tasarımı, kullanıcı deneyiminin kalitesine odaklanarak ürün ve hizmetler sunan yeni bir yaklaşımdır.</a:t>
            </a:r>
          </a:p>
          <a:p>
            <a:pPr algn="just">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Bir konum/varış noktasındaki kilit paydaşların tasarım sürecinde bağlantı kurması ve işbirliği yapması gerekir. Farklı beceri ve yetenekleri bir araya getirmek – Fikrinizi güçlendirmek için kiminle çalışabilirsiniz?</a:t>
            </a:r>
          </a:p>
        </p:txBody>
      </p:sp>
    </p:spTree>
    <p:extLst>
      <p:ext uri="{BB962C8B-B14F-4D97-AF65-F5344CB8AC3E}">
        <p14:creationId xmlns:p14="http://schemas.microsoft.com/office/powerpoint/2010/main" val="346086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2CD5CA-ED8C-47E4-81F1-BF3AAA3706B9}"/>
              </a:ext>
            </a:extLst>
          </p:cNvPr>
          <p:cNvSpPr>
            <a:spLocks noGrp="1"/>
          </p:cNvSpPr>
          <p:nvPr>
            <p:ph type="sldNum" sz="quarter" idx="14"/>
          </p:nvPr>
        </p:nvSpPr>
        <p:spPr/>
        <p:txBody>
          <a:bodyPr/>
          <a:lstStyle/>
          <a:p>
            <a:fld id="{9C527BFA-2C0E-4CEC-B6A5-913A56FEF4B4}" type="slidenum">
              <a:rPr lang="fr-CA" dirty="0" smtClean="0"/>
              <a:pPr/>
              <a:t>25</a:t>
            </a:fld>
            <a:endParaRPr lang="fr-CA" dirty="0"/>
          </a:p>
        </p:txBody>
      </p:sp>
      <p:sp>
        <p:nvSpPr>
          <p:cNvPr id="3" name="Text Placeholder 2">
            <a:extLst>
              <a:ext uri="{FF2B5EF4-FFF2-40B4-BE49-F238E27FC236}">
                <a16:creationId xmlns:a16="http://schemas.microsoft.com/office/drawing/2014/main" id="{AF9B33DF-C95D-4521-98C9-DF70F5C442CE}"/>
              </a:ext>
            </a:extLst>
          </p:cNvPr>
          <p:cNvSpPr>
            <a:spLocks noGrp="1"/>
          </p:cNvSpPr>
          <p:nvPr>
            <p:ph type="body" sz="quarter" idx="18"/>
          </p:nvPr>
        </p:nvSpPr>
        <p:spPr>
          <a:xfrm>
            <a:off x="465666" y="184774"/>
            <a:ext cx="11260668" cy="595155"/>
          </a:xfrm>
        </p:spPr>
        <p:txBody>
          <a:bodyPr/>
          <a:lstStyle/>
          <a:p>
            <a:pPr algn="ctr"/>
            <a:r>
              <a:rPr lang="en-GB" dirty="0"/>
              <a:t>Pro</a:t>
            </a:r>
            <a:r>
              <a:rPr lang="tr-TR" dirty="0"/>
              <a:t>je Yönetimi</a:t>
            </a:r>
            <a:r>
              <a:rPr lang="en-GB" dirty="0"/>
              <a:t> </a:t>
            </a:r>
          </a:p>
        </p:txBody>
      </p:sp>
      <p:sp>
        <p:nvSpPr>
          <p:cNvPr id="4" name="Text Placeholder 3">
            <a:extLst>
              <a:ext uri="{FF2B5EF4-FFF2-40B4-BE49-F238E27FC236}">
                <a16:creationId xmlns:a16="http://schemas.microsoft.com/office/drawing/2014/main" id="{C3E03B8F-EBC2-4A27-A004-AD38F536B1E7}"/>
              </a:ext>
            </a:extLst>
          </p:cNvPr>
          <p:cNvSpPr>
            <a:spLocks noGrp="1"/>
          </p:cNvSpPr>
          <p:nvPr>
            <p:ph type="body" sz="quarter" idx="19"/>
          </p:nvPr>
        </p:nvSpPr>
        <p:spPr>
          <a:xfrm>
            <a:off x="618066" y="1114421"/>
            <a:ext cx="11260666" cy="5446379"/>
          </a:xfrm>
        </p:spPr>
        <p:txBody>
          <a:bodyPr/>
          <a:lstStyle/>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Ar-Ge faaliyetleri için çoğu finansal kaynak, ulusal ve AB proje finansmanı tarafından sağlanmaktadır. Bu da </a:t>
            </a:r>
            <a:r>
              <a:rPr lang="tr-TR" sz="2000" b="1"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profesyonel dijital proje yönetimini</a:t>
            </a:r>
            <a:r>
              <a:rPr lang="tr-TR" sz="2000" dirty="0">
                <a:effectLst/>
                <a:latin typeface="Calibri" panose="020F0502020204030204" pitchFamily="34" charset="0"/>
                <a:ea typeface="Calibri" panose="020F0502020204030204" pitchFamily="34" charset="0"/>
                <a:cs typeface="Times New Roman" panose="02020603050405020304" pitchFamily="18" charset="0"/>
              </a:rPr>
              <a:t> her kültürel miras kurumunun sahip olması gereken </a:t>
            </a:r>
            <a:r>
              <a:rPr lang="tr-TR" sz="2000" b="1"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temel gereksinimlerden</a:t>
            </a:r>
            <a:r>
              <a:rPr lang="tr-TR" sz="2000" dirty="0">
                <a:effectLst/>
                <a:latin typeface="Calibri" panose="020F0502020204030204" pitchFamily="34" charset="0"/>
                <a:ea typeface="Calibri" panose="020F0502020204030204" pitchFamily="34" charset="0"/>
                <a:cs typeface="Times New Roman" panose="02020603050405020304" pitchFamily="18" charset="0"/>
              </a:rPr>
              <a:t> biri haline getiriyor.</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İyi vasıflı ve deneyimli proje yöneticisi, aşağıdakiler dahil olmak üzere dijitalleştirme sürecinin her adımını gözden kaçıracaktır:</a:t>
            </a:r>
          </a:p>
          <a:p>
            <a:pPr marL="342900" indent="-342900" algn="just">
              <a:lnSpc>
                <a:spcPct val="107000"/>
              </a:lnSpc>
              <a:spcAft>
                <a:spcPts val="800"/>
              </a:spcAft>
              <a:buFont typeface="Arial" panose="020B0604020202020204" pitchFamily="34" charset="0"/>
              <a:buChar char="•"/>
            </a:pPr>
            <a:r>
              <a:rPr lang="tr-TR" sz="2000" b="1"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Kurum İçi İnsan Kaynaklarını Güçlendirmek</a:t>
            </a:r>
          </a:p>
          <a:p>
            <a:pPr marL="342900" indent="-342900" algn="just">
              <a:lnSpc>
                <a:spcPct val="107000"/>
              </a:lnSpc>
              <a:spcAft>
                <a:spcPts val="800"/>
              </a:spcAft>
              <a:buFont typeface="Arial" panose="020B0604020202020204" pitchFamily="34" charset="0"/>
              <a:buChar char="•"/>
            </a:pPr>
            <a:r>
              <a:rPr lang="tr-TR" sz="2000" b="1"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Dış Uzmanları Yönetmek</a:t>
            </a:r>
          </a:p>
          <a:p>
            <a:pPr marL="342900" indent="-342900" algn="just">
              <a:lnSpc>
                <a:spcPct val="107000"/>
              </a:lnSpc>
              <a:spcAft>
                <a:spcPts val="800"/>
              </a:spcAft>
              <a:buFont typeface="Arial" panose="020B0604020202020204" pitchFamily="34" charset="0"/>
              <a:buChar char="•"/>
            </a:pPr>
            <a:r>
              <a:rPr lang="tr-TR" sz="2000" b="1"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Harcamaları İzlemek</a:t>
            </a:r>
          </a:p>
          <a:p>
            <a:pPr marL="342900" indent="-342900" algn="just">
              <a:lnSpc>
                <a:spcPct val="107000"/>
              </a:lnSpc>
              <a:spcAft>
                <a:spcPts val="800"/>
              </a:spcAft>
              <a:buFont typeface="Arial" panose="020B0604020202020204" pitchFamily="34" charset="0"/>
              <a:buChar char="•"/>
            </a:pPr>
            <a:r>
              <a:rPr lang="tr-TR" sz="2000" b="1"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Yeni Ekipman Satın Alma Ve Yerleştirme</a:t>
            </a:r>
          </a:p>
          <a:p>
            <a:pPr marL="342900" indent="-342900" algn="just">
              <a:lnSpc>
                <a:spcPct val="107000"/>
              </a:lnSpc>
              <a:spcAft>
                <a:spcPts val="800"/>
              </a:spcAft>
              <a:buFont typeface="Arial" panose="020B0604020202020204" pitchFamily="34" charset="0"/>
              <a:buChar char="•"/>
            </a:pPr>
            <a:r>
              <a:rPr lang="tr-TR" sz="2000" b="1"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Sürdürülebilirlik İçin Bir Yol Oluşturmak</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Proje yönetimi becerilerini geliştirmenin, </a:t>
            </a:r>
            <a:r>
              <a:rPr lang="tr-TR" sz="2000" b="1"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kurum içi personel için ek eğitim sağlamanın veya kurum içinde veya dışında deneyimli bir proje yöneticisi istihdam etmenin iki yolu vardır</a:t>
            </a:r>
            <a:r>
              <a:rPr lang="tr-TR" sz="2000" dirty="0">
                <a:effectLst/>
                <a:latin typeface="Calibri" panose="020F0502020204030204" pitchFamily="34" charset="0"/>
                <a:ea typeface="Calibri" panose="020F0502020204030204" pitchFamily="34" charset="0"/>
                <a:cs typeface="Times New Roman" panose="02020603050405020304" pitchFamily="18" charset="0"/>
              </a:rPr>
              <a:t>. Bu seçeneklerin, planlama sürecinize dahil edilmesi gereken artıları ve eksileri vardır.</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756589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dirty="0"/>
          </a:p>
        </p:txBody>
      </p:sp>
      <p:sp>
        <p:nvSpPr>
          <p:cNvPr id="2" name="Slide Number Placeholder 1">
            <a:extLst>
              <a:ext uri="{FF2B5EF4-FFF2-40B4-BE49-F238E27FC236}">
                <a16:creationId xmlns:a16="http://schemas.microsoft.com/office/drawing/2014/main" id="{CF2ED5BC-81E6-4281-AF87-8ACFD0ED57A9}"/>
              </a:ext>
            </a:extLst>
          </p:cNvPr>
          <p:cNvSpPr>
            <a:spLocks noGrp="1"/>
          </p:cNvSpPr>
          <p:nvPr>
            <p:ph type="sldNum" sz="quarter" idx="16"/>
          </p:nvPr>
        </p:nvSpPr>
        <p:spPr/>
        <p:txBody>
          <a:bodyPr/>
          <a:lstStyle/>
          <a:p>
            <a:fld id="{9C527BFA-2C0E-4CEC-B6A5-913A56FEF4B4}" type="slidenum">
              <a:rPr lang="fr-CA" dirty="0" smtClean="0"/>
              <a:pPr/>
              <a:t>26</a:t>
            </a:fld>
            <a:endParaRPr lang="fr-CA" dirty="0"/>
          </a:p>
        </p:txBody>
      </p:sp>
      <p:sp>
        <p:nvSpPr>
          <p:cNvPr id="11" name="Text Placeholder 10">
            <a:extLst>
              <a:ext uri="{FF2B5EF4-FFF2-40B4-BE49-F238E27FC236}">
                <a16:creationId xmlns:a16="http://schemas.microsoft.com/office/drawing/2014/main" id="{41F84AC2-230C-6B43-8D54-A9435E185C86}"/>
              </a:ext>
            </a:extLst>
          </p:cNvPr>
          <p:cNvSpPr>
            <a:spLocks noGrp="1"/>
          </p:cNvSpPr>
          <p:nvPr>
            <p:ph type="body" sz="quarter" idx="17"/>
          </p:nvPr>
        </p:nvSpPr>
        <p:spPr>
          <a:xfrm>
            <a:off x="348969" y="2384110"/>
            <a:ext cx="11138182" cy="3852492"/>
          </a:xfrm>
        </p:spPr>
        <p:txBody>
          <a:bodyPr numCol="1"/>
          <a:lstStyle/>
          <a:p>
            <a:pPr marL="285750" indent="-285750" algn="just">
              <a:lnSpc>
                <a:spcPct val="107000"/>
              </a:lnSpc>
              <a:spcAft>
                <a:spcPts val="800"/>
              </a:spcAft>
              <a:buFont typeface="Arial" panose="020B0604020202020204" pitchFamily="34" charset="0"/>
              <a:buChar char="•"/>
            </a:pPr>
            <a:r>
              <a:rPr lang="tr-TR" sz="2000" dirty="0" err="1">
                <a:effectLst/>
                <a:latin typeface="Calibri" panose="020F0502020204030204" pitchFamily="34" charset="0"/>
                <a:ea typeface="Calibri" panose="020F0502020204030204" pitchFamily="34" charset="0"/>
                <a:cs typeface="Times New Roman" panose="02020603050405020304" pitchFamily="18" charset="0"/>
              </a:rPr>
              <a:t>Pandemi</a:t>
            </a:r>
            <a:r>
              <a:rPr lang="tr-TR" sz="2000" dirty="0">
                <a:effectLst/>
                <a:latin typeface="Calibri" panose="020F0502020204030204" pitchFamily="34" charset="0"/>
                <a:ea typeface="Calibri" panose="020F0502020204030204" pitchFamily="34" charset="0"/>
                <a:cs typeface="Times New Roman" panose="02020603050405020304" pitchFamily="18" charset="0"/>
              </a:rPr>
              <a:t>, eski çalışma yöntemlerinin modasının geçtiğini ve dijital dönüşümün organizasyonun </a:t>
            </a:r>
            <a:r>
              <a:rPr lang="tr-TR" sz="2000" b="1"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büyümesini hızlandırıp yaygınlaştırdığını </a:t>
            </a:r>
            <a:r>
              <a:rPr lang="tr-TR" sz="2000" dirty="0">
                <a:effectLst/>
                <a:latin typeface="Calibri" panose="020F0502020204030204" pitchFamily="34" charset="0"/>
                <a:ea typeface="Calibri" panose="020F0502020204030204" pitchFamily="34" charset="0"/>
                <a:cs typeface="Times New Roman" panose="02020603050405020304" pitchFamily="18" charset="0"/>
              </a:rPr>
              <a:t>doğruladı.</a:t>
            </a:r>
          </a:p>
          <a:p>
            <a:pPr marL="285750" indent="-285750" algn="just">
              <a:lnSpc>
                <a:spcPct val="107000"/>
              </a:lnSpc>
              <a:spcAft>
                <a:spcPts val="800"/>
              </a:spcAft>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Çoğu miras kuruluşunda teknoloji becerilerinin kıt olması nedeniyle, ziyaretçinizin teklifinden en iyi şekilde yararlanabilecek gelişmiş ekipman konusunda bilgi ve deneyime sahip BT uzmanlarını </a:t>
            </a:r>
            <a:r>
              <a:rPr lang="tr-TR" sz="2000" b="1"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açmak ve onlarla bağlantı kurmak </a:t>
            </a:r>
            <a:r>
              <a:rPr lang="tr-TR" sz="2000" dirty="0">
                <a:effectLst/>
                <a:latin typeface="Calibri" panose="020F0502020204030204" pitchFamily="34" charset="0"/>
                <a:ea typeface="Calibri" panose="020F0502020204030204" pitchFamily="34" charset="0"/>
                <a:cs typeface="Times New Roman" panose="02020603050405020304" pitchFamily="18" charset="0"/>
              </a:rPr>
              <a:t>gerekli olacaktır.</a:t>
            </a:r>
          </a:p>
          <a:p>
            <a:pPr marL="285750" indent="-285750" algn="just">
              <a:lnSpc>
                <a:spcPct val="107000"/>
              </a:lnSpc>
              <a:spcAft>
                <a:spcPts val="800"/>
              </a:spcAft>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Teknoloji, uzman olmayanlar için daha erişilebilir hale gelmek için </a:t>
            </a:r>
            <a:r>
              <a:rPr lang="tr-TR" sz="2000" b="1"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sürekli uyum sağlıyor</a:t>
            </a:r>
            <a:r>
              <a:rPr lang="tr-TR" sz="2000" dirty="0">
                <a:effectLst/>
                <a:latin typeface="Calibri" panose="020F0502020204030204" pitchFamily="34" charset="0"/>
                <a:ea typeface="Calibri" panose="020F0502020204030204" pitchFamily="34" charset="0"/>
                <a:cs typeface="Times New Roman" panose="02020603050405020304" pitchFamily="18" charset="0"/>
              </a:rPr>
              <a:t> ve uzmanların bilgileri, sınırlı deneyime sahip kültürel miras personeline kolayca aktarılabiliyor.</a:t>
            </a:r>
          </a:p>
          <a:p>
            <a:pPr marL="285750" indent="-285750" algn="just">
              <a:lnSpc>
                <a:spcPct val="107000"/>
              </a:lnSpc>
              <a:spcAft>
                <a:spcPts val="800"/>
              </a:spcAft>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Modern teknoloji, toplumu dönüştürme ve yaşama, düşünme ve deneyimleme şeklimizi değiştirme yolunun henüz başında. </a:t>
            </a:r>
            <a:r>
              <a:rPr lang="tr-TR" sz="2000" b="1"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Herkesin katılabileceğini öğrenmek için biraz güven ve coşkuyla!!</a:t>
            </a:r>
          </a:p>
          <a:p>
            <a:pPr algn="just">
              <a:lnSpc>
                <a:spcPct val="107000"/>
              </a:lnSpc>
              <a:spcAft>
                <a:spcPts val="800"/>
              </a:spcAft>
            </a:pP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Placeholder 5">
            <a:extLst>
              <a:ext uri="{FF2B5EF4-FFF2-40B4-BE49-F238E27FC236}">
                <a16:creationId xmlns:a16="http://schemas.microsoft.com/office/drawing/2014/main" id="{4503ADD6-DBF1-428A-9E39-2C67107F8E1E}"/>
              </a:ext>
            </a:extLst>
          </p:cNvPr>
          <p:cNvPicPr>
            <a:picLocks noChangeAspect="1"/>
          </p:cNvPicPr>
          <p:nvPr/>
        </p:nvPicPr>
        <p:blipFill>
          <a:blip r:embed="rId2">
            <a:extLst>
              <a:ext uri="{28A0092B-C50C-407E-A947-70E740481C1C}">
                <a14:useLocalDpi xmlns:a14="http://schemas.microsoft.com/office/drawing/2010/main" val="0"/>
              </a:ext>
            </a:extLst>
          </a:blip>
          <a:srcRect t="31738" b="31738"/>
          <a:stretch/>
        </p:blipFill>
        <p:spPr>
          <a:xfrm>
            <a:off x="0" y="-79703"/>
            <a:ext cx="12192000" cy="2096483"/>
          </a:xfrm>
          <a:prstGeom prst="rect">
            <a:avLst/>
          </a:prstGeom>
        </p:spPr>
      </p:pic>
      <p:sp>
        <p:nvSpPr>
          <p:cNvPr id="9" name="Text Placeholder 8">
            <a:extLst>
              <a:ext uri="{FF2B5EF4-FFF2-40B4-BE49-F238E27FC236}">
                <a16:creationId xmlns:a16="http://schemas.microsoft.com/office/drawing/2014/main" id="{8DC70FB2-8AB6-6C4C-9B68-D4FF274F6001}"/>
              </a:ext>
            </a:extLst>
          </p:cNvPr>
          <p:cNvSpPr>
            <a:spLocks noGrp="1"/>
          </p:cNvSpPr>
          <p:nvPr>
            <p:ph type="body" sz="quarter" idx="15"/>
          </p:nvPr>
        </p:nvSpPr>
        <p:spPr>
          <a:xfrm>
            <a:off x="348969" y="539155"/>
            <a:ext cx="5513294" cy="572336"/>
          </a:xfrm>
        </p:spPr>
        <p:txBody>
          <a:bodyPr>
            <a:normAutofit fontScale="92500"/>
          </a:bodyPr>
          <a:lstStyle/>
          <a:p>
            <a:pPr algn="l"/>
            <a:r>
              <a:rPr lang="tr-TR" dirty="0"/>
              <a:t>Dijital Teknolojiyi Uygulamak</a:t>
            </a:r>
            <a:endParaRPr lang="en-US" dirty="0"/>
          </a:p>
        </p:txBody>
      </p:sp>
    </p:spTree>
    <p:extLst>
      <p:ext uri="{BB962C8B-B14F-4D97-AF65-F5344CB8AC3E}">
        <p14:creationId xmlns:p14="http://schemas.microsoft.com/office/powerpoint/2010/main" val="2088780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06AC54-996D-43C7-9B42-479C6DD89674}"/>
              </a:ext>
            </a:extLst>
          </p:cNvPr>
          <p:cNvSpPr/>
          <p:nvPr/>
        </p:nvSpPr>
        <p:spPr>
          <a:xfrm>
            <a:off x="-1" y="158971"/>
            <a:ext cx="12192001" cy="1298040"/>
          </a:xfrm>
          <a:prstGeom prst="rect">
            <a:avLst/>
          </a:prstGeom>
          <a:solidFill>
            <a:srgbClr val="FBE000"/>
          </a:solidFill>
          <a:ln>
            <a:solidFill>
              <a:srgbClr val="FB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FE51E74C-5637-4AEA-9CCA-7927644FDE16}"/>
              </a:ext>
            </a:extLst>
          </p:cNvPr>
          <p:cNvSpPr>
            <a:spLocks noGrp="1"/>
          </p:cNvSpPr>
          <p:nvPr>
            <p:ph type="sldNum" sz="quarter" idx="14"/>
          </p:nvPr>
        </p:nvSpPr>
        <p:spPr/>
        <p:txBody>
          <a:bodyPr/>
          <a:lstStyle/>
          <a:p>
            <a:fld id="{9C527BFA-2C0E-4CEC-B6A5-913A56FEF4B4}" type="slidenum">
              <a:rPr lang="fr-CA" dirty="0" smtClean="0"/>
              <a:pPr/>
              <a:t>27</a:t>
            </a:fld>
            <a:endParaRPr lang="fr-CA" dirty="0"/>
          </a:p>
        </p:txBody>
      </p:sp>
      <p:sp>
        <p:nvSpPr>
          <p:cNvPr id="3" name="Text Placeholder 2">
            <a:extLst>
              <a:ext uri="{FF2B5EF4-FFF2-40B4-BE49-F238E27FC236}">
                <a16:creationId xmlns:a16="http://schemas.microsoft.com/office/drawing/2014/main" id="{EE6A9996-0573-4B1F-86D7-30C27AA1DE20}"/>
              </a:ext>
            </a:extLst>
          </p:cNvPr>
          <p:cNvSpPr>
            <a:spLocks noGrp="1"/>
          </p:cNvSpPr>
          <p:nvPr>
            <p:ph type="body" sz="quarter" idx="15"/>
          </p:nvPr>
        </p:nvSpPr>
        <p:spPr>
          <a:xfrm>
            <a:off x="134070" y="235937"/>
            <a:ext cx="11260668" cy="631527"/>
          </a:xfrm>
        </p:spPr>
        <p:txBody>
          <a:bodyPr/>
          <a:lstStyle/>
          <a:p>
            <a:r>
              <a:rPr lang="tr-TR" dirty="0">
                <a:solidFill>
                  <a:schemeClr val="bg1"/>
                </a:solidFill>
                <a:effectLst>
                  <a:outerShdw blurRad="50800" dist="38100" dir="2700000" algn="tl" rotWithShape="0">
                    <a:prstClr val="black">
                      <a:alpha val="40000"/>
                    </a:prstClr>
                  </a:outerShdw>
                </a:effectLst>
              </a:rPr>
              <a:t>Kültürel Mirasta Dijital Hikaye Anlatımı Sektörü…</a:t>
            </a:r>
            <a:endParaRPr lang="en-GB" dirty="0">
              <a:solidFill>
                <a:schemeClr val="bg1"/>
              </a:solidFill>
              <a:effectLst>
                <a:outerShdw blurRad="50800" dist="38100" dir="2700000" algn="tl" rotWithShape="0">
                  <a:prstClr val="black">
                    <a:alpha val="40000"/>
                  </a:prstClr>
                </a:outerShdw>
              </a:effectLst>
            </a:endParaRPr>
          </a:p>
        </p:txBody>
      </p:sp>
      <p:sp>
        <p:nvSpPr>
          <p:cNvPr id="4" name="Text Placeholder 3">
            <a:extLst>
              <a:ext uri="{FF2B5EF4-FFF2-40B4-BE49-F238E27FC236}">
                <a16:creationId xmlns:a16="http://schemas.microsoft.com/office/drawing/2014/main" id="{A78895FF-6795-4ACF-BE88-15F4399EBD66}"/>
              </a:ext>
            </a:extLst>
          </p:cNvPr>
          <p:cNvSpPr>
            <a:spLocks noGrp="1"/>
          </p:cNvSpPr>
          <p:nvPr>
            <p:ph type="body" sz="quarter" idx="17"/>
          </p:nvPr>
        </p:nvSpPr>
        <p:spPr>
          <a:xfrm>
            <a:off x="375230" y="2483182"/>
            <a:ext cx="8679317" cy="3254425"/>
          </a:xfrm>
        </p:spPr>
        <p:txBody>
          <a:bodyPr/>
          <a:lstStyle/>
          <a:p>
            <a:pPr marL="285750" indent="-285750" algn="just">
              <a:lnSpc>
                <a:spcPct val="107000"/>
              </a:lnSpc>
              <a:spcAft>
                <a:spcPts val="800"/>
              </a:spcAft>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İzleyiciler dijital hikayelerden haberdar olmak isterler, ama aynı zamanda meraklı, dalmış, ilham almış ve onlarla bağlantılı olmak isterler.</a:t>
            </a:r>
          </a:p>
          <a:p>
            <a:pPr marL="285750" indent="-285750" algn="just">
              <a:lnSpc>
                <a:spcPct val="107000"/>
              </a:lnSpc>
              <a:spcAft>
                <a:spcPts val="800"/>
              </a:spcAft>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Hikaye anlatıcılığını diğer içerik türlerinden ayıran da budur; ve hikaye anlatımına kültürel miras sektörü genelinde katılım ve topluluk oluşturmada oynaması için böyle bir rol veren de budur.</a:t>
            </a:r>
          </a:p>
          <a:p>
            <a:pPr marL="285750" indent="-285750" algn="just">
              <a:lnSpc>
                <a:spcPct val="107000"/>
              </a:lnSpc>
              <a:spcAft>
                <a:spcPts val="800"/>
              </a:spcAft>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Kültürel miras sektöründe Dijital Hikaye Anlatımına İlişkin </a:t>
            </a:r>
            <a:r>
              <a:rPr lang="tr-TR" sz="2000" b="1" dirty="0">
                <a:effectLst/>
                <a:latin typeface="Calibri" panose="020F0502020204030204" pitchFamily="34" charset="0"/>
                <a:ea typeface="Calibri" panose="020F0502020204030204" pitchFamily="34" charset="0"/>
                <a:cs typeface="Times New Roman" panose="02020603050405020304" pitchFamily="18" charset="0"/>
              </a:rPr>
              <a:t>İpuçları </a:t>
            </a:r>
            <a:r>
              <a:rPr lang="tr-TR" sz="2000" dirty="0">
                <a:effectLst/>
                <a:latin typeface="Calibri" panose="020F0502020204030204" pitchFamily="34" charset="0"/>
                <a:ea typeface="Calibri" panose="020F0502020204030204" pitchFamily="34" charset="0"/>
                <a:cs typeface="Times New Roman" panose="02020603050405020304" pitchFamily="18" charset="0"/>
              </a:rPr>
              <a:t>için “Dijital Hikaye Anlatma İpuçları” </a:t>
            </a:r>
            <a:r>
              <a:rPr lang="tr-TR" sz="2000" b="1" dirty="0">
                <a:effectLst/>
                <a:latin typeface="Calibri" panose="020F0502020204030204" pitchFamily="34" charset="0"/>
                <a:ea typeface="Calibri" panose="020F0502020204030204" pitchFamily="34" charset="0"/>
                <a:cs typeface="Times New Roman" panose="02020603050405020304" pitchFamily="18" charset="0"/>
              </a:rPr>
              <a:t>Bilgi </a:t>
            </a:r>
            <a:r>
              <a:rPr lang="tr-TR" sz="2000" b="1" dirty="0" err="1">
                <a:effectLst/>
                <a:latin typeface="Calibri" panose="020F0502020204030204" pitchFamily="34" charset="0"/>
                <a:ea typeface="Calibri" panose="020F0502020204030204" pitchFamily="34" charset="0"/>
                <a:cs typeface="Times New Roman" panose="02020603050405020304" pitchFamily="18" charset="0"/>
              </a:rPr>
              <a:t>Grafiği'ni</a:t>
            </a:r>
            <a:r>
              <a:rPr lang="tr-TR" sz="2000" b="1" dirty="0">
                <a:effectLst/>
                <a:latin typeface="Calibri" panose="020F0502020204030204" pitchFamily="34" charset="0"/>
                <a:ea typeface="Calibri" panose="020F0502020204030204" pitchFamily="34" charset="0"/>
                <a:cs typeface="Times New Roman" panose="02020603050405020304" pitchFamily="18" charset="0"/>
              </a:rPr>
              <a:t> </a:t>
            </a:r>
            <a:r>
              <a:rPr lang="tr-TR" sz="2000" dirty="0">
                <a:effectLst/>
                <a:latin typeface="Calibri" panose="020F0502020204030204" pitchFamily="34" charset="0"/>
                <a:ea typeface="Calibri" panose="020F0502020204030204" pitchFamily="34" charset="0"/>
                <a:cs typeface="Times New Roman" panose="02020603050405020304" pitchFamily="18" charset="0"/>
              </a:rPr>
              <a:t>indirin veya konuyla ilgili daha ayrıntılı bilgi için </a:t>
            </a:r>
            <a:r>
              <a:rPr lang="en-GB" sz="2000" dirty="0" err="1">
                <a:hlinkClick r:id="rId3"/>
              </a:rPr>
              <a:t>Europeana</a:t>
            </a:r>
            <a:r>
              <a:rPr lang="en-GB" sz="2000" dirty="0">
                <a:hlinkClick r:id="rId3"/>
              </a:rPr>
              <a:t> Pro’s blog </a:t>
            </a:r>
            <a:r>
              <a:rPr lang="tr-TR" sz="2000" dirty="0"/>
              <a:t>‘u ziyaret edin.</a:t>
            </a:r>
            <a:endParaRPr lang="en-GB" sz="2000" dirty="0"/>
          </a:p>
        </p:txBody>
      </p:sp>
      <p:sp>
        <p:nvSpPr>
          <p:cNvPr id="5" name="Text Placeholder 2">
            <a:extLst>
              <a:ext uri="{FF2B5EF4-FFF2-40B4-BE49-F238E27FC236}">
                <a16:creationId xmlns:a16="http://schemas.microsoft.com/office/drawing/2014/main" id="{C91E2433-8F79-463D-80FC-64D57C8A890B}"/>
              </a:ext>
            </a:extLst>
          </p:cNvPr>
          <p:cNvSpPr txBox="1">
            <a:spLocks/>
          </p:cNvSpPr>
          <p:nvPr/>
        </p:nvSpPr>
        <p:spPr>
          <a:xfrm>
            <a:off x="375231" y="1535145"/>
            <a:ext cx="8829061"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Bu, “dijital” suları test etmenin ve dijital becerilerinize biraz güvenmenin bir yolu olabilir!</a:t>
            </a:r>
          </a:p>
          <a:p>
            <a:pPr>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9" name="Picture 8">
            <a:extLst>
              <a:ext uri="{FF2B5EF4-FFF2-40B4-BE49-F238E27FC236}">
                <a16:creationId xmlns:a16="http://schemas.microsoft.com/office/drawing/2014/main" id="{D79388A5-1E81-43A3-83C0-909B07191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2527" y="410835"/>
            <a:ext cx="2459986" cy="614996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16526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3" y="-18145"/>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dirty="0" smtClean="0"/>
              <a:pPr/>
              <a:t>28</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72119" y="4431275"/>
            <a:ext cx="7251203" cy="631527"/>
          </a:xfrm>
        </p:spPr>
        <p:txBody>
          <a:bodyPr/>
          <a:lstStyle/>
          <a:p>
            <a:r>
              <a:rPr lang="tr-TR" sz="4800" dirty="0"/>
              <a:t>Kaynak Eksikliği</a:t>
            </a:r>
            <a:endParaRPr lang="en-GB" sz="4800" dirty="0"/>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419900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A2E600-0D79-6347-A80D-68BC37F34F8D}"/>
              </a:ext>
            </a:extLst>
          </p:cNvPr>
          <p:cNvSpPr>
            <a:spLocks noGrp="1"/>
          </p:cNvSpPr>
          <p:nvPr>
            <p:ph type="sldNum" sz="quarter" idx="14"/>
          </p:nvPr>
        </p:nvSpPr>
        <p:spPr/>
        <p:txBody>
          <a:bodyPr/>
          <a:lstStyle/>
          <a:p>
            <a:fld id="{9C527BFA-2C0E-4CEC-B6A5-913A56FEF4B4}" type="slidenum">
              <a:rPr lang="fr-CA" dirty="0" smtClean="0"/>
              <a:pPr/>
              <a:t>29</a:t>
            </a:fld>
            <a:endParaRPr lang="fr-CA" dirty="0"/>
          </a:p>
        </p:txBody>
      </p:sp>
      <p:sp>
        <p:nvSpPr>
          <p:cNvPr id="7" name="Text Placeholder 6">
            <a:extLst>
              <a:ext uri="{FF2B5EF4-FFF2-40B4-BE49-F238E27FC236}">
                <a16:creationId xmlns:a16="http://schemas.microsoft.com/office/drawing/2014/main" id="{4CC5AA87-FC19-6743-86D6-4E61042A7F86}"/>
              </a:ext>
            </a:extLst>
          </p:cNvPr>
          <p:cNvSpPr>
            <a:spLocks noGrp="1"/>
          </p:cNvSpPr>
          <p:nvPr>
            <p:ph type="body" sz="quarter" idx="18"/>
          </p:nvPr>
        </p:nvSpPr>
        <p:spPr>
          <a:xfrm>
            <a:off x="-163443" y="2138702"/>
            <a:ext cx="3885557" cy="558212"/>
          </a:xfrm>
        </p:spPr>
        <p:txBody>
          <a:bodyPr/>
          <a:lstStyle/>
          <a:p>
            <a:r>
              <a:rPr lang="tr-TR" dirty="0"/>
              <a:t>Kaynakların</a:t>
            </a:r>
            <a:endParaRPr lang="en-US" dirty="0"/>
          </a:p>
        </p:txBody>
      </p:sp>
      <p:sp>
        <p:nvSpPr>
          <p:cNvPr id="8" name="Text Placeholder 7">
            <a:extLst>
              <a:ext uri="{FF2B5EF4-FFF2-40B4-BE49-F238E27FC236}">
                <a16:creationId xmlns:a16="http://schemas.microsoft.com/office/drawing/2014/main" id="{6FCD914B-0C92-394A-9C1B-6008003D7B67}"/>
              </a:ext>
            </a:extLst>
          </p:cNvPr>
          <p:cNvSpPr>
            <a:spLocks noGrp="1"/>
          </p:cNvSpPr>
          <p:nvPr>
            <p:ph type="body" sz="quarter" idx="19"/>
          </p:nvPr>
        </p:nvSpPr>
        <p:spPr>
          <a:xfrm>
            <a:off x="-163442" y="3149894"/>
            <a:ext cx="3885557" cy="558212"/>
          </a:xfrm>
        </p:spPr>
        <p:txBody>
          <a:bodyPr/>
          <a:lstStyle/>
          <a:p>
            <a:r>
              <a:rPr lang="tr-TR" dirty="0"/>
              <a:t>Eksik</a:t>
            </a:r>
            <a:endParaRPr lang="en-US" dirty="0"/>
          </a:p>
        </p:txBody>
      </p:sp>
      <p:sp>
        <p:nvSpPr>
          <p:cNvPr id="9" name="Text Placeholder 8">
            <a:extLst>
              <a:ext uri="{FF2B5EF4-FFF2-40B4-BE49-F238E27FC236}">
                <a16:creationId xmlns:a16="http://schemas.microsoft.com/office/drawing/2014/main" id="{CBE43FEB-A3DD-3F42-9253-A9A5CECE134D}"/>
              </a:ext>
            </a:extLst>
          </p:cNvPr>
          <p:cNvSpPr>
            <a:spLocks noGrp="1"/>
          </p:cNvSpPr>
          <p:nvPr>
            <p:ph type="body" sz="quarter" idx="20"/>
          </p:nvPr>
        </p:nvSpPr>
        <p:spPr>
          <a:xfrm>
            <a:off x="-76850" y="4161086"/>
            <a:ext cx="3885557" cy="558212"/>
          </a:xfrm>
        </p:spPr>
        <p:txBody>
          <a:bodyPr/>
          <a:lstStyle/>
          <a:p>
            <a:r>
              <a:rPr lang="tr-TR" dirty="0"/>
              <a:t>Oluşu</a:t>
            </a:r>
            <a:endParaRPr lang="en-US" dirty="0"/>
          </a:p>
        </p:txBody>
      </p:sp>
      <p:sp>
        <p:nvSpPr>
          <p:cNvPr id="6" name="Text Placeholder 5">
            <a:extLst>
              <a:ext uri="{FF2B5EF4-FFF2-40B4-BE49-F238E27FC236}">
                <a16:creationId xmlns:a16="http://schemas.microsoft.com/office/drawing/2014/main" id="{A9E78462-F12D-C94C-9770-450DAD347AA5}"/>
              </a:ext>
            </a:extLst>
          </p:cNvPr>
          <p:cNvSpPr>
            <a:spLocks noGrp="1"/>
          </p:cNvSpPr>
          <p:nvPr>
            <p:ph type="body" sz="quarter" idx="16"/>
          </p:nvPr>
        </p:nvSpPr>
        <p:spPr>
          <a:xfrm>
            <a:off x="3722114" y="815674"/>
            <a:ext cx="8301208" cy="6042326"/>
          </a:xfrm>
        </p:spPr>
        <p:txBody>
          <a:bodyPr/>
          <a:lstStyle/>
          <a:p>
            <a:pPr algn="just">
              <a:lnSpc>
                <a:spcPct val="107000"/>
              </a:lnSpc>
              <a:spcAft>
                <a:spcPts val="800"/>
              </a:spcAft>
            </a:pPr>
            <a:r>
              <a:rPr lang="tr-TR" sz="2000"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Kaynaklardaki en yaygın iki boşluk, Kültürel Mirasın Dijital deneyimlerinin gelişimini engellemektedir.</a:t>
            </a:r>
          </a:p>
          <a:p>
            <a:pPr marL="285750" indent="-285750" algn="just">
              <a:lnSpc>
                <a:spcPct val="107000"/>
              </a:lnSpc>
              <a:spcAft>
                <a:spcPts val="800"/>
              </a:spcAft>
              <a:buFont typeface="Arial" panose="020B0604020202020204" pitchFamily="34" charset="0"/>
              <a:buChar char="•"/>
            </a:pPr>
            <a:r>
              <a:rPr lang="tr-TR" sz="2000" b="0" dirty="0">
                <a:effectLst/>
                <a:latin typeface="Calibri" panose="020F0502020204030204" pitchFamily="34" charset="0"/>
                <a:ea typeface="Calibri" panose="020F0502020204030204" pitchFamily="34" charset="0"/>
                <a:cs typeface="Times New Roman" panose="02020603050405020304" pitchFamily="18" charset="0"/>
              </a:rPr>
              <a:t>Mali Kaynak Eksikliği</a:t>
            </a:r>
          </a:p>
          <a:p>
            <a:pPr marL="285750" indent="-285750" algn="just">
              <a:lnSpc>
                <a:spcPct val="107000"/>
              </a:lnSpc>
              <a:spcAft>
                <a:spcPts val="800"/>
              </a:spcAft>
              <a:buFont typeface="Arial" panose="020B0604020202020204" pitchFamily="34" charset="0"/>
              <a:buChar char="•"/>
            </a:pPr>
            <a:r>
              <a:rPr lang="tr-TR" sz="2000" b="0" dirty="0">
                <a:effectLst/>
                <a:latin typeface="Calibri" panose="020F0502020204030204" pitchFamily="34" charset="0"/>
                <a:ea typeface="Calibri" panose="020F0502020204030204" pitchFamily="34" charset="0"/>
                <a:cs typeface="Times New Roman" panose="02020603050405020304" pitchFamily="18" charset="0"/>
              </a:rPr>
              <a:t>İnsan Kaynakları Eksikliği.</a:t>
            </a:r>
          </a:p>
          <a:p>
            <a:pPr algn="just">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Bazı miras kuruluşları geçmişte biletlerden, mağazacılıktan veya etkinlik kiralamalarından önemli gelir elde etti. </a:t>
            </a:r>
            <a:r>
              <a:rPr lang="tr-TR" sz="2000" dirty="0" err="1">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Covid</a:t>
            </a:r>
            <a:r>
              <a:rPr lang="tr-TR" sz="2000"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 sonrası</a:t>
            </a:r>
            <a:r>
              <a:rPr lang="tr-TR" sz="2000" b="0" dirty="0">
                <a:effectLst/>
                <a:latin typeface="Calibri" panose="020F0502020204030204" pitchFamily="34" charset="0"/>
                <a:ea typeface="Calibri" panose="020F0502020204030204" pitchFamily="34" charset="0"/>
                <a:cs typeface="Times New Roman" panose="02020603050405020304" pitchFamily="18" charset="0"/>
              </a:rPr>
              <a:t>, önemli gelir elde etmeye devam edecek kadar şanslı olanlar bile ciddi </a:t>
            </a:r>
            <a:r>
              <a:rPr lang="tr-TR" sz="2000"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mali zorluklarla karşı karşıya</a:t>
            </a:r>
            <a:r>
              <a:rPr lang="tr-TR" sz="2000" b="0" dirty="0">
                <a:effectLst/>
                <a:latin typeface="Calibri" panose="020F0502020204030204" pitchFamily="34" charset="0"/>
                <a:ea typeface="Calibri" panose="020F0502020204030204" pitchFamily="34" charset="0"/>
                <a:cs typeface="Times New Roman" panose="02020603050405020304" pitchFamily="18" charset="0"/>
              </a:rPr>
              <a:t> ve diğer pek çoğu koruma ve koruma rollerinin dışında araştırma ve geliştirme yapmalarına izin verecek </a:t>
            </a:r>
            <a:r>
              <a:rPr lang="tr-TR" sz="2000"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finansmana sahip değil</a:t>
            </a:r>
            <a:r>
              <a:rPr lang="tr-TR" sz="2000" b="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Sınırlı kamu finansmanına</a:t>
            </a:r>
            <a:r>
              <a:rPr lang="tr-TR" sz="2000" b="0" dirty="0">
                <a:effectLst/>
                <a:latin typeface="Calibri" panose="020F0502020204030204" pitchFamily="34" charset="0"/>
                <a:ea typeface="Calibri" panose="020F0502020204030204" pitchFamily="34" charset="0"/>
                <a:cs typeface="Times New Roman" panose="02020603050405020304" pitchFamily="18" charset="0"/>
              </a:rPr>
              <a:t> dayanan birçok miras kurumu, aynı zamanda, şu anda kurumlarının ihtiyaç duyduğu özel miras bilgi ve becerilerine odaklanan </a:t>
            </a:r>
            <a:r>
              <a:rPr lang="tr-TR" sz="2000" dirty="0">
                <a:solidFill>
                  <a:srgbClr val="70A8AF"/>
                </a:solidFill>
                <a:effectLst/>
                <a:latin typeface="Calibri" panose="020F0502020204030204" pitchFamily="34" charset="0"/>
                <a:ea typeface="Calibri" panose="020F0502020204030204" pitchFamily="34" charset="0"/>
                <a:cs typeface="Times New Roman" panose="02020603050405020304" pitchFamily="18" charset="0"/>
              </a:rPr>
              <a:t>sınırlı insan kaynaklarına</a:t>
            </a:r>
            <a:r>
              <a:rPr lang="tr-TR" sz="2000" b="0" dirty="0">
                <a:effectLst/>
                <a:latin typeface="Calibri" panose="020F0502020204030204" pitchFamily="34" charset="0"/>
                <a:ea typeface="Calibri" panose="020F0502020204030204" pitchFamily="34" charset="0"/>
                <a:cs typeface="Times New Roman" panose="02020603050405020304" pitchFamily="18" charset="0"/>
              </a:rPr>
              <a:t> sahiptir...</a:t>
            </a:r>
          </a:p>
          <a:p>
            <a:pPr algn="just">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xt Placeholder 9">
            <a:extLst>
              <a:ext uri="{FF2B5EF4-FFF2-40B4-BE49-F238E27FC236}">
                <a16:creationId xmlns:a16="http://schemas.microsoft.com/office/drawing/2014/main" id="{1772087E-CE9B-BF49-AD95-F46CBBADE4DB}"/>
              </a:ext>
            </a:extLst>
          </p:cNvPr>
          <p:cNvSpPr>
            <a:spLocks noGrp="1"/>
          </p:cNvSpPr>
          <p:nvPr>
            <p:ph type="body" sz="quarter" idx="21"/>
          </p:nvPr>
        </p:nvSpPr>
        <p:spPr>
          <a:xfrm>
            <a:off x="394123" y="0"/>
            <a:ext cx="4571737" cy="365126"/>
          </a:xfrm>
        </p:spPr>
        <p:txBody>
          <a:bodyPr/>
          <a:lstStyle/>
          <a:p>
            <a:r>
              <a:rPr lang="en-US" sz="3200" b="1" dirty="0" err="1">
                <a:solidFill>
                  <a:schemeClr val="bg1"/>
                </a:solidFill>
              </a:rPr>
              <a:t>Te</a:t>
            </a:r>
            <a:r>
              <a:rPr lang="tr-TR" sz="3200" b="1" dirty="0" err="1">
                <a:solidFill>
                  <a:schemeClr val="bg1"/>
                </a:solidFill>
              </a:rPr>
              <a:t>knoloji</a:t>
            </a:r>
            <a:endParaRPr lang="en-US" sz="3200" b="1" dirty="0">
              <a:solidFill>
                <a:schemeClr val="bg1"/>
              </a:solidFill>
            </a:endParaRPr>
          </a:p>
        </p:txBody>
      </p:sp>
    </p:spTree>
    <p:extLst>
      <p:ext uri="{BB962C8B-B14F-4D97-AF65-F5344CB8AC3E}">
        <p14:creationId xmlns:p14="http://schemas.microsoft.com/office/powerpoint/2010/main" val="414423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3</a:t>
            </a:fld>
            <a:endParaRPr lang="fr-CA" dirty="0"/>
          </a:p>
        </p:txBody>
      </p:sp>
      <p:sp>
        <p:nvSpPr>
          <p:cNvPr id="7" name="Google Shape;433;p39">
            <a:extLst>
              <a:ext uri="{FF2B5EF4-FFF2-40B4-BE49-F238E27FC236}">
                <a16:creationId xmlns:a16="http://schemas.microsoft.com/office/drawing/2014/main" id="{7B527342-36A8-404A-816F-C55D85B43971}"/>
              </a:ext>
            </a:extLst>
          </p:cNvPr>
          <p:cNvSpPr txBox="1"/>
          <p:nvPr/>
        </p:nvSpPr>
        <p:spPr>
          <a:xfrm>
            <a:off x="5491377" y="68809"/>
            <a:ext cx="4039650"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sz="2400" b="1" dirty="0">
                <a:solidFill>
                  <a:srgbClr val="E43794"/>
                </a:solidFill>
                <a:latin typeface="Avenir"/>
                <a:ea typeface="Avenir"/>
                <a:cs typeface="Avenir"/>
                <a:sym typeface="Avenir"/>
              </a:rPr>
              <a:t>‘’İlham İçinizden Gelir. Pozitif Olmalıdır. Pozitif olduğunuzda İyi Şeyler Olur.</a:t>
            </a:r>
            <a:r>
              <a:rPr lang="en-US" sz="2400" b="1" dirty="0">
                <a:solidFill>
                  <a:srgbClr val="E43794"/>
                </a:solidFill>
                <a:latin typeface="Avenir"/>
                <a:ea typeface="Avenir"/>
                <a:cs typeface="Avenir"/>
                <a:sym typeface="Avenir"/>
              </a:rPr>
              <a:t>“</a:t>
            </a:r>
            <a:endParaRPr sz="2400" b="1" dirty="0">
              <a:solidFill>
                <a:srgbClr val="E43794"/>
              </a:solidFill>
              <a:latin typeface="Avenir"/>
              <a:ea typeface="Avenir"/>
              <a:cs typeface="Avenir"/>
              <a:sym typeface="Avenir"/>
            </a:endParaRPr>
          </a:p>
        </p:txBody>
      </p:sp>
      <p:sp>
        <p:nvSpPr>
          <p:cNvPr id="11" name="Google Shape;432;p39">
            <a:extLst>
              <a:ext uri="{FF2B5EF4-FFF2-40B4-BE49-F238E27FC236}">
                <a16:creationId xmlns:a16="http://schemas.microsoft.com/office/drawing/2014/main" id="{882DB137-D822-4293-92B0-DAF6AA72C339}"/>
              </a:ext>
            </a:extLst>
          </p:cNvPr>
          <p:cNvSpPr txBox="1"/>
          <p:nvPr/>
        </p:nvSpPr>
        <p:spPr>
          <a:xfrm>
            <a:off x="6282470" y="1730772"/>
            <a:ext cx="2879100" cy="553968"/>
          </a:xfrm>
          <a:prstGeom prst="rect">
            <a:avLst/>
          </a:prstGeom>
          <a:noFill/>
          <a:ln>
            <a:noFill/>
          </a:ln>
        </p:spPr>
        <p:txBody>
          <a:bodyPr spcFirstLastPara="1" wrap="square" lIns="91425" tIns="91425" rIns="91425" bIns="91425" anchor="t" anchorCtr="0">
            <a:spAutoFit/>
          </a:bodyPr>
          <a:lstStyle/>
          <a:p>
            <a:pPr marL="457200" lvl="0" indent="-336550" algn="r" rtl="0">
              <a:spcBef>
                <a:spcPts val="0"/>
              </a:spcBef>
              <a:spcAft>
                <a:spcPts val="0"/>
              </a:spcAft>
              <a:buClr>
                <a:srgbClr val="E43794"/>
              </a:buClr>
              <a:buSzPts val="1700"/>
              <a:buFont typeface="Avenir"/>
              <a:buChar char="-"/>
            </a:pPr>
            <a:r>
              <a:rPr lang="en-US" sz="2400" i="1" dirty="0">
                <a:solidFill>
                  <a:srgbClr val="E43794"/>
                </a:solidFill>
                <a:latin typeface="Avenir"/>
                <a:ea typeface="Avenir"/>
                <a:cs typeface="Avenir"/>
                <a:sym typeface="Avenir"/>
              </a:rPr>
              <a:t>Deep Roy</a:t>
            </a:r>
            <a:endParaRPr sz="2400" i="1" dirty="0">
              <a:solidFill>
                <a:srgbClr val="E43794"/>
              </a:solidFill>
              <a:latin typeface="Avenir"/>
              <a:ea typeface="Avenir"/>
              <a:cs typeface="Avenir"/>
              <a:sym typeface="Avenir"/>
            </a:endParaRPr>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A2E600-0D79-6347-A80D-68BC37F34F8D}"/>
              </a:ext>
            </a:extLst>
          </p:cNvPr>
          <p:cNvSpPr>
            <a:spLocks noGrp="1"/>
          </p:cNvSpPr>
          <p:nvPr>
            <p:ph type="sldNum" sz="quarter" idx="14"/>
          </p:nvPr>
        </p:nvSpPr>
        <p:spPr/>
        <p:txBody>
          <a:bodyPr/>
          <a:lstStyle/>
          <a:p>
            <a:fld id="{9C527BFA-2C0E-4CEC-B6A5-913A56FEF4B4}" type="slidenum">
              <a:rPr lang="fr-CA" dirty="0" smtClean="0"/>
              <a:pPr/>
              <a:t>30</a:t>
            </a:fld>
            <a:endParaRPr lang="fr-CA" dirty="0"/>
          </a:p>
        </p:txBody>
      </p:sp>
      <p:sp>
        <p:nvSpPr>
          <p:cNvPr id="7" name="Text Placeholder 6">
            <a:extLst>
              <a:ext uri="{FF2B5EF4-FFF2-40B4-BE49-F238E27FC236}">
                <a16:creationId xmlns:a16="http://schemas.microsoft.com/office/drawing/2014/main" id="{4CC5AA87-FC19-6743-86D6-4E61042A7F86}"/>
              </a:ext>
            </a:extLst>
          </p:cNvPr>
          <p:cNvSpPr>
            <a:spLocks noGrp="1"/>
          </p:cNvSpPr>
          <p:nvPr>
            <p:ph type="body" sz="quarter" idx="18"/>
          </p:nvPr>
        </p:nvSpPr>
        <p:spPr>
          <a:xfrm>
            <a:off x="-163443" y="2138702"/>
            <a:ext cx="3885557" cy="558212"/>
          </a:xfrm>
        </p:spPr>
        <p:txBody>
          <a:bodyPr/>
          <a:lstStyle/>
          <a:p>
            <a:r>
              <a:rPr lang="tr-TR" dirty="0"/>
              <a:t>Kaynakların</a:t>
            </a:r>
            <a:endParaRPr lang="en-US" dirty="0"/>
          </a:p>
        </p:txBody>
      </p:sp>
      <p:sp>
        <p:nvSpPr>
          <p:cNvPr id="8" name="Text Placeholder 7">
            <a:extLst>
              <a:ext uri="{FF2B5EF4-FFF2-40B4-BE49-F238E27FC236}">
                <a16:creationId xmlns:a16="http://schemas.microsoft.com/office/drawing/2014/main" id="{6FCD914B-0C92-394A-9C1B-6008003D7B67}"/>
              </a:ext>
            </a:extLst>
          </p:cNvPr>
          <p:cNvSpPr>
            <a:spLocks noGrp="1"/>
          </p:cNvSpPr>
          <p:nvPr>
            <p:ph type="body" sz="quarter" idx="19"/>
          </p:nvPr>
        </p:nvSpPr>
        <p:spPr>
          <a:xfrm>
            <a:off x="-163442" y="3149894"/>
            <a:ext cx="3885557" cy="558212"/>
          </a:xfrm>
        </p:spPr>
        <p:txBody>
          <a:bodyPr/>
          <a:lstStyle/>
          <a:p>
            <a:r>
              <a:rPr lang="tr-TR" dirty="0"/>
              <a:t>Eksik</a:t>
            </a:r>
            <a:endParaRPr lang="en-US" dirty="0"/>
          </a:p>
        </p:txBody>
      </p:sp>
      <p:sp>
        <p:nvSpPr>
          <p:cNvPr id="9" name="Text Placeholder 8">
            <a:extLst>
              <a:ext uri="{FF2B5EF4-FFF2-40B4-BE49-F238E27FC236}">
                <a16:creationId xmlns:a16="http://schemas.microsoft.com/office/drawing/2014/main" id="{CBE43FEB-A3DD-3F42-9253-A9A5CECE134D}"/>
              </a:ext>
            </a:extLst>
          </p:cNvPr>
          <p:cNvSpPr>
            <a:spLocks noGrp="1"/>
          </p:cNvSpPr>
          <p:nvPr>
            <p:ph type="body" sz="quarter" idx="20"/>
          </p:nvPr>
        </p:nvSpPr>
        <p:spPr>
          <a:xfrm>
            <a:off x="-76850" y="4161086"/>
            <a:ext cx="3885557" cy="558212"/>
          </a:xfrm>
        </p:spPr>
        <p:txBody>
          <a:bodyPr/>
          <a:lstStyle/>
          <a:p>
            <a:r>
              <a:rPr lang="tr-TR" dirty="0"/>
              <a:t>Oluşu</a:t>
            </a:r>
            <a:endParaRPr lang="en-US" dirty="0"/>
          </a:p>
        </p:txBody>
      </p:sp>
      <p:sp>
        <p:nvSpPr>
          <p:cNvPr id="6" name="Text Placeholder 5">
            <a:extLst>
              <a:ext uri="{FF2B5EF4-FFF2-40B4-BE49-F238E27FC236}">
                <a16:creationId xmlns:a16="http://schemas.microsoft.com/office/drawing/2014/main" id="{A9E78462-F12D-C94C-9770-450DAD347AA5}"/>
              </a:ext>
            </a:extLst>
          </p:cNvPr>
          <p:cNvSpPr>
            <a:spLocks noGrp="1"/>
          </p:cNvSpPr>
          <p:nvPr>
            <p:ph type="body" sz="quarter" idx="16"/>
          </p:nvPr>
        </p:nvSpPr>
        <p:spPr>
          <a:xfrm>
            <a:off x="3722114" y="1198878"/>
            <a:ext cx="8252610" cy="5361922"/>
          </a:xfrm>
        </p:spPr>
        <p:txBody>
          <a:bodyPr/>
          <a:lstStyle/>
          <a:p>
            <a:pPr algn="just">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Dijitalleştirme için ekstra kaynaklar, mükemmel bir proje fikri ve uluslararası ortak kuruluşlarla aktif bir işbirliği gerektiren CINEA gibi farklı Ulusal ve AB açık çağrılarından gelebilir.</a:t>
            </a:r>
          </a:p>
          <a:p>
            <a:pPr algn="just">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Beceri ve yatırım elde etmenin beceri ve yatırım gerektirdiği bir tavuk ve yumurta senaryosu oluşturmak.</a:t>
            </a:r>
          </a:p>
          <a:p>
            <a:pPr algn="just">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Dijitalleştirme becerilerini değerlendirmek ve öğrenmek için biraz zaman ayırmak bu döngüyü kırabilir. </a:t>
            </a:r>
            <a:r>
              <a:rPr lang="tr-TR" sz="2000" b="0" dirty="0" err="1">
                <a:effectLst/>
                <a:latin typeface="Calibri" panose="020F0502020204030204" pitchFamily="34" charset="0"/>
                <a:ea typeface="Calibri" panose="020F0502020204030204" pitchFamily="34" charset="0"/>
                <a:cs typeface="Times New Roman" panose="02020603050405020304" pitchFamily="18" charset="0"/>
              </a:rPr>
              <a:t>Insites</a:t>
            </a:r>
            <a:r>
              <a:rPr lang="tr-TR" sz="2000" b="0" dirty="0">
                <a:effectLst/>
                <a:latin typeface="Calibri" panose="020F0502020204030204" pitchFamily="34" charset="0"/>
                <a:ea typeface="Calibri" panose="020F0502020204030204" pitchFamily="34" charset="0"/>
                <a:cs typeface="Times New Roman" panose="02020603050405020304" pitchFamily="18" charset="0"/>
              </a:rPr>
              <a:t> modülleri, dijitalleşme yolculuğunuza başlamanızı sağlayabilir.</a:t>
            </a:r>
          </a:p>
          <a:p>
            <a:pPr algn="just">
              <a:lnSpc>
                <a:spcPct val="107000"/>
              </a:lnSpc>
              <a:spcAft>
                <a:spcPts val="800"/>
              </a:spcAft>
            </a:pPr>
            <a:r>
              <a:rPr lang="tr-TR" sz="2000" b="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xt Placeholder 9">
            <a:extLst>
              <a:ext uri="{FF2B5EF4-FFF2-40B4-BE49-F238E27FC236}">
                <a16:creationId xmlns:a16="http://schemas.microsoft.com/office/drawing/2014/main" id="{1772087E-CE9B-BF49-AD95-F46CBBADE4DB}"/>
              </a:ext>
            </a:extLst>
          </p:cNvPr>
          <p:cNvSpPr>
            <a:spLocks noGrp="1"/>
          </p:cNvSpPr>
          <p:nvPr>
            <p:ph type="body" sz="quarter" idx="21"/>
          </p:nvPr>
        </p:nvSpPr>
        <p:spPr>
          <a:xfrm>
            <a:off x="202737" y="14317"/>
            <a:ext cx="4571737" cy="365126"/>
          </a:xfrm>
        </p:spPr>
        <p:txBody>
          <a:bodyPr/>
          <a:lstStyle/>
          <a:p>
            <a:r>
              <a:rPr lang="en-US" sz="3200" b="1" dirty="0" err="1">
                <a:solidFill>
                  <a:schemeClr val="bg1"/>
                </a:solidFill>
              </a:rPr>
              <a:t>Te</a:t>
            </a:r>
            <a:r>
              <a:rPr lang="tr-TR" sz="3200" b="1" dirty="0" err="1">
                <a:solidFill>
                  <a:schemeClr val="bg1"/>
                </a:solidFill>
              </a:rPr>
              <a:t>knoloji</a:t>
            </a:r>
            <a:endParaRPr lang="en-US" sz="3200" b="1" dirty="0">
              <a:solidFill>
                <a:schemeClr val="bg1"/>
              </a:solidFill>
            </a:endParaRPr>
          </a:p>
        </p:txBody>
      </p:sp>
    </p:spTree>
    <p:extLst>
      <p:ext uri="{BB962C8B-B14F-4D97-AF65-F5344CB8AC3E}">
        <p14:creationId xmlns:p14="http://schemas.microsoft.com/office/powerpoint/2010/main" val="258066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D0EA6DC-2F19-438E-9ACC-0CD97B5FED9D}"/>
              </a:ext>
            </a:extLst>
          </p:cNvPr>
          <p:cNvSpPr/>
          <p:nvPr/>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2" name="Slide Number Placeholder 1">
            <a:extLst>
              <a:ext uri="{FF2B5EF4-FFF2-40B4-BE49-F238E27FC236}">
                <a16:creationId xmlns:a16="http://schemas.microsoft.com/office/drawing/2014/main" id="{85D58604-F38F-4177-A656-FFC21F5D59C2}"/>
              </a:ext>
            </a:extLst>
          </p:cNvPr>
          <p:cNvSpPr>
            <a:spLocks noGrp="1"/>
          </p:cNvSpPr>
          <p:nvPr>
            <p:ph type="sldNum" sz="quarter" idx="14"/>
          </p:nvPr>
        </p:nvSpPr>
        <p:spPr/>
        <p:txBody>
          <a:bodyPr/>
          <a:lstStyle/>
          <a:p>
            <a:fld id="{9C527BFA-2C0E-4CEC-B6A5-913A56FEF4B4}" type="slidenum">
              <a:rPr lang="fr-CA" dirty="0" smtClean="0"/>
              <a:pPr/>
              <a:t>31</a:t>
            </a:fld>
            <a:endParaRPr lang="fr-CA" dirty="0"/>
          </a:p>
        </p:txBody>
      </p:sp>
      <p:sp>
        <p:nvSpPr>
          <p:cNvPr id="3" name="Text Placeholder 2">
            <a:extLst>
              <a:ext uri="{FF2B5EF4-FFF2-40B4-BE49-F238E27FC236}">
                <a16:creationId xmlns:a16="http://schemas.microsoft.com/office/drawing/2014/main" id="{F24DCAB7-8AC3-4064-804C-C154EF8AF5AF}"/>
              </a:ext>
            </a:extLst>
          </p:cNvPr>
          <p:cNvSpPr>
            <a:spLocks noGrp="1"/>
          </p:cNvSpPr>
          <p:nvPr>
            <p:ph type="body" sz="quarter" idx="15"/>
          </p:nvPr>
        </p:nvSpPr>
        <p:spPr>
          <a:xfrm>
            <a:off x="2446789" y="-2278697"/>
            <a:ext cx="11687352" cy="307569"/>
          </a:xfrm>
        </p:spPr>
        <p:txBody>
          <a:bodyPr/>
          <a:lstStyle/>
          <a:p>
            <a:r>
              <a:rPr lang="en-GB" sz="2400" dirty="0"/>
              <a:t>Introduction to DESIGN THINKING</a:t>
            </a:r>
          </a:p>
        </p:txBody>
      </p:sp>
      <p:pic>
        <p:nvPicPr>
          <p:cNvPr id="5" name="Picture 4">
            <a:extLst>
              <a:ext uri="{FF2B5EF4-FFF2-40B4-BE49-F238E27FC236}">
                <a16:creationId xmlns:a16="http://schemas.microsoft.com/office/drawing/2014/main" id="{5D8894BD-AE32-4A27-8299-7515F10285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87" t="10823" r="9307" b="5574"/>
          <a:stretch/>
        </p:blipFill>
        <p:spPr>
          <a:xfrm>
            <a:off x="6020258" y="1744351"/>
            <a:ext cx="5926593" cy="3612066"/>
          </a:xfrm>
          <a:prstGeom prst="rect">
            <a:avLst/>
          </a:prstGeom>
        </p:spPr>
      </p:pic>
      <p:sp>
        <p:nvSpPr>
          <p:cNvPr id="8" name="Text Placeholder 3">
            <a:extLst>
              <a:ext uri="{FF2B5EF4-FFF2-40B4-BE49-F238E27FC236}">
                <a16:creationId xmlns:a16="http://schemas.microsoft.com/office/drawing/2014/main" id="{B006B4A5-3FEF-46FD-97EC-917559ED9BAE}"/>
              </a:ext>
            </a:extLst>
          </p:cNvPr>
          <p:cNvSpPr txBox="1">
            <a:spLocks/>
          </p:cNvSpPr>
          <p:nvPr/>
        </p:nvSpPr>
        <p:spPr>
          <a:xfrm>
            <a:off x="317365" y="898578"/>
            <a:ext cx="6407716" cy="6019552"/>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Zamanınız ve kaynaklarınız kısıtlıysa ve sınırlı finansmana sahipseniz, tasarım odaklı düşünme sizin için bir seçenek olabilir!</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Herhangi bir işletme sahibi için, kullanıcı deneyimi tasarım becerilerini geliştirmek hayati önem taşır. Herhangi bir işletme için yeni bir ürün veya hizmet geliştirmenin içerdiği maliyetler ve riskler yüksektir. Tasarım odaklı düşünmeyi uygulamak, dikkati insanların ihtiyaç duyduğu belirli çözümlere yönlendirdiği için hemen paradan tasarruf etmenize yardımcı olabilir. (1)</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Kötü tanımlanmış veya bilinmeyen sorunların üstesinden gelmek için harika bir yol olabilir, çünkü bunları insan merkezli şekillerde yeniden çerçeveleyebilir ve kullanıcılar için en önemli olana odaklanabilirler.</a:t>
            </a:r>
          </a:p>
          <a:p>
            <a:pPr algn="just">
              <a:lnSpc>
                <a:spcPct val="107000"/>
              </a:lnSpc>
              <a:spcAft>
                <a:spcPts val="80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026" name="Picture 2">
            <a:extLst>
              <a:ext uri="{FF2B5EF4-FFF2-40B4-BE49-F238E27FC236}">
                <a16:creationId xmlns:a16="http://schemas.microsoft.com/office/drawing/2014/main" id="{83595940-FD3B-462C-94BF-1FAA00005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038" y="2047292"/>
            <a:ext cx="4266910" cy="26423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2B81C09-71CB-407C-BB52-F5907D4D9C03}"/>
              </a:ext>
            </a:extLst>
          </p:cNvPr>
          <p:cNvSpPr txBox="1"/>
          <p:nvPr/>
        </p:nvSpPr>
        <p:spPr>
          <a:xfrm>
            <a:off x="5531617" y="6354665"/>
            <a:ext cx="7069014" cy="276999"/>
          </a:xfrm>
          <a:prstGeom prst="rect">
            <a:avLst/>
          </a:prstGeom>
          <a:noFill/>
        </p:spPr>
        <p:txBody>
          <a:bodyPr wrap="square">
            <a:spAutoFit/>
          </a:bodyPr>
          <a:lstStyle/>
          <a:p>
            <a:r>
              <a:rPr lang="en-GB" sz="1200" dirty="0"/>
              <a:t>(1) https://www.toptal.com/designers/product-design/design-thinking-business-value</a:t>
            </a:r>
          </a:p>
        </p:txBody>
      </p:sp>
      <p:sp>
        <p:nvSpPr>
          <p:cNvPr id="18" name="Text Placeholder 3">
            <a:extLst>
              <a:ext uri="{FF2B5EF4-FFF2-40B4-BE49-F238E27FC236}">
                <a16:creationId xmlns:a16="http://schemas.microsoft.com/office/drawing/2014/main" id="{7298CEE6-C4F6-43A6-A679-9D71982D0021}"/>
              </a:ext>
            </a:extLst>
          </p:cNvPr>
          <p:cNvSpPr txBox="1">
            <a:spLocks/>
          </p:cNvSpPr>
          <p:nvPr/>
        </p:nvSpPr>
        <p:spPr>
          <a:xfrm>
            <a:off x="317365" y="304826"/>
            <a:ext cx="7251203" cy="13599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b="0" dirty="0"/>
              <a:t>Tasarım Düşüncesine Giriş</a:t>
            </a:r>
            <a:endParaRPr lang="en-GB" dirty="0"/>
          </a:p>
        </p:txBody>
      </p:sp>
    </p:spTree>
    <p:extLst>
      <p:ext uri="{BB962C8B-B14F-4D97-AF65-F5344CB8AC3E}">
        <p14:creationId xmlns:p14="http://schemas.microsoft.com/office/powerpoint/2010/main" val="1647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B6CC50-0996-4508-92D8-169256B8CD8D}"/>
              </a:ext>
            </a:extLst>
          </p:cNvPr>
          <p:cNvSpPr>
            <a:spLocks noGrp="1"/>
          </p:cNvSpPr>
          <p:nvPr>
            <p:ph type="sldNum" sz="quarter" idx="14"/>
          </p:nvPr>
        </p:nvSpPr>
        <p:spPr/>
        <p:txBody>
          <a:bodyPr/>
          <a:lstStyle/>
          <a:p>
            <a:fld id="{9C527BFA-2C0E-4CEC-B6A5-913A56FEF4B4}" type="slidenum">
              <a:rPr lang="fr-CA" dirty="0" smtClean="0"/>
              <a:pPr/>
              <a:t>32</a:t>
            </a:fld>
            <a:endParaRPr lang="fr-CA" dirty="0"/>
          </a:p>
        </p:txBody>
      </p:sp>
      <p:sp>
        <p:nvSpPr>
          <p:cNvPr id="5" name="Text Placeholder 3">
            <a:extLst>
              <a:ext uri="{FF2B5EF4-FFF2-40B4-BE49-F238E27FC236}">
                <a16:creationId xmlns:a16="http://schemas.microsoft.com/office/drawing/2014/main" id="{5EDEF144-82BB-46B6-A4A9-F2645DB77015}"/>
              </a:ext>
            </a:extLst>
          </p:cNvPr>
          <p:cNvSpPr txBox="1">
            <a:spLocks/>
          </p:cNvSpPr>
          <p:nvPr/>
        </p:nvSpPr>
        <p:spPr>
          <a:xfrm>
            <a:off x="480988" y="4637739"/>
            <a:ext cx="4483492" cy="123377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43794"/>
                </a:solidFill>
              </a:rPr>
              <a:t>(</a:t>
            </a:r>
            <a:r>
              <a:rPr lang="tr-TR" dirty="0">
                <a:solidFill>
                  <a:srgbClr val="E43794"/>
                </a:solidFill>
              </a:rPr>
              <a:t>Her bir alt konuyu tamamlamak 10 dakikadan az sürecektir. Sade bir yaklaşım…</a:t>
            </a:r>
            <a:r>
              <a:rPr lang="en-GB" dirty="0">
                <a:solidFill>
                  <a:srgbClr val="E43794"/>
                </a:solidFill>
              </a:rPr>
              <a:t>) </a:t>
            </a:r>
          </a:p>
          <a:p>
            <a:endParaRPr lang="en-GB" dirty="0"/>
          </a:p>
          <a:p>
            <a:endParaRPr lang="en-GB" sz="1400" dirty="0"/>
          </a:p>
        </p:txBody>
      </p:sp>
      <p:sp>
        <p:nvSpPr>
          <p:cNvPr id="6" name="Text Placeholder 3">
            <a:extLst>
              <a:ext uri="{FF2B5EF4-FFF2-40B4-BE49-F238E27FC236}">
                <a16:creationId xmlns:a16="http://schemas.microsoft.com/office/drawing/2014/main" id="{A945F815-4F38-4BEA-AAFD-155BBC51338D}"/>
              </a:ext>
            </a:extLst>
          </p:cNvPr>
          <p:cNvSpPr txBox="1">
            <a:spLocks/>
          </p:cNvSpPr>
          <p:nvPr/>
        </p:nvSpPr>
        <p:spPr>
          <a:xfrm>
            <a:off x="60647" y="225156"/>
            <a:ext cx="8820463" cy="5968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a:solidFill>
                  <a:schemeClr val="bg1"/>
                </a:solidFill>
              </a:rPr>
              <a:t>Tasarım Düşüncesi Eğitim </a:t>
            </a:r>
            <a:r>
              <a:rPr lang="tr-TR" dirty="0">
                <a:solidFill>
                  <a:schemeClr val="bg1"/>
                </a:solidFill>
              </a:rPr>
              <a:t>M</a:t>
            </a:r>
            <a:r>
              <a:rPr lang="tr-TR">
                <a:solidFill>
                  <a:schemeClr val="bg1"/>
                </a:solidFill>
              </a:rPr>
              <a:t>odülü</a:t>
            </a:r>
            <a:r>
              <a:rPr lang="en-GB" dirty="0">
                <a:solidFill>
                  <a:schemeClr val="bg1"/>
                </a:solidFill>
              </a:rPr>
              <a:t>!</a:t>
            </a:r>
          </a:p>
        </p:txBody>
      </p:sp>
      <p:sp>
        <p:nvSpPr>
          <p:cNvPr id="8" name="TextBox 7">
            <a:extLst>
              <a:ext uri="{FF2B5EF4-FFF2-40B4-BE49-F238E27FC236}">
                <a16:creationId xmlns:a16="http://schemas.microsoft.com/office/drawing/2014/main" id="{227E9082-B2F3-4B1D-8143-0F1DE0009249}"/>
              </a:ext>
            </a:extLst>
          </p:cNvPr>
          <p:cNvSpPr txBox="1"/>
          <p:nvPr/>
        </p:nvSpPr>
        <p:spPr>
          <a:xfrm>
            <a:off x="5456723" y="1047201"/>
            <a:ext cx="6329993" cy="4974439"/>
          </a:xfrm>
          <a:prstGeom prst="rect">
            <a:avLst/>
          </a:prstGeom>
          <a:noFill/>
        </p:spPr>
        <p:txBody>
          <a:bodyPr wrap="square">
            <a:spAutoFit/>
          </a:bodyPr>
          <a:lstStyle/>
          <a:p>
            <a:pPr>
              <a:lnSpc>
                <a:spcPct val="107000"/>
              </a:lnSpc>
              <a:spcAft>
                <a:spcPts val="800"/>
              </a:spcAft>
            </a:pPr>
            <a:r>
              <a:rPr lang="tr-TR" sz="2000" i="1" u="sng" dirty="0">
                <a:solidFill>
                  <a:srgbClr val="FBE000"/>
                </a:solidFill>
                <a:effectLst/>
                <a:latin typeface="Calibri" panose="020F0502020204030204" pitchFamily="34" charset="0"/>
                <a:ea typeface="Calibri" panose="020F0502020204030204" pitchFamily="34" charset="0"/>
                <a:cs typeface="Times New Roman" panose="02020603050405020304" pitchFamily="18" charset="0"/>
              </a:rPr>
              <a:t>Ne Öğreneceksin:</a:t>
            </a:r>
          </a:p>
          <a:p>
            <a:pPr>
              <a:lnSpc>
                <a:spcPct val="107000"/>
              </a:lnSpc>
              <a:spcAft>
                <a:spcPts val="800"/>
              </a:spcAft>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Tasarım odaklı düşünmenin ne olduğunu tanımlayın ve tasarım odaklı düşünme ile ilgili temel becerileri anlayın.</a:t>
            </a:r>
          </a:p>
          <a:p>
            <a:pPr>
              <a:lnSpc>
                <a:spcPct val="107000"/>
              </a:lnSpc>
              <a:spcAft>
                <a:spcPts val="800"/>
              </a:spcAft>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Kendi iş gelişiminizle bağlantılı olarak tasarım odaklı düşünmenin önemini bilin</a:t>
            </a:r>
          </a:p>
          <a:p>
            <a:pPr>
              <a:lnSpc>
                <a:spcPct val="107000"/>
              </a:lnSpc>
              <a:spcAft>
                <a:spcPts val="800"/>
              </a:spcAft>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r>
              <a:rPr lang="tr-TR" sz="2000" dirty="0" err="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AirBnB</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ve </a:t>
            </a:r>
            <a:r>
              <a:rPr lang="tr-TR" sz="2000" dirty="0" err="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Uber</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gibi şirketlerin işlerini büyütmek için tasarım odaklı düşünmeyi nasıl kullandıklarına dair fikir edinin</a:t>
            </a:r>
          </a:p>
          <a:p>
            <a:pPr>
              <a:lnSpc>
                <a:spcPct val="107000"/>
              </a:lnSpc>
              <a:spcAft>
                <a:spcPts val="800"/>
              </a:spcAft>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Kısa </a:t>
            </a:r>
            <a:r>
              <a:rPr lang="tr-TR" sz="2000" dirty="0" err="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YouTube</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videosunu izledikten sonra tasarım odaklı düşünmenin temel öğelerini ve amacını net bir şekilde anlayın</a:t>
            </a:r>
          </a:p>
          <a:p>
            <a:pPr>
              <a:lnSpc>
                <a:spcPct val="107000"/>
              </a:lnSpc>
              <a:spcAft>
                <a:spcPts val="800"/>
              </a:spcAft>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Tasarım düşüncesini oluşturan farklı aşamaları listeleyin</a:t>
            </a:r>
          </a:p>
          <a:p>
            <a:pPr>
              <a:lnSpc>
                <a:spcPct val="107000"/>
              </a:lnSpc>
              <a:spcAft>
                <a:spcPts val="800"/>
              </a:spcAft>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9" name="Picture 8">
            <a:extLst>
              <a:ext uri="{FF2B5EF4-FFF2-40B4-BE49-F238E27FC236}">
                <a16:creationId xmlns:a16="http://schemas.microsoft.com/office/drawing/2014/main" id="{A56108E7-B9FE-4EAE-893F-541C3A2041A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387" t="10823" r="9307" b="5574"/>
          <a:stretch/>
        </p:blipFill>
        <p:spPr>
          <a:xfrm>
            <a:off x="0" y="1318903"/>
            <a:ext cx="5445469" cy="3318836"/>
          </a:xfrm>
          <a:prstGeom prst="rect">
            <a:avLst/>
          </a:prstGeom>
        </p:spPr>
      </p:pic>
      <p:pic>
        <p:nvPicPr>
          <p:cNvPr id="10" name="Picture 9">
            <a:extLst>
              <a:ext uri="{FF2B5EF4-FFF2-40B4-BE49-F238E27FC236}">
                <a16:creationId xmlns:a16="http://schemas.microsoft.com/office/drawing/2014/main" id="{BE4005C5-D358-494E-868D-6C37CE446107}"/>
              </a:ext>
            </a:extLst>
          </p:cNvPr>
          <p:cNvPicPr>
            <a:picLocks noChangeAspect="1"/>
          </p:cNvPicPr>
          <p:nvPr/>
        </p:nvPicPr>
        <p:blipFill>
          <a:blip r:embed="rId3"/>
          <a:stretch>
            <a:fillRect/>
          </a:stretch>
        </p:blipFill>
        <p:spPr>
          <a:xfrm>
            <a:off x="783402" y="1601350"/>
            <a:ext cx="3878664" cy="2485240"/>
          </a:xfrm>
          <a:prstGeom prst="rect">
            <a:avLst/>
          </a:prstGeom>
        </p:spPr>
      </p:pic>
      <p:sp>
        <p:nvSpPr>
          <p:cNvPr id="11" name="Text Placeholder 3">
            <a:extLst>
              <a:ext uri="{FF2B5EF4-FFF2-40B4-BE49-F238E27FC236}">
                <a16:creationId xmlns:a16="http://schemas.microsoft.com/office/drawing/2014/main" id="{D5D3CDF8-ECA1-41BB-99DC-6B0669A1E045}"/>
              </a:ext>
            </a:extLst>
          </p:cNvPr>
          <p:cNvSpPr txBox="1">
            <a:spLocks/>
          </p:cNvSpPr>
          <p:nvPr/>
        </p:nvSpPr>
        <p:spPr>
          <a:xfrm>
            <a:off x="480988" y="5940848"/>
            <a:ext cx="4721964" cy="691996"/>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pPr>
            <a:r>
              <a:rPr lang="tr-TR" sz="18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Bu modül, E+ Yalın </a:t>
            </a:r>
            <a:r>
              <a:rPr lang="tr-TR" sz="1800" dirty="0" err="1">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İnovasyon</a:t>
            </a:r>
            <a:r>
              <a:rPr lang="tr-TR" sz="18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 Projesi ortakları EUEI ve BDEL tarafından yapılmıştır.</a:t>
            </a:r>
          </a:p>
        </p:txBody>
      </p:sp>
    </p:spTree>
    <p:extLst>
      <p:ext uri="{BB962C8B-B14F-4D97-AF65-F5344CB8AC3E}">
        <p14:creationId xmlns:p14="http://schemas.microsoft.com/office/powerpoint/2010/main" val="2635795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3" y="-18145"/>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dirty="0" smtClean="0"/>
              <a:pPr/>
              <a:t>33</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72119" y="4431275"/>
            <a:ext cx="7251203" cy="1359925"/>
          </a:xfrm>
        </p:spPr>
        <p:txBody>
          <a:bodyPr/>
          <a:lstStyle/>
          <a:p>
            <a:r>
              <a:rPr lang="tr-TR" sz="4800" dirty="0"/>
              <a:t>Vaka Çalışmaları ve Faydalı Araçlar</a:t>
            </a:r>
            <a:endParaRPr lang="en-GB" sz="4800" dirty="0"/>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297050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320770" y="3701"/>
            <a:ext cx="12192000" cy="708318"/>
          </a:xfrm>
        </p:spPr>
        <p:txBody>
          <a:bodyPr/>
          <a:lstStyle/>
          <a:p>
            <a:r>
              <a:rPr lang="tr-TR" dirty="0"/>
              <a:t>İlham Almak</a:t>
            </a:r>
            <a:r>
              <a:rPr lang="en-GB" dirty="0"/>
              <a:t>…</a:t>
            </a:r>
          </a:p>
        </p:txBody>
      </p:sp>
      <p:pic>
        <p:nvPicPr>
          <p:cNvPr id="5" name="Picture Placeholder 16">
            <a:extLst>
              <a:ext uri="{FF2B5EF4-FFF2-40B4-BE49-F238E27FC236}">
                <a16:creationId xmlns:a16="http://schemas.microsoft.com/office/drawing/2014/main" id="{CE6E8E6F-4287-45F6-B494-DB0123BE701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7465" b="27465"/>
          <a:stretch/>
        </p:blipFill>
        <p:spPr>
          <a:xfrm>
            <a:off x="2" y="5036791"/>
            <a:ext cx="12191998" cy="1821208"/>
          </a:xfrm>
          <a:solidFill>
            <a:srgbClr val="E43794"/>
          </a:solid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336000" y="549347"/>
            <a:ext cx="669345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sz="2400" b="1" dirty="0">
                <a:solidFill>
                  <a:srgbClr val="E43794"/>
                </a:solidFill>
                <a:latin typeface="Avenir"/>
                <a:ea typeface="Avenir"/>
                <a:cs typeface="Avenir"/>
                <a:sym typeface="Avenir"/>
              </a:rPr>
              <a:t>Slovenya Kültürel Mirasının Dijitalleşmesi</a:t>
            </a:r>
            <a:endParaRPr sz="2400" b="1" dirty="0">
              <a:solidFill>
                <a:srgbClr val="E43794"/>
              </a:solidFill>
              <a:latin typeface="Avenir"/>
              <a:ea typeface="Avenir"/>
              <a:cs typeface="Avenir"/>
              <a:sym typeface="Avenir"/>
            </a:endParaRPr>
          </a:p>
        </p:txBody>
      </p:sp>
      <p:sp>
        <p:nvSpPr>
          <p:cNvPr id="7" name="Google Shape;535;p49">
            <a:extLst>
              <a:ext uri="{FF2B5EF4-FFF2-40B4-BE49-F238E27FC236}">
                <a16:creationId xmlns:a16="http://schemas.microsoft.com/office/drawing/2014/main" id="{A525E5C8-4F24-45C4-BB44-512D0A6D0096}"/>
              </a:ext>
            </a:extLst>
          </p:cNvPr>
          <p:cNvSpPr txBox="1">
            <a:spLocks noGrp="1"/>
          </p:cNvSpPr>
          <p:nvPr>
            <p:ph type="body" sz="quarter" idx="18"/>
          </p:nvPr>
        </p:nvSpPr>
        <p:spPr>
          <a:xfrm>
            <a:off x="438159" y="928352"/>
            <a:ext cx="11315682" cy="3471619"/>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dirty="0">
                <a:effectLst/>
                <a:latin typeface="Calibri" panose="020F0502020204030204" pitchFamily="34" charset="0"/>
                <a:ea typeface="Calibri" panose="020F0502020204030204" pitchFamily="34" charset="0"/>
                <a:cs typeface="Times New Roman" panose="02020603050405020304" pitchFamily="18" charset="0"/>
              </a:rPr>
              <a:t>Slovenya kaleleri ile ünlüdür. Birçoğu zamanla harabeye dönüşüyor. Ancak birçoğu tamamen restore edildi ve yenilendi. Slovenya Ekonomik Kalkınma ve Teknoloji Bakanlığı, bazılarının dijitalleştirilmesinde bir potansiyel gördü ve turizm destinasyonları için açık bir çağrı yayınladı.</a:t>
            </a:r>
          </a:p>
          <a:p>
            <a:pPr algn="just">
              <a:lnSpc>
                <a:spcPct val="107000"/>
              </a:lnSpc>
              <a:spcAft>
                <a:spcPts val="800"/>
              </a:spcAft>
            </a:pPr>
            <a:r>
              <a:rPr lang="tr-TR"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dirty="0">
                <a:effectLst/>
                <a:latin typeface="Calibri" panose="020F0502020204030204" pitchFamily="34" charset="0"/>
                <a:ea typeface="Calibri" panose="020F0502020204030204" pitchFamily="34" charset="0"/>
                <a:cs typeface="Times New Roman" panose="02020603050405020304" pitchFamily="18" charset="0"/>
              </a:rPr>
              <a:t>Bir pilot proje olarak, bilinmeyen sonuçlara sahip bir projede kilit paydaşların katılımını sağlamak için atlamak için bir engel vardı. Müze personeli ile teknik uzmanlar arasında işbirliğinin sağlanması gerekmektedir. Miras personelini sürece dahil etmek için çok sayıda toplantı, basit açıklamalar ve gösteriler vb. ile güven ve ortaklık oluşturularak zorluklar çözüldü. İlk 10 dijitalleştirmeden sonra, herkesin sonuçların değerini görselleştirip anlayabildiği için işbirliği daha kolay hale geldi.</a:t>
            </a:r>
          </a:p>
        </p:txBody>
      </p:sp>
      <p:cxnSp>
        <p:nvCxnSpPr>
          <p:cNvPr id="9" name="Connector: Elbow 8">
            <a:extLst>
              <a:ext uri="{FF2B5EF4-FFF2-40B4-BE49-F238E27FC236}">
                <a16:creationId xmlns:a16="http://schemas.microsoft.com/office/drawing/2014/main" id="{C3267AF3-A168-4B67-BFD7-532F5511FD90}"/>
              </a:ext>
            </a:extLst>
          </p:cNvPr>
          <p:cNvCxnSpPr>
            <a:cxnSpLocks/>
          </p:cNvCxnSpPr>
          <p:nvPr/>
        </p:nvCxnSpPr>
        <p:spPr>
          <a:xfrm rot="10800000" flipH="1">
            <a:off x="438159" y="563253"/>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335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251632" y="35639"/>
            <a:ext cx="12192000" cy="708318"/>
          </a:xfrm>
        </p:spPr>
        <p:txBody>
          <a:bodyPr/>
          <a:lstStyle/>
          <a:p>
            <a:r>
              <a:rPr lang="tr-TR" dirty="0"/>
              <a:t>İlham Almak</a:t>
            </a:r>
            <a:r>
              <a:rPr lang="en-GB" dirty="0"/>
              <a:t>…</a:t>
            </a:r>
          </a:p>
        </p:txBody>
      </p:sp>
      <p:pic>
        <p:nvPicPr>
          <p:cNvPr id="5" name="Picture Placeholder 16">
            <a:extLst>
              <a:ext uri="{FF2B5EF4-FFF2-40B4-BE49-F238E27FC236}">
                <a16:creationId xmlns:a16="http://schemas.microsoft.com/office/drawing/2014/main" id="{CE6E8E6F-4287-45F6-B494-DB0123BE701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7477" b="27477"/>
          <a:stretch/>
        </p:blipFill>
        <p:spPr>
          <a:xfrm>
            <a:off x="2" y="4310742"/>
            <a:ext cx="12191998" cy="2547257"/>
          </a:xfrm>
          <a:solidFill>
            <a:srgbClr val="E43794"/>
          </a:solid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478687" y="635348"/>
            <a:ext cx="57600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solidFill>
                  <a:srgbClr val="E43794"/>
                </a:solidFill>
                <a:latin typeface="Avenir"/>
                <a:ea typeface="Avenir"/>
                <a:cs typeface="Avenir"/>
                <a:sym typeface="Avenir"/>
              </a:rPr>
              <a:t>A</a:t>
            </a:r>
            <a:r>
              <a:rPr lang="tr-TR" sz="2400" b="1" dirty="0">
                <a:solidFill>
                  <a:srgbClr val="E43794"/>
                </a:solidFill>
                <a:latin typeface="Avenir"/>
                <a:ea typeface="Avenir"/>
                <a:cs typeface="Avenir"/>
                <a:sym typeface="Avenir"/>
              </a:rPr>
              <a:t>k</a:t>
            </a:r>
            <a:r>
              <a:rPr lang="en-US" sz="2400" b="1" dirty="0" err="1">
                <a:solidFill>
                  <a:srgbClr val="E43794"/>
                </a:solidFill>
                <a:latin typeface="Avenir"/>
                <a:ea typeface="Avenir"/>
                <a:cs typeface="Avenir"/>
                <a:sym typeface="Avenir"/>
              </a:rPr>
              <a:t>ropolis</a:t>
            </a:r>
            <a:r>
              <a:rPr lang="en-US" sz="2400" b="1" dirty="0">
                <a:solidFill>
                  <a:srgbClr val="E43794"/>
                </a:solidFill>
                <a:latin typeface="Avenir"/>
                <a:ea typeface="Avenir"/>
                <a:cs typeface="Avenir"/>
                <a:sym typeface="Avenir"/>
              </a:rPr>
              <a:t>, At</a:t>
            </a:r>
            <a:r>
              <a:rPr lang="tr-TR" sz="2400" b="1" dirty="0" err="1">
                <a:solidFill>
                  <a:srgbClr val="E43794"/>
                </a:solidFill>
                <a:latin typeface="Avenir"/>
                <a:ea typeface="Avenir"/>
                <a:cs typeface="Avenir"/>
                <a:sym typeface="Avenir"/>
              </a:rPr>
              <a:t>ina</a:t>
            </a:r>
            <a:r>
              <a:rPr lang="en-US" sz="2400" b="1" dirty="0">
                <a:solidFill>
                  <a:srgbClr val="E43794"/>
                </a:solidFill>
                <a:latin typeface="Avenir"/>
                <a:ea typeface="Avenir"/>
                <a:cs typeface="Avenir"/>
                <a:sym typeface="Avenir"/>
              </a:rPr>
              <a:t>, </a:t>
            </a:r>
            <a:r>
              <a:rPr lang="tr-TR" sz="2400" b="1" dirty="0">
                <a:solidFill>
                  <a:srgbClr val="E43794"/>
                </a:solidFill>
                <a:latin typeface="Avenir"/>
                <a:ea typeface="Avenir"/>
                <a:cs typeface="Avenir"/>
                <a:sym typeface="Avenir"/>
              </a:rPr>
              <a:t>Yunanistan</a:t>
            </a:r>
            <a:endParaRPr lang="en-US" sz="2400" b="1" dirty="0">
              <a:solidFill>
                <a:srgbClr val="E43794"/>
              </a:solidFill>
              <a:latin typeface="Avenir"/>
              <a:ea typeface="Avenir"/>
              <a:cs typeface="Avenir"/>
              <a:sym typeface="Avenir"/>
            </a:endParaRPr>
          </a:p>
        </p:txBody>
      </p:sp>
      <p:sp>
        <p:nvSpPr>
          <p:cNvPr id="7" name="Google Shape;535;p49">
            <a:extLst>
              <a:ext uri="{FF2B5EF4-FFF2-40B4-BE49-F238E27FC236}">
                <a16:creationId xmlns:a16="http://schemas.microsoft.com/office/drawing/2014/main" id="{A525E5C8-4F24-45C4-BB44-512D0A6D0096}"/>
              </a:ext>
            </a:extLst>
          </p:cNvPr>
          <p:cNvSpPr txBox="1">
            <a:spLocks noGrp="1"/>
          </p:cNvSpPr>
          <p:nvPr>
            <p:ph type="body" sz="quarter" idx="18"/>
          </p:nvPr>
        </p:nvSpPr>
        <p:spPr>
          <a:xfrm>
            <a:off x="478687" y="1037828"/>
            <a:ext cx="10774680" cy="2840464"/>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dirty="0">
                <a:effectLst/>
                <a:latin typeface="Calibri" panose="020F0502020204030204" pitchFamily="34" charset="0"/>
                <a:ea typeface="Calibri" panose="020F0502020204030204" pitchFamily="34" charset="0"/>
                <a:cs typeface="Times New Roman" panose="02020603050405020304" pitchFamily="18" charset="0"/>
              </a:rPr>
              <a:t>Çok disiplinli bir danışma organının etkin kullanımına, uzmanlaşmış eğitim ve öğretim programları aracılığıyla beceri geliştirme desteğine ve </a:t>
            </a:r>
            <a:r>
              <a:rPr lang="tr-TR" dirty="0" err="1">
                <a:effectLst/>
                <a:latin typeface="Calibri" panose="020F0502020204030204" pitchFamily="34" charset="0"/>
                <a:ea typeface="Calibri" panose="020F0502020204030204" pitchFamily="34" charset="0"/>
                <a:cs typeface="Times New Roman" panose="02020603050405020304" pitchFamily="18" charset="0"/>
              </a:rPr>
              <a:t>Akropolis</a:t>
            </a:r>
            <a:r>
              <a:rPr lang="tr-TR" dirty="0">
                <a:effectLst/>
                <a:latin typeface="Calibri" panose="020F0502020204030204" pitchFamily="34" charset="0"/>
                <a:ea typeface="Calibri" panose="020F0502020204030204" pitchFamily="34" charset="0"/>
                <a:cs typeface="Times New Roman" panose="02020603050405020304" pitchFamily="18" charset="0"/>
              </a:rPr>
              <a:t> Dostları gibi paydaş gruplarının katılımına ilişkin ilginç bir örnek.</a:t>
            </a:r>
          </a:p>
          <a:p>
            <a:pPr algn="just">
              <a:lnSpc>
                <a:spcPct val="107000"/>
              </a:lnSpc>
              <a:spcAft>
                <a:spcPts val="800"/>
              </a:spcAft>
            </a:pPr>
            <a:r>
              <a:rPr lang="tr-TR"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dirty="0">
                <a:effectLst/>
                <a:latin typeface="Calibri" panose="020F0502020204030204" pitchFamily="34" charset="0"/>
                <a:ea typeface="Calibri" panose="020F0502020204030204" pitchFamily="34" charset="0"/>
                <a:cs typeface="Times New Roman" panose="02020603050405020304" pitchFamily="18" charset="0"/>
              </a:rPr>
              <a:t>Yeni bir özel hizmet olan </a:t>
            </a:r>
            <a:r>
              <a:rPr lang="tr-TR" b="1" dirty="0" err="1">
                <a:effectLst/>
                <a:latin typeface="Calibri" panose="020F0502020204030204" pitchFamily="34" charset="0"/>
                <a:ea typeface="Calibri" panose="020F0502020204030204" pitchFamily="34" charset="0"/>
                <a:cs typeface="Times New Roman" panose="02020603050405020304" pitchFamily="18" charset="0"/>
              </a:rPr>
              <a:t>YSMA</a:t>
            </a:r>
            <a:r>
              <a:rPr lang="tr-TR" dirty="0" err="1">
                <a:effectLst/>
                <a:latin typeface="Calibri" panose="020F0502020204030204" pitchFamily="34" charset="0"/>
                <a:ea typeface="Calibri" panose="020F0502020204030204" pitchFamily="34" charset="0"/>
                <a:cs typeface="Times New Roman" panose="02020603050405020304" pitchFamily="18" charset="0"/>
              </a:rPr>
              <a:t>'yı</a:t>
            </a:r>
            <a:r>
              <a:rPr lang="tr-TR" dirty="0">
                <a:effectLst/>
                <a:latin typeface="Calibri" panose="020F0502020204030204" pitchFamily="34" charset="0"/>
                <a:ea typeface="Calibri" panose="020F0502020204030204" pitchFamily="34" charset="0"/>
                <a:cs typeface="Times New Roman" panose="02020603050405020304" pitchFamily="18" charset="0"/>
              </a:rPr>
              <a:t> kurdular, radikal bir revizyon sağladılar ve yüksek nitelikli teknik ve bilimsel personelin işe alınmasına izin verdiler. Alanın korunması ve restorasyonu konusunda kapsamlı bir araştırma programı yürüttüler. Bu araştırma, alandaki miras bilgisini zenginleştirdi ve uygun kararların alınmasına yardımcı oldu.</a:t>
            </a:r>
          </a:p>
          <a:p>
            <a:pPr algn="just">
              <a:lnSpc>
                <a:spcPct val="107000"/>
              </a:lnSpc>
              <a:spcAft>
                <a:spcPts val="800"/>
              </a:spcAft>
            </a:pPr>
            <a:r>
              <a:rPr lang="tr-TR" dirty="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9" name="Connector: Elbow 8">
            <a:extLst>
              <a:ext uri="{FF2B5EF4-FFF2-40B4-BE49-F238E27FC236}">
                <a16:creationId xmlns:a16="http://schemas.microsoft.com/office/drawing/2014/main" id="{C3267AF3-A168-4B67-BFD7-532F5511FD90}"/>
              </a:ext>
            </a:extLst>
          </p:cNvPr>
          <p:cNvCxnSpPr>
            <a:cxnSpLocks/>
          </p:cNvCxnSpPr>
          <p:nvPr/>
        </p:nvCxnSpPr>
        <p:spPr>
          <a:xfrm rot="10800000" flipH="1">
            <a:off x="478687" y="606024"/>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5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281231" y="19460"/>
            <a:ext cx="12192000" cy="708318"/>
          </a:xfrm>
        </p:spPr>
        <p:txBody>
          <a:bodyPr/>
          <a:lstStyle/>
          <a:p>
            <a:r>
              <a:rPr lang="tr-TR" dirty="0"/>
              <a:t>İlham Almak</a:t>
            </a:r>
            <a:r>
              <a:rPr lang="en-GB" dirty="0"/>
              <a:t>…</a:t>
            </a:r>
          </a:p>
        </p:txBody>
      </p:sp>
      <p:pic>
        <p:nvPicPr>
          <p:cNvPr id="5" name="Picture Placeholder 16">
            <a:extLst>
              <a:ext uri="{FF2B5EF4-FFF2-40B4-BE49-F238E27FC236}">
                <a16:creationId xmlns:a16="http://schemas.microsoft.com/office/drawing/2014/main" id="{CE6E8E6F-4287-45F6-B494-DB0123BE701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7541" b="27541"/>
          <a:stretch/>
        </p:blipFill>
        <p:spPr>
          <a:xfrm>
            <a:off x="2" y="3939078"/>
            <a:ext cx="12191998" cy="2918921"/>
          </a:xfrm>
          <a:solidFill>
            <a:srgbClr val="E43794"/>
          </a:solidFill>
        </p:spPr>
      </p:pic>
      <p:sp>
        <p:nvSpPr>
          <p:cNvPr id="6" name="Google Shape;537;p49">
            <a:extLst>
              <a:ext uri="{FF2B5EF4-FFF2-40B4-BE49-F238E27FC236}">
                <a16:creationId xmlns:a16="http://schemas.microsoft.com/office/drawing/2014/main" id="{0D855443-8ED3-4757-9873-0815C8A8096F}"/>
              </a:ext>
            </a:extLst>
          </p:cNvPr>
          <p:cNvSpPr txBox="1"/>
          <p:nvPr/>
        </p:nvSpPr>
        <p:spPr>
          <a:xfrm>
            <a:off x="450970" y="651905"/>
            <a:ext cx="57600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err="1">
                <a:solidFill>
                  <a:srgbClr val="E43794"/>
                </a:solidFill>
                <a:latin typeface="Avenir"/>
                <a:ea typeface="Avenir"/>
                <a:cs typeface="Avenir"/>
                <a:sym typeface="Avenir"/>
              </a:rPr>
              <a:t>Škocjan</a:t>
            </a:r>
            <a:r>
              <a:rPr lang="en-US" sz="2400" b="1" dirty="0">
                <a:solidFill>
                  <a:srgbClr val="E43794"/>
                </a:solidFill>
                <a:latin typeface="Avenir"/>
                <a:ea typeface="Avenir"/>
                <a:cs typeface="Avenir"/>
                <a:sym typeface="Avenir"/>
              </a:rPr>
              <a:t> Caves, Slovenia</a:t>
            </a:r>
          </a:p>
        </p:txBody>
      </p:sp>
      <p:sp>
        <p:nvSpPr>
          <p:cNvPr id="7" name="Google Shape;535;p49">
            <a:extLst>
              <a:ext uri="{FF2B5EF4-FFF2-40B4-BE49-F238E27FC236}">
                <a16:creationId xmlns:a16="http://schemas.microsoft.com/office/drawing/2014/main" id="{A525E5C8-4F24-45C4-BB44-512D0A6D0096}"/>
              </a:ext>
            </a:extLst>
          </p:cNvPr>
          <p:cNvSpPr txBox="1">
            <a:spLocks noGrp="1"/>
          </p:cNvSpPr>
          <p:nvPr>
            <p:ph type="body" sz="quarter" idx="18"/>
          </p:nvPr>
        </p:nvSpPr>
        <p:spPr>
          <a:xfrm>
            <a:off x="450970" y="1017005"/>
            <a:ext cx="11111300" cy="2840464"/>
          </a:xfrm>
          <a:prstGeom prst="rect">
            <a:avLst/>
          </a:prstGeom>
          <a:noFill/>
          <a:ln>
            <a:noFill/>
          </a:ln>
        </p:spPr>
        <p:txBody>
          <a:bodyPr spcFirstLastPara="1" wrap="square" lIns="91425" tIns="45700" rIns="91425" bIns="45700" anchor="t" anchorCtr="0">
            <a:noAutofit/>
          </a:bodyPr>
          <a:lstStyle/>
          <a:p>
            <a:pPr algn="just">
              <a:lnSpc>
                <a:spcPct val="107000"/>
              </a:lnSpc>
              <a:spcAft>
                <a:spcPts val="800"/>
              </a:spcAft>
            </a:pPr>
            <a:r>
              <a:rPr lang="tr-TR" dirty="0" err="1">
                <a:effectLst/>
                <a:latin typeface="Calibri" panose="020F0502020204030204" pitchFamily="34" charset="0"/>
                <a:ea typeface="Calibri" panose="020F0502020204030204" pitchFamily="34" charset="0"/>
                <a:cs typeface="Times New Roman" panose="02020603050405020304" pitchFamily="18" charset="0"/>
              </a:rPr>
              <a:t>Škocjan</a:t>
            </a:r>
            <a:r>
              <a:rPr lang="tr-TR" dirty="0">
                <a:effectLst/>
                <a:latin typeface="Calibri" panose="020F0502020204030204" pitchFamily="34" charset="0"/>
                <a:ea typeface="Calibri" panose="020F0502020204030204" pitchFamily="34" charset="0"/>
                <a:cs typeface="Times New Roman" panose="02020603050405020304" pitchFamily="18" charset="0"/>
              </a:rPr>
              <a:t> Mağaraları, bütünsel yaklaşımı, yerel topluluk temsili, kamuoyu bilinci, uluslararası işbirliği ve okul ağı ile ilgi çekicidir.</a:t>
            </a:r>
          </a:p>
          <a:p>
            <a:pPr algn="just">
              <a:lnSpc>
                <a:spcPct val="107000"/>
              </a:lnSpc>
              <a:spcAft>
                <a:spcPts val="800"/>
              </a:spcAft>
            </a:pPr>
            <a:r>
              <a:rPr lang="tr-TR"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tr-TR" dirty="0">
                <a:effectLst/>
                <a:latin typeface="Calibri" panose="020F0502020204030204" pitchFamily="34" charset="0"/>
                <a:ea typeface="Calibri" panose="020F0502020204030204" pitchFamily="34" charset="0"/>
                <a:cs typeface="Times New Roman" panose="02020603050405020304" pitchFamily="18" charset="0"/>
              </a:rPr>
              <a:t>Siteler arasında bilgi alışverişi yapmak için, </a:t>
            </a:r>
            <a:r>
              <a:rPr lang="tr-TR" dirty="0" err="1">
                <a:effectLst/>
                <a:latin typeface="Calibri" panose="020F0502020204030204" pitchFamily="34" charset="0"/>
                <a:ea typeface="Calibri" panose="020F0502020204030204" pitchFamily="34" charset="0"/>
                <a:cs typeface="Times New Roman" panose="02020603050405020304" pitchFamily="18" charset="0"/>
              </a:rPr>
              <a:t>Škocjanske</a:t>
            </a:r>
            <a:r>
              <a:rPr lang="tr-TR" dirty="0">
                <a:effectLst/>
                <a:latin typeface="Calibri" panose="020F0502020204030204" pitchFamily="34" charset="0"/>
                <a:ea typeface="Calibri" panose="020F0502020204030204" pitchFamily="34" charset="0"/>
                <a:cs typeface="Times New Roman" panose="02020603050405020304" pitchFamily="18" charset="0"/>
              </a:rPr>
              <a:t> </a:t>
            </a:r>
            <a:r>
              <a:rPr lang="tr-TR" dirty="0" err="1">
                <a:effectLst/>
                <a:latin typeface="Calibri" panose="020F0502020204030204" pitchFamily="34" charset="0"/>
                <a:ea typeface="Calibri" panose="020F0502020204030204" pitchFamily="34" charset="0"/>
                <a:cs typeface="Times New Roman" panose="02020603050405020304" pitchFamily="18" charset="0"/>
              </a:rPr>
              <a:t>jame</a:t>
            </a:r>
            <a:r>
              <a:rPr lang="tr-TR" dirty="0">
                <a:effectLst/>
                <a:latin typeface="Calibri" panose="020F0502020204030204" pitchFamily="34" charset="0"/>
                <a:ea typeface="Calibri" panose="020F0502020204030204" pitchFamily="34" charset="0"/>
                <a:cs typeface="Times New Roman" panose="02020603050405020304" pitchFamily="18" charset="0"/>
              </a:rPr>
              <a:t> okul ağını, gençleri, yerel toplulukları ve korunan alanın (yani WH mülkü) yönetiminde yerel insanları birleştirdi. Bu alandaki on beş yıllık korunan alan, yerel kalkınmaya önemli ölçüde katkıda bulunmuştur ve park, bölgenin sürdürülebilir kalkınmasını sağlayan ana turistik cazibe merkezi olarak kabul edilmektedir.</a:t>
            </a:r>
          </a:p>
        </p:txBody>
      </p:sp>
      <p:cxnSp>
        <p:nvCxnSpPr>
          <p:cNvPr id="9" name="Connector: Elbow 8">
            <a:extLst>
              <a:ext uri="{FF2B5EF4-FFF2-40B4-BE49-F238E27FC236}">
                <a16:creationId xmlns:a16="http://schemas.microsoft.com/office/drawing/2014/main" id="{C3267AF3-A168-4B67-BFD7-532F5511FD90}"/>
              </a:ext>
            </a:extLst>
          </p:cNvPr>
          <p:cNvCxnSpPr>
            <a:cxnSpLocks/>
          </p:cNvCxnSpPr>
          <p:nvPr/>
        </p:nvCxnSpPr>
        <p:spPr>
          <a:xfrm rot="10800000" flipH="1">
            <a:off x="450970" y="588056"/>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12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2">
            <a:extLst>
              <a:ext uri="{FF2B5EF4-FFF2-40B4-BE49-F238E27FC236}">
                <a16:creationId xmlns:a16="http://schemas.microsoft.com/office/drawing/2014/main" id="{EB3F03FC-26DA-487D-B099-B6B3F5F6CB5F}"/>
              </a:ext>
            </a:extLst>
          </p:cNvPr>
          <p:cNvPicPr>
            <a:picLocks noChangeAspect="1"/>
          </p:cNvPicPr>
          <p:nvPr/>
        </p:nvPicPr>
        <p:blipFill>
          <a:blip r:embed="rId2">
            <a:extLst>
              <a:ext uri="{28A0092B-C50C-407E-A947-70E740481C1C}">
                <a14:useLocalDpi xmlns:a14="http://schemas.microsoft.com/office/drawing/2010/main" val="0"/>
              </a:ext>
            </a:extLst>
          </a:blip>
          <a:srcRect t="5413" b="5413"/>
          <a:stretch/>
        </p:blipFill>
        <p:spPr>
          <a:xfrm rot="5400000">
            <a:off x="6693160" y="1359161"/>
            <a:ext cx="6857997" cy="4139682"/>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pic>
      <p:sp>
        <p:nvSpPr>
          <p:cNvPr id="6" name="Action Button: Sound 5">
            <a:hlinkClick r:id="" action="ppaction://noaction" highlightClick="1">
              <a:snd r:embed="rId3" name="applause.wav"/>
            </a:hlinkClick>
            <a:extLst>
              <a:ext uri="{FF2B5EF4-FFF2-40B4-BE49-F238E27FC236}">
                <a16:creationId xmlns:a16="http://schemas.microsoft.com/office/drawing/2014/main" id="{35B6312B-8C02-44DC-AE55-1DC578F32E00}"/>
              </a:ext>
            </a:extLst>
          </p:cNvPr>
          <p:cNvSpPr/>
          <p:nvPr/>
        </p:nvSpPr>
        <p:spPr>
          <a:xfrm>
            <a:off x="247261" y="257524"/>
            <a:ext cx="933061" cy="890140"/>
          </a:xfrm>
          <a:prstGeom prst="actionButtonSound">
            <a:avLst/>
          </a:prstGeom>
          <a:solidFill>
            <a:srgbClr val="FBE000"/>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857B541D-3FF0-4AB9-BBCC-BCBCA1DF8411}"/>
              </a:ext>
            </a:extLst>
          </p:cNvPr>
          <p:cNvSpPr>
            <a:spLocks noGrp="1"/>
          </p:cNvSpPr>
          <p:nvPr>
            <p:ph type="body" sz="quarter" idx="15"/>
          </p:nvPr>
        </p:nvSpPr>
        <p:spPr>
          <a:xfrm>
            <a:off x="1408922" y="461479"/>
            <a:ext cx="3925942" cy="631527"/>
          </a:xfrm>
        </p:spPr>
        <p:txBody>
          <a:bodyPr>
            <a:normAutofit lnSpcReduction="10000"/>
          </a:bodyPr>
          <a:lstStyle/>
          <a:p>
            <a:r>
              <a:rPr lang="tr-TR" dirty="0"/>
              <a:t>Harekete Geç</a:t>
            </a:r>
            <a:endParaRPr lang="en-US" dirty="0"/>
          </a:p>
        </p:txBody>
      </p:sp>
      <p:sp>
        <p:nvSpPr>
          <p:cNvPr id="8" name="Text Placeholder 2">
            <a:extLst>
              <a:ext uri="{FF2B5EF4-FFF2-40B4-BE49-F238E27FC236}">
                <a16:creationId xmlns:a16="http://schemas.microsoft.com/office/drawing/2014/main" id="{DAB51F82-31C3-4343-8218-922378EC24AF}"/>
              </a:ext>
            </a:extLst>
          </p:cNvPr>
          <p:cNvSpPr txBox="1">
            <a:spLocks/>
          </p:cNvSpPr>
          <p:nvPr/>
        </p:nvSpPr>
        <p:spPr>
          <a:xfrm>
            <a:off x="5485083" y="544154"/>
            <a:ext cx="3052861" cy="6315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0" dirty="0">
                <a:latin typeface="Avenir" panose="02000503020000020003"/>
              </a:rPr>
              <a:t>İlk Aşama</a:t>
            </a:r>
            <a:r>
              <a:rPr lang="en-US" sz="3200" b="0" dirty="0">
                <a:latin typeface="Avenir" panose="02000503020000020003"/>
              </a:rPr>
              <a:t>….</a:t>
            </a:r>
          </a:p>
        </p:txBody>
      </p:sp>
      <p:sp>
        <p:nvSpPr>
          <p:cNvPr id="9" name="TextBox 8">
            <a:extLst>
              <a:ext uri="{FF2B5EF4-FFF2-40B4-BE49-F238E27FC236}">
                <a16:creationId xmlns:a16="http://schemas.microsoft.com/office/drawing/2014/main" id="{F5C2ED7C-B6F7-4AF5-8B9C-9EB1E7F0E5B1}"/>
              </a:ext>
            </a:extLst>
          </p:cNvPr>
          <p:cNvSpPr txBox="1"/>
          <p:nvPr/>
        </p:nvSpPr>
        <p:spPr>
          <a:xfrm>
            <a:off x="247261" y="1375466"/>
            <a:ext cx="8290683" cy="3986476"/>
          </a:xfrm>
          <a:prstGeom prst="rect">
            <a:avLst/>
          </a:prstGeom>
          <a:noFill/>
        </p:spPr>
        <p:txBody>
          <a:bodyPr wrap="square">
            <a:spAutoFit/>
          </a:bodyPr>
          <a:lstStyle/>
          <a:p>
            <a:pPr>
              <a:lnSpc>
                <a:spcPct val="107000"/>
              </a:lnSpc>
              <a:spcAft>
                <a:spcPts val="800"/>
              </a:spcAft>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Kültürü dijitalleştirmenin önündeki engelleri aşmak için atabileceğiniz ilk adımlar şunlardır:</a:t>
            </a:r>
          </a:p>
          <a:p>
            <a:pPr>
              <a:lnSpc>
                <a:spcPct val="107000"/>
              </a:lnSpc>
              <a:spcAft>
                <a:spcPts val="800"/>
              </a:spcAft>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tr-TR" sz="2000" dirty="0">
                <a:solidFill>
                  <a:srgbClr val="7F7F7F"/>
                </a:solidFill>
                <a:latin typeface="Calibri" panose="020F0502020204030204" pitchFamily="34" charset="0"/>
                <a:ea typeface="Calibri" panose="020F0502020204030204" pitchFamily="34" charset="0"/>
                <a:cs typeface="Times New Roman" panose="02020603050405020304" pitchFamily="18" charset="0"/>
              </a:rPr>
              <a:t>D</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ış uzmanlarla, koçlarla ilişki kurmak</a:t>
            </a:r>
          </a:p>
          <a:p>
            <a:pPr marL="285750" indent="-285750">
              <a:lnSpc>
                <a:spcPct val="107000"/>
              </a:lnSpc>
              <a:spcAft>
                <a:spcPts val="800"/>
              </a:spcAft>
              <a:buFont typeface="Arial" panose="020B0604020202020204" pitchFamily="34" charset="0"/>
              <a:buChar char="•"/>
            </a:pPr>
            <a:r>
              <a:rPr lang="tr-TR" sz="2000" dirty="0">
                <a:solidFill>
                  <a:srgbClr val="7F7F7F"/>
                </a:solidFill>
                <a:latin typeface="Calibri" panose="020F0502020204030204" pitchFamily="34" charset="0"/>
                <a:ea typeface="Calibri" panose="020F0502020204030204" pitchFamily="34" charset="0"/>
                <a:cs typeface="Times New Roman" panose="02020603050405020304" pitchFamily="18" charset="0"/>
              </a:rPr>
              <a:t>U</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lusal/uluslararası ağlara katılmak</a:t>
            </a:r>
          </a:p>
          <a:p>
            <a:pPr marL="285750" indent="-285750">
              <a:lnSpc>
                <a:spcPct val="107000"/>
              </a:lnSpc>
              <a:spcAft>
                <a:spcPts val="800"/>
              </a:spcAft>
              <a:buFont typeface="Arial" panose="020B0604020202020204" pitchFamily="34" charset="0"/>
              <a:buChar char="•"/>
            </a:pPr>
            <a:r>
              <a:rPr lang="tr-TR" sz="2000" dirty="0">
                <a:solidFill>
                  <a:srgbClr val="7F7F7F"/>
                </a:solidFill>
                <a:latin typeface="Calibri" panose="020F0502020204030204" pitchFamily="34" charset="0"/>
                <a:ea typeface="Calibri" panose="020F0502020204030204" pitchFamily="34" charset="0"/>
                <a:cs typeface="Times New Roman" panose="02020603050405020304" pitchFamily="18" charset="0"/>
              </a:rPr>
              <a:t>Ç</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alışma ziyaretlerine katılmak</a:t>
            </a:r>
          </a:p>
          <a:p>
            <a:pPr marL="285750" indent="-285750">
              <a:lnSpc>
                <a:spcPct val="107000"/>
              </a:lnSpc>
              <a:spcAft>
                <a:spcPts val="800"/>
              </a:spcAft>
              <a:buFont typeface="Arial" panose="020B0604020202020204" pitchFamily="34" charset="0"/>
              <a:buChar char="•"/>
            </a:pPr>
            <a:r>
              <a:rPr lang="tr-TR" sz="2000" dirty="0">
                <a:solidFill>
                  <a:srgbClr val="7F7F7F"/>
                </a:solidFill>
                <a:latin typeface="Calibri" panose="020F0502020204030204" pitchFamily="34" charset="0"/>
                <a:ea typeface="Calibri" panose="020F0502020204030204" pitchFamily="34" charset="0"/>
                <a:cs typeface="Times New Roman" panose="02020603050405020304" pitchFamily="18" charset="0"/>
              </a:rPr>
              <a:t>Y</a:t>
            </a: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eni finansal kaynaklar/açık çağrılar bulma</a:t>
            </a:r>
          </a:p>
          <a:p>
            <a:pPr marL="285750" indent="-285750">
              <a:lnSpc>
                <a:spcPct val="107000"/>
              </a:lnSpc>
              <a:spcAft>
                <a:spcPts val="800"/>
              </a:spcAft>
              <a:buFont typeface="Arial" panose="020B0604020202020204" pitchFamily="34" charset="0"/>
              <a:buChar char="•"/>
            </a:pPr>
            <a:r>
              <a:rPr lang="tr-TR" sz="20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Becerilerinizi bir araya getirin ve özellikle Deneyim Tasarımı, Miras Teknolojisi, Proje Yönetimi, Dijital İletişim olmak üzere dijital beceriler için bir personel eğitim planı oluşturun.</a:t>
            </a:r>
          </a:p>
        </p:txBody>
      </p:sp>
      <p:sp>
        <p:nvSpPr>
          <p:cNvPr id="10" name="Right Bracket 9">
            <a:extLst>
              <a:ext uri="{FF2B5EF4-FFF2-40B4-BE49-F238E27FC236}">
                <a16:creationId xmlns:a16="http://schemas.microsoft.com/office/drawing/2014/main" id="{6F059F33-AA3B-4860-ABBD-038C05387569}"/>
              </a:ext>
            </a:extLst>
          </p:cNvPr>
          <p:cNvSpPr/>
          <p:nvPr/>
        </p:nvSpPr>
        <p:spPr>
          <a:xfrm>
            <a:off x="4734163" y="317363"/>
            <a:ext cx="398970" cy="775643"/>
          </a:xfrm>
          <a:prstGeom prst="righ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Right Bracket 10">
            <a:extLst>
              <a:ext uri="{FF2B5EF4-FFF2-40B4-BE49-F238E27FC236}">
                <a16:creationId xmlns:a16="http://schemas.microsoft.com/office/drawing/2014/main" id="{D21E73B0-D9BB-448B-A43C-F9303C279095}"/>
              </a:ext>
            </a:extLst>
          </p:cNvPr>
          <p:cNvSpPr/>
          <p:nvPr/>
        </p:nvSpPr>
        <p:spPr>
          <a:xfrm rot="10800000">
            <a:off x="1615494" y="314773"/>
            <a:ext cx="398970" cy="775643"/>
          </a:xfrm>
          <a:prstGeom prst="righ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799823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2">
            <a:extLst>
              <a:ext uri="{FF2B5EF4-FFF2-40B4-BE49-F238E27FC236}">
                <a16:creationId xmlns:a16="http://schemas.microsoft.com/office/drawing/2014/main" id="{EB3F03FC-26DA-487D-B099-B6B3F5F6CB5F}"/>
              </a:ext>
            </a:extLst>
          </p:cNvPr>
          <p:cNvPicPr>
            <a:picLocks noChangeAspect="1"/>
          </p:cNvPicPr>
          <p:nvPr/>
        </p:nvPicPr>
        <p:blipFill>
          <a:blip r:embed="rId2">
            <a:extLst>
              <a:ext uri="{28A0092B-C50C-407E-A947-70E740481C1C}">
                <a14:useLocalDpi xmlns:a14="http://schemas.microsoft.com/office/drawing/2010/main" val="0"/>
              </a:ext>
            </a:extLst>
          </a:blip>
          <a:srcRect l="357" r="357"/>
          <a:stretch/>
        </p:blipFill>
        <p:spPr>
          <a:xfrm rot="5400000">
            <a:off x="6693160" y="1359161"/>
            <a:ext cx="6857997" cy="4139682"/>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pic>
      <p:sp>
        <p:nvSpPr>
          <p:cNvPr id="6" name="Action Button: Sound 5">
            <a:hlinkClick r:id="" action="ppaction://noaction" highlightClick="1">
              <a:snd r:embed="rId3" name="applause.wav"/>
            </a:hlinkClick>
            <a:extLst>
              <a:ext uri="{FF2B5EF4-FFF2-40B4-BE49-F238E27FC236}">
                <a16:creationId xmlns:a16="http://schemas.microsoft.com/office/drawing/2014/main" id="{35B6312B-8C02-44DC-AE55-1DC578F32E00}"/>
              </a:ext>
            </a:extLst>
          </p:cNvPr>
          <p:cNvSpPr/>
          <p:nvPr/>
        </p:nvSpPr>
        <p:spPr>
          <a:xfrm>
            <a:off x="247261" y="257524"/>
            <a:ext cx="933061" cy="890140"/>
          </a:xfrm>
          <a:prstGeom prst="actionButtonSound">
            <a:avLst/>
          </a:prstGeom>
          <a:solidFill>
            <a:srgbClr val="FBE000"/>
          </a:solidFill>
          <a:ln>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857B541D-3FF0-4AB9-BBCC-BCBCA1DF8411}"/>
              </a:ext>
            </a:extLst>
          </p:cNvPr>
          <p:cNvSpPr>
            <a:spLocks noGrp="1"/>
          </p:cNvSpPr>
          <p:nvPr>
            <p:ph type="body" sz="quarter" idx="15"/>
          </p:nvPr>
        </p:nvSpPr>
        <p:spPr>
          <a:xfrm>
            <a:off x="1408922" y="461479"/>
            <a:ext cx="3925942" cy="631527"/>
          </a:xfrm>
        </p:spPr>
        <p:txBody>
          <a:bodyPr>
            <a:normAutofit lnSpcReduction="10000"/>
          </a:bodyPr>
          <a:lstStyle/>
          <a:p>
            <a:r>
              <a:rPr lang="tr-TR" dirty="0"/>
              <a:t>Harekete Geç</a:t>
            </a:r>
            <a:endParaRPr lang="en-US" dirty="0"/>
          </a:p>
        </p:txBody>
      </p:sp>
      <p:sp>
        <p:nvSpPr>
          <p:cNvPr id="8" name="Text Placeholder 2">
            <a:extLst>
              <a:ext uri="{FF2B5EF4-FFF2-40B4-BE49-F238E27FC236}">
                <a16:creationId xmlns:a16="http://schemas.microsoft.com/office/drawing/2014/main" id="{DAB51F82-31C3-4343-8218-922378EC24AF}"/>
              </a:ext>
            </a:extLst>
          </p:cNvPr>
          <p:cNvSpPr txBox="1">
            <a:spLocks/>
          </p:cNvSpPr>
          <p:nvPr/>
        </p:nvSpPr>
        <p:spPr>
          <a:xfrm>
            <a:off x="5563464" y="461479"/>
            <a:ext cx="4377978" cy="6315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3200" b="0" dirty="0">
                <a:latin typeface="Avenir" panose="02000503020000020003"/>
              </a:rPr>
              <a:t>Kullanışlı Linkler</a:t>
            </a:r>
            <a:r>
              <a:rPr lang="en-US" sz="3200" b="0" dirty="0">
                <a:latin typeface="Avenir" panose="02000503020000020003"/>
              </a:rPr>
              <a:t>…</a:t>
            </a:r>
          </a:p>
        </p:txBody>
      </p:sp>
      <p:sp>
        <p:nvSpPr>
          <p:cNvPr id="9" name="TextBox 8">
            <a:extLst>
              <a:ext uri="{FF2B5EF4-FFF2-40B4-BE49-F238E27FC236}">
                <a16:creationId xmlns:a16="http://schemas.microsoft.com/office/drawing/2014/main" id="{F5C2ED7C-B6F7-4AF5-8B9C-9EB1E7F0E5B1}"/>
              </a:ext>
            </a:extLst>
          </p:cNvPr>
          <p:cNvSpPr txBox="1"/>
          <p:nvPr/>
        </p:nvSpPr>
        <p:spPr>
          <a:xfrm>
            <a:off x="227874" y="1398672"/>
            <a:ext cx="7624535" cy="4893647"/>
          </a:xfrm>
          <a:prstGeom prst="rect">
            <a:avLst/>
          </a:prstGeom>
          <a:noFill/>
        </p:spPr>
        <p:txBody>
          <a:bodyPr wrap="square">
            <a:spAutoFit/>
          </a:bodyPr>
          <a:lstStyle/>
          <a:p>
            <a:pPr marL="495300" lvl="0" indent="-342900" algn="l" rtl="0">
              <a:spcBef>
                <a:spcPts val="0"/>
              </a:spcBef>
              <a:spcAft>
                <a:spcPts val="0"/>
              </a:spcAft>
              <a:buClr>
                <a:schemeClr val="bg2">
                  <a:lumMod val="50000"/>
                </a:schemeClr>
              </a:buClr>
              <a:buSzPct val="75000"/>
              <a:buFont typeface="Arial" panose="020B0604020202020204" pitchFamily="34" charset="0"/>
              <a:buChar char="•"/>
            </a:pPr>
            <a:r>
              <a:rPr lang="en-GB" sz="2400" dirty="0">
                <a:solidFill>
                  <a:srgbClr val="7F7F7F"/>
                </a:solidFill>
                <a:latin typeface="Avenir"/>
                <a:ea typeface="Avenir"/>
                <a:cs typeface="Avenir"/>
                <a:sym typeface="Avenir"/>
              </a:rPr>
              <a:t>MOOC </a:t>
            </a:r>
            <a:r>
              <a:rPr lang="tr-TR" sz="2400" dirty="0">
                <a:solidFill>
                  <a:srgbClr val="7F7F7F"/>
                </a:solidFill>
                <a:latin typeface="Avenir"/>
                <a:ea typeface="Avenir"/>
                <a:cs typeface="Avenir"/>
                <a:sym typeface="Avenir"/>
              </a:rPr>
              <a:t>Kültür Mirası Ücretsiz Kursları</a:t>
            </a:r>
            <a:r>
              <a:rPr lang="en-GB" sz="2400" dirty="0">
                <a:solidFill>
                  <a:srgbClr val="7F7F7F"/>
                </a:solidFill>
                <a:latin typeface="Avenir"/>
                <a:ea typeface="Avenir"/>
                <a:cs typeface="Avenir"/>
                <a:sym typeface="Avenir"/>
              </a:rPr>
              <a:t> </a:t>
            </a:r>
            <a:r>
              <a:rPr lang="en-GB" sz="2400" u="sng" dirty="0">
                <a:solidFill>
                  <a:srgbClr val="7F7F7F"/>
                </a:solidFill>
                <a:latin typeface="Avenir"/>
                <a:ea typeface="Avenir"/>
                <a:cs typeface="Avenir"/>
                <a:sym typeface="Avenir"/>
                <a:hlinkClick r:id="rId4">
                  <a:extLst>
                    <a:ext uri="{A12FA001-AC4F-418D-AE19-62706E023703}">
                      <ahyp:hlinkClr xmlns:ahyp="http://schemas.microsoft.com/office/drawing/2018/hyperlinkcolor" val="tx"/>
                    </a:ext>
                  </a:extLst>
                </a:hlinkClick>
              </a:rPr>
              <a:t>https://www.mooc-list.com/tags/cultural-heritage</a:t>
            </a:r>
            <a:r>
              <a:rPr lang="en-GB" sz="2400" u="sng" dirty="0">
                <a:solidFill>
                  <a:srgbClr val="7F7F7F"/>
                </a:solidFill>
                <a:latin typeface="Avenir"/>
                <a:ea typeface="Avenir"/>
                <a:cs typeface="Avenir"/>
                <a:sym typeface="Avenir"/>
              </a:rPr>
              <a:t> </a:t>
            </a:r>
          </a:p>
          <a:p>
            <a:pPr marL="495300" lvl="0" indent="-342900" algn="l" rtl="0">
              <a:spcBef>
                <a:spcPts val="0"/>
              </a:spcBef>
              <a:spcAft>
                <a:spcPts val="0"/>
              </a:spcAft>
              <a:buClr>
                <a:schemeClr val="bg2">
                  <a:lumMod val="50000"/>
                </a:schemeClr>
              </a:buClr>
              <a:buSzPct val="75000"/>
              <a:buFont typeface="Arial" panose="020B0604020202020204" pitchFamily="34" charset="0"/>
              <a:buChar char="•"/>
            </a:pPr>
            <a:endParaRPr lang="en-GB" sz="2400" dirty="0">
              <a:solidFill>
                <a:srgbClr val="7F7F7F"/>
              </a:solidFill>
              <a:latin typeface="Avenir"/>
              <a:ea typeface="Avenir"/>
              <a:cs typeface="Avenir"/>
              <a:sym typeface="Avenir"/>
            </a:endParaRPr>
          </a:p>
          <a:p>
            <a:pPr marL="495300" lvl="0" indent="-342900" algn="l" rtl="0">
              <a:spcBef>
                <a:spcPts val="0"/>
              </a:spcBef>
              <a:spcAft>
                <a:spcPts val="0"/>
              </a:spcAft>
              <a:buClr>
                <a:schemeClr val="bg2">
                  <a:lumMod val="50000"/>
                </a:schemeClr>
              </a:buClr>
              <a:buSzPct val="75000"/>
              <a:buFont typeface="Arial" panose="020B0604020202020204" pitchFamily="34" charset="0"/>
              <a:buChar char="•"/>
            </a:pPr>
            <a:r>
              <a:rPr lang="tr-TR" sz="2400" dirty="0">
                <a:solidFill>
                  <a:srgbClr val="7F7F7F"/>
                </a:solidFill>
                <a:latin typeface="Avenir"/>
                <a:ea typeface="Avenir"/>
                <a:cs typeface="Avenir"/>
                <a:sym typeface="Avenir"/>
              </a:rPr>
              <a:t>Kültürel Miras Araştırma Projeleri</a:t>
            </a:r>
            <a:endParaRPr lang="en-GB" sz="2400" dirty="0">
              <a:solidFill>
                <a:srgbClr val="7F7F7F"/>
              </a:solidFill>
              <a:latin typeface="Avenir"/>
              <a:ea typeface="Avenir"/>
              <a:cs typeface="Avenir"/>
              <a:sym typeface="Avenir"/>
            </a:endParaRPr>
          </a:p>
          <a:p>
            <a:pPr marL="457200" lvl="0" algn="l" rtl="0">
              <a:spcBef>
                <a:spcPts val="0"/>
              </a:spcBef>
              <a:spcAft>
                <a:spcPts val="0"/>
              </a:spcAft>
              <a:buClr>
                <a:schemeClr val="bg2">
                  <a:lumMod val="50000"/>
                </a:schemeClr>
              </a:buClr>
              <a:buSzPct val="75000"/>
            </a:pPr>
            <a:r>
              <a:rPr lang="tr-TR" sz="2400" dirty="0">
                <a:solidFill>
                  <a:srgbClr val="7F7F7F"/>
                </a:solidFill>
                <a:latin typeface="Avenir"/>
                <a:ea typeface="Avenir"/>
                <a:cs typeface="Avenir"/>
                <a:sym typeface="Avenir"/>
              </a:rPr>
              <a:t>Avrupa ve dünya çapında projeler bulun </a:t>
            </a:r>
            <a:r>
              <a:rPr lang="en-GB" sz="2400" dirty="0">
                <a:solidFill>
                  <a:srgbClr val="7F7F7F"/>
                </a:solidFill>
                <a:latin typeface="Avenir"/>
                <a:ea typeface="Avenir"/>
                <a:cs typeface="Avenir"/>
                <a:sym typeface="Avenir"/>
              </a:rPr>
              <a:t>!</a:t>
            </a:r>
          </a:p>
          <a:p>
            <a:pPr marL="457200" lvl="0" algn="l" rtl="0">
              <a:spcBef>
                <a:spcPts val="0"/>
              </a:spcBef>
              <a:spcAft>
                <a:spcPts val="0"/>
              </a:spcAft>
              <a:buClr>
                <a:schemeClr val="bg2">
                  <a:lumMod val="50000"/>
                </a:schemeClr>
              </a:buClr>
              <a:buSzPct val="75000"/>
            </a:pPr>
            <a:r>
              <a:rPr lang="en-GB" sz="2400" u="sng" dirty="0">
                <a:solidFill>
                  <a:srgbClr val="7F7F7F"/>
                </a:solidFill>
                <a:latin typeface="Avenir"/>
                <a:ea typeface="Avenir"/>
                <a:cs typeface="Avenir"/>
                <a:sym typeface="Avenir"/>
                <a:hlinkClick r:id="rId5">
                  <a:extLst>
                    <a:ext uri="{A12FA001-AC4F-418D-AE19-62706E023703}">
                      <ahyp:hlinkClr xmlns:ahyp="http://schemas.microsoft.com/office/drawing/2018/hyperlinkcolor" val="tx"/>
                    </a:ext>
                  </a:extLst>
                </a:hlinkClick>
              </a:rPr>
              <a:t>https://www.heritageresearch-hub.eu/homepage/heritage-projects/</a:t>
            </a:r>
            <a:endParaRPr lang="en-GB" sz="2400" u="sng" dirty="0">
              <a:solidFill>
                <a:srgbClr val="7F7F7F"/>
              </a:solidFill>
              <a:latin typeface="Avenir"/>
              <a:ea typeface="Avenir"/>
              <a:cs typeface="Avenir"/>
              <a:sym typeface="Avenir"/>
            </a:endParaRPr>
          </a:p>
          <a:p>
            <a:pPr marL="800100" lvl="0" indent="-342900" algn="l" rtl="0">
              <a:spcBef>
                <a:spcPts val="0"/>
              </a:spcBef>
              <a:spcAft>
                <a:spcPts val="0"/>
              </a:spcAft>
              <a:buClr>
                <a:schemeClr val="bg2">
                  <a:lumMod val="50000"/>
                </a:schemeClr>
              </a:buClr>
              <a:buSzPct val="75000"/>
              <a:buFont typeface="Arial" panose="020B0604020202020204" pitchFamily="34" charset="0"/>
              <a:buChar char="•"/>
            </a:pPr>
            <a:endParaRPr lang="en-GB" sz="2400" dirty="0">
              <a:solidFill>
                <a:srgbClr val="7F7F7F"/>
              </a:solidFill>
              <a:latin typeface="Avenir"/>
              <a:ea typeface="Avenir"/>
              <a:cs typeface="Avenir"/>
              <a:sym typeface="Avenir"/>
            </a:endParaRPr>
          </a:p>
          <a:p>
            <a:pPr marL="495300" lvl="0" indent="-342900" algn="l" rtl="0">
              <a:spcBef>
                <a:spcPts val="0"/>
              </a:spcBef>
              <a:spcAft>
                <a:spcPts val="0"/>
              </a:spcAft>
              <a:buClr>
                <a:schemeClr val="bg2">
                  <a:lumMod val="50000"/>
                </a:schemeClr>
              </a:buClr>
              <a:buSzPct val="75000"/>
              <a:buFont typeface="Arial" panose="020B0604020202020204" pitchFamily="34" charset="0"/>
              <a:buChar char="•"/>
            </a:pPr>
            <a:r>
              <a:rPr lang="tr-TR" sz="2400" dirty="0">
                <a:solidFill>
                  <a:srgbClr val="7F7F7F"/>
                </a:solidFill>
                <a:latin typeface="Avenir"/>
                <a:ea typeface="Avenir"/>
                <a:cs typeface="Avenir"/>
                <a:sym typeface="Avenir"/>
              </a:rPr>
              <a:t>Turizm.4.0 ortaklığı-yenilikçi dijital araçlar ve hizmetler, projeler vb.</a:t>
            </a:r>
            <a:r>
              <a:rPr lang="en-GB" sz="2400" dirty="0">
                <a:solidFill>
                  <a:srgbClr val="7F7F7F"/>
                </a:solidFill>
                <a:latin typeface="Avenir"/>
                <a:ea typeface="Avenir"/>
                <a:cs typeface="Avenir"/>
                <a:sym typeface="Avenir"/>
              </a:rPr>
              <a:t> </a:t>
            </a:r>
            <a:r>
              <a:rPr lang="en-GB" sz="2400" u="sng" dirty="0">
                <a:solidFill>
                  <a:srgbClr val="7F7F7F"/>
                </a:solidFill>
                <a:latin typeface="Avenir"/>
                <a:ea typeface="Avenir"/>
                <a:cs typeface="Avenir"/>
                <a:sym typeface="Avenir"/>
                <a:hlinkClick r:id="rId6"/>
              </a:rPr>
              <a:t>https://tourism4-0.org</a:t>
            </a:r>
            <a:r>
              <a:rPr lang="en-GB" sz="2400" dirty="0">
                <a:solidFill>
                  <a:srgbClr val="7F7F7F"/>
                </a:solidFill>
                <a:latin typeface="Avenir"/>
                <a:ea typeface="Avenir"/>
                <a:cs typeface="Avenir"/>
                <a:sym typeface="Avenir"/>
                <a:hlinkClick r:id="rId6"/>
              </a:rPr>
              <a:t>/</a:t>
            </a:r>
            <a:endParaRPr lang="en-GB" sz="2400" dirty="0">
              <a:solidFill>
                <a:srgbClr val="7F7F7F"/>
              </a:solidFill>
              <a:latin typeface="Avenir"/>
              <a:ea typeface="Avenir"/>
              <a:cs typeface="Avenir"/>
              <a:sym typeface="Avenir"/>
            </a:endParaRPr>
          </a:p>
          <a:p>
            <a:pPr marL="342900" lvl="0" indent="-342900" algn="l" rtl="0">
              <a:spcBef>
                <a:spcPts val="0"/>
              </a:spcBef>
              <a:spcAft>
                <a:spcPts val="0"/>
              </a:spcAft>
              <a:buClr>
                <a:schemeClr val="bg2">
                  <a:lumMod val="50000"/>
                </a:schemeClr>
              </a:buClr>
              <a:buSzPct val="75000"/>
              <a:buFont typeface="Arial" panose="020B0604020202020204" pitchFamily="34" charset="0"/>
              <a:buChar char="•"/>
            </a:pPr>
            <a:endParaRPr lang="en-GB" sz="2400" dirty="0">
              <a:solidFill>
                <a:srgbClr val="7F7F7F"/>
              </a:solidFill>
              <a:latin typeface="Avenir"/>
              <a:ea typeface="Avenir"/>
              <a:cs typeface="Avenir"/>
              <a:sym typeface="Avenir"/>
            </a:endParaRPr>
          </a:p>
          <a:p>
            <a:pPr marL="495300" lvl="0" indent="-342900" algn="l" rtl="0">
              <a:spcBef>
                <a:spcPts val="0"/>
              </a:spcBef>
              <a:spcAft>
                <a:spcPts val="0"/>
              </a:spcAft>
              <a:buClr>
                <a:schemeClr val="bg2">
                  <a:lumMod val="50000"/>
                </a:schemeClr>
              </a:buClr>
              <a:buSzPct val="75000"/>
              <a:buFont typeface="Arial" panose="020B0604020202020204" pitchFamily="34" charset="0"/>
              <a:buChar char="•"/>
            </a:pPr>
            <a:r>
              <a:rPr lang="en-GB" sz="2400" dirty="0">
                <a:solidFill>
                  <a:srgbClr val="7F7F7F"/>
                </a:solidFill>
                <a:latin typeface="Avenir"/>
                <a:ea typeface="Avenir"/>
                <a:cs typeface="Avenir"/>
                <a:sym typeface="Avenir"/>
              </a:rPr>
              <a:t>Game of </a:t>
            </a:r>
            <a:r>
              <a:rPr lang="en-GB" sz="2400" dirty="0" err="1">
                <a:solidFill>
                  <a:srgbClr val="7F7F7F"/>
                </a:solidFill>
                <a:latin typeface="Avenir"/>
                <a:ea typeface="Avenir"/>
                <a:cs typeface="Avenir"/>
                <a:sym typeface="Avenir"/>
              </a:rPr>
              <a:t>TraCEs</a:t>
            </a:r>
            <a:r>
              <a:rPr lang="en-GB" sz="2400" dirty="0">
                <a:solidFill>
                  <a:srgbClr val="7F7F7F"/>
                </a:solidFill>
                <a:latin typeface="Avenir"/>
                <a:ea typeface="Avenir"/>
                <a:cs typeface="Avenir"/>
                <a:sym typeface="Avenir"/>
              </a:rPr>
              <a:t> – </a:t>
            </a:r>
            <a:r>
              <a:rPr lang="tr-TR" sz="2400" dirty="0">
                <a:solidFill>
                  <a:srgbClr val="7F7F7F"/>
                </a:solidFill>
                <a:latin typeface="Avenir"/>
                <a:ea typeface="Avenir"/>
                <a:cs typeface="Avenir"/>
                <a:sym typeface="Avenir"/>
              </a:rPr>
              <a:t>kültürel turizm deneyimleri için oyunlaştırma</a:t>
            </a:r>
            <a:r>
              <a:rPr lang="en-GB" sz="2400" dirty="0">
                <a:solidFill>
                  <a:srgbClr val="7F7F7F"/>
                </a:solidFill>
                <a:latin typeface="Avenir"/>
                <a:ea typeface="Avenir"/>
                <a:cs typeface="Avenir"/>
                <a:sym typeface="Avenir"/>
              </a:rPr>
              <a:t> </a:t>
            </a:r>
            <a:r>
              <a:rPr lang="en-GB" sz="2400" u="sng" dirty="0">
                <a:solidFill>
                  <a:srgbClr val="7F7F7F"/>
                </a:solidFill>
                <a:latin typeface="Avenir"/>
                <a:ea typeface="Avenir"/>
                <a:cs typeface="Avenir"/>
                <a:sym typeface="Avenir"/>
                <a:hlinkClick r:id="rId7">
                  <a:extLst>
                    <a:ext uri="{A12FA001-AC4F-418D-AE19-62706E023703}">
                      <ahyp:hlinkClr xmlns:ahyp="http://schemas.microsoft.com/office/drawing/2018/hyperlinkcolor" val="tx"/>
                    </a:ext>
                  </a:extLst>
                </a:hlinkClick>
              </a:rPr>
              <a:t>https://www.gameoftraces.com/</a:t>
            </a:r>
            <a:r>
              <a:rPr lang="en-GB" sz="2400" dirty="0">
                <a:solidFill>
                  <a:srgbClr val="7F7F7F"/>
                </a:solidFill>
                <a:latin typeface="Avenir"/>
                <a:ea typeface="Avenir"/>
                <a:cs typeface="Avenir"/>
                <a:sym typeface="Avenir"/>
              </a:rPr>
              <a:t>  </a:t>
            </a:r>
          </a:p>
        </p:txBody>
      </p:sp>
      <p:sp>
        <p:nvSpPr>
          <p:cNvPr id="10" name="Right Bracket 9">
            <a:extLst>
              <a:ext uri="{FF2B5EF4-FFF2-40B4-BE49-F238E27FC236}">
                <a16:creationId xmlns:a16="http://schemas.microsoft.com/office/drawing/2014/main" id="{6F059F33-AA3B-4860-ABBD-038C05387569}"/>
              </a:ext>
            </a:extLst>
          </p:cNvPr>
          <p:cNvSpPr/>
          <p:nvPr/>
        </p:nvSpPr>
        <p:spPr>
          <a:xfrm>
            <a:off x="4734163" y="317363"/>
            <a:ext cx="398970" cy="775643"/>
          </a:xfrm>
          <a:prstGeom prst="righ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Right Bracket 10">
            <a:extLst>
              <a:ext uri="{FF2B5EF4-FFF2-40B4-BE49-F238E27FC236}">
                <a16:creationId xmlns:a16="http://schemas.microsoft.com/office/drawing/2014/main" id="{D21E73B0-D9BB-448B-A43C-F9303C279095}"/>
              </a:ext>
            </a:extLst>
          </p:cNvPr>
          <p:cNvSpPr/>
          <p:nvPr/>
        </p:nvSpPr>
        <p:spPr>
          <a:xfrm rot="10800000">
            <a:off x="1615494" y="314773"/>
            <a:ext cx="398970" cy="775643"/>
          </a:xfrm>
          <a:prstGeom prst="righ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241548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4612ABF-EB47-4863-AF33-73EA745E598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41627" b="18713"/>
          <a:stretch/>
        </p:blipFill>
        <p:spPr>
          <a:xfrm>
            <a:off x="0" y="1"/>
            <a:ext cx="12192002" cy="3182303"/>
          </a:xfrm>
        </p:spPr>
      </p:pic>
      <p:sp>
        <p:nvSpPr>
          <p:cNvPr id="3" name="Slide Number Placeholder 2">
            <a:extLst>
              <a:ext uri="{FF2B5EF4-FFF2-40B4-BE49-F238E27FC236}">
                <a16:creationId xmlns:a16="http://schemas.microsoft.com/office/drawing/2014/main" id="{71E70514-4B7B-4549-A9F1-DAC13454B17A}"/>
              </a:ext>
            </a:extLst>
          </p:cNvPr>
          <p:cNvSpPr>
            <a:spLocks noGrp="1"/>
          </p:cNvSpPr>
          <p:nvPr>
            <p:ph type="sldNum" sz="quarter" idx="14"/>
          </p:nvPr>
        </p:nvSpPr>
        <p:spPr/>
        <p:txBody>
          <a:bodyPr/>
          <a:lstStyle/>
          <a:p>
            <a:fld id="{9C527BFA-2C0E-4CEC-B6A5-913A56FEF4B4}" type="slidenum">
              <a:rPr lang="fr-CA" dirty="0" smtClean="0"/>
              <a:pPr/>
              <a:t>39</a:t>
            </a:fld>
            <a:endParaRPr lang="fr-CA" dirty="0"/>
          </a:p>
        </p:txBody>
      </p:sp>
      <p:sp>
        <p:nvSpPr>
          <p:cNvPr id="4" name="Text Placeholder 3">
            <a:extLst>
              <a:ext uri="{FF2B5EF4-FFF2-40B4-BE49-F238E27FC236}">
                <a16:creationId xmlns:a16="http://schemas.microsoft.com/office/drawing/2014/main" id="{5F172D17-C9C3-424F-8556-7B47CFB3EB0E}"/>
              </a:ext>
            </a:extLst>
          </p:cNvPr>
          <p:cNvSpPr>
            <a:spLocks noGrp="1"/>
          </p:cNvSpPr>
          <p:nvPr>
            <p:ph type="body" sz="quarter" idx="15"/>
          </p:nvPr>
        </p:nvSpPr>
        <p:spPr>
          <a:xfrm>
            <a:off x="0" y="2431713"/>
            <a:ext cx="2819401" cy="631527"/>
          </a:xfrm>
        </p:spPr>
        <p:txBody>
          <a:bodyPr/>
          <a:lstStyle/>
          <a:p>
            <a:r>
              <a:rPr lang="tr-TR" dirty="0"/>
              <a:t>Kaynakça</a:t>
            </a:r>
            <a:endParaRPr lang="en-US" dirty="0"/>
          </a:p>
          <a:p>
            <a:endParaRPr lang="el-GR" dirty="0"/>
          </a:p>
        </p:txBody>
      </p:sp>
      <p:sp>
        <p:nvSpPr>
          <p:cNvPr id="8" name="Google Shape;665;p58">
            <a:extLst>
              <a:ext uri="{FF2B5EF4-FFF2-40B4-BE49-F238E27FC236}">
                <a16:creationId xmlns:a16="http://schemas.microsoft.com/office/drawing/2014/main" id="{8CE1B496-B0B2-4779-B1F3-EA5BD317466A}"/>
              </a:ext>
            </a:extLst>
          </p:cNvPr>
          <p:cNvSpPr txBox="1">
            <a:spLocks/>
          </p:cNvSpPr>
          <p:nvPr/>
        </p:nvSpPr>
        <p:spPr>
          <a:xfrm>
            <a:off x="0" y="2891790"/>
            <a:ext cx="12117560" cy="3608061"/>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8150" indent="-285750">
              <a:lnSpc>
                <a:spcPct val="114000"/>
              </a:lnSpc>
              <a:spcBef>
                <a:spcPts val="0"/>
              </a:spcBef>
              <a:buClr>
                <a:schemeClr val="bg2">
                  <a:lumMod val="50000"/>
                </a:schemeClr>
              </a:buClr>
              <a:buSzPts val="1200"/>
            </a:pPr>
            <a:r>
              <a:rPr lang="tr-TR" sz="1800" dirty="0">
                <a:solidFill>
                  <a:srgbClr val="7F7F7F"/>
                </a:solidFill>
                <a:latin typeface="Avenir" panose="02000503020000020003"/>
              </a:rPr>
              <a:t>Kültürel Kovan</a:t>
            </a:r>
            <a:r>
              <a:rPr lang="en-US" sz="1800" dirty="0">
                <a:solidFill>
                  <a:srgbClr val="7F7F7F"/>
                </a:solidFill>
                <a:latin typeface="Avenir" panose="02000503020000020003"/>
              </a:rPr>
              <a:t>: </a:t>
            </a:r>
            <a:r>
              <a:rPr lang="en-US" sz="1800" dirty="0">
                <a:solidFill>
                  <a:srgbClr val="7F7F7F"/>
                </a:solidFill>
                <a:latin typeface="Avenir" panose="02000503020000020003"/>
                <a:hlinkClick r:id="rId3"/>
              </a:rPr>
              <a:t>https://www.culturehive.co.uk/</a:t>
            </a:r>
            <a:r>
              <a:rPr lang="en-US" sz="1800" dirty="0">
                <a:solidFill>
                  <a:srgbClr val="7F7F7F"/>
                </a:solidFill>
                <a:latin typeface="Avenir" panose="02000503020000020003"/>
              </a:rPr>
              <a:t> </a:t>
            </a:r>
          </a:p>
          <a:p>
            <a:pPr marL="438150" indent="-285750">
              <a:lnSpc>
                <a:spcPct val="114000"/>
              </a:lnSpc>
              <a:spcBef>
                <a:spcPts val="0"/>
              </a:spcBef>
              <a:buClr>
                <a:schemeClr val="bg2">
                  <a:lumMod val="50000"/>
                </a:schemeClr>
              </a:buClr>
              <a:buSzPts val="1200"/>
            </a:pPr>
            <a:r>
              <a:rPr lang="en-US" sz="1800" dirty="0" err="1">
                <a:solidFill>
                  <a:srgbClr val="7F7F7F"/>
                </a:solidFill>
                <a:latin typeface="Avenir" panose="02000503020000020003"/>
              </a:rPr>
              <a:t>Crhub</a:t>
            </a:r>
            <a:r>
              <a:rPr lang="en-US" sz="1800" dirty="0">
                <a:solidFill>
                  <a:srgbClr val="7F7F7F"/>
                </a:solidFill>
                <a:latin typeface="Avenir" panose="02000503020000020003"/>
              </a:rPr>
              <a:t> – </a:t>
            </a:r>
            <a:r>
              <a:rPr lang="tr-TR" sz="1800" dirty="0">
                <a:solidFill>
                  <a:srgbClr val="7F7F7F"/>
                </a:solidFill>
                <a:latin typeface="Avenir" panose="02000503020000020003"/>
              </a:rPr>
              <a:t>Herkes İçin Dijital Kültür Mirasına Erişim</a:t>
            </a:r>
            <a:r>
              <a:rPr lang="en-US" sz="1800" dirty="0">
                <a:solidFill>
                  <a:srgbClr val="7F7F7F"/>
                </a:solidFill>
                <a:latin typeface="Avenir" panose="02000503020000020003"/>
              </a:rPr>
              <a:t>: </a:t>
            </a:r>
            <a:r>
              <a:rPr lang="en-US" sz="1800" dirty="0">
                <a:solidFill>
                  <a:srgbClr val="7F7F7F"/>
                </a:solidFill>
                <a:latin typeface="Avenir" panose="02000503020000020003"/>
                <a:hlinkClick r:id="rId4"/>
              </a:rPr>
              <a:t>https://www.youtube.com/watch?v=UOD9NsUVJX0</a:t>
            </a:r>
            <a:r>
              <a:rPr lang="en-US" sz="1800" dirty="0">
                <a:solidFill>
                  <a:srgbClr val="7F7F7F"/>
                </a:solidFill>
                <a:latin typeface="Avenir" panose="02000503020000020003"/>
              </a:rPr>
              <a:t> </a:t>
            </a:r>
          </a:p>
          <a:p>
            <a:pPr marL="438150" indent="-285750">
              <a:lnSpc>
                <a:spcPct val="114000"/>
              </a:lnSpc>
              <a:spcBef>
                <a:spcPts val="0"/>
              </a:spcBef>
              <a:buClr>
                <a:schemeClr val="bg2">
                  <a:lumMod val="50000"/>
                </a:schemeClr>
              </a:buClr>
              <a:buSzPts val="1200"/>
            </a:pPr>
            <a:r>
              <a:rPr lang="en-US" sz="1800" dirty="0">
                <a:solidFill>
                  <a:srgbClr val="7F7F7F"/>
                </a:solidFill>
                <a:latin typeface="Avenir" panose="02000503020000020003"/>
              </a:rPr>
              <a:t>MCN2014 - Maxwell Anderson</a:t>
            </a:r>
            <a:r>
              <a:rPr lang="tr-TR" sz="1800" dirty="0">
                <a:solidFill>
                  <a:srgbClr val="7F7F7F"/>
                </a:solidFill>
                <a:latin typeface="Avenir" panose="02000503020000020003"/>
              </a:rPr>
              <a:t>’</a:t>
            </a:r>
            <a:r>
              <a:rPr lang="tr-TR" sz="1800" dirty="0" err="1">
                <a:solidFill>
                  <a:srgbClr val="7F7F7F"/>
                </a:solidFill>
                <a:latin typeface="Avenir" panose="02000503020000020003"/>
              </a:rPr>
              <a:t>ın</a:t>
            </a:r>
            <a:r>
              <a:rPr lang="tr-TR" sz="1800" dirty="0">
                <a:solidFill>
                  <a:srgbClr val="7F7F7F"/>
                </a:solidFill>
                <a:latin typeface="Avenir" panose="02000503020000020003"/>
              </a:rPr>
              <a:t> ateşlemesi</a:t>
            </a:r>
            <a:r>
              <a:rPr lang="en-US" sz="1800" dirty="0">
                <a:solidFill>
                  <a:srgbClr val="7F7F7F"/>
                </a:solidFill>
                <a:latin typeface="Avenir" panose="02000503020000020003"/>
              </a:rPr>
              <a:t>: </a:t>
            </a:r>
            <a:r>
              <a:rPr lang="en-US" sz="1800" dirty="0">
                <a:solidFill>
                  <a:srgbClr val="7F7F7F"/>
                </a:solidFill>
                <a:latin typeface="Avenir" panose="02000503020000020003"/>
                <a:hlinkClick r:id="rId5"/>
              </a:rPr>
              <a:t>https://www.youtube.com/watch?v=xoEXeNnusFE</a:t>
            </a:r>
            <a:endParaRPr lang="en-US" sz="1800" dirty="0">
              <a:solidFill>
                <a:srgbClr val="7F7F7F"/>
              </a:solidFill>
              <a:latin typeface="Avenir" panose="02000503020000020003"/>
            </a:endParaRPr>
          </a:p>
          <a:p>
            <a:pPr marL="438150" indent="-285750">
              <a:lnSpc>
                <a:spcPct val="114000"/>
              </a:lnSpc>
              <a:spcBef>
                <a:spcPts val="0"/>
              </a:spcBef>
              <a:buClr>
                <a:schemeClr val="bg2">
                  <a:lumMod val="50000"/>
                </a:schemeClr>
              </a:buClr>
              <a:buSzPts val="1200"/>
            </a:pPr>
            <a:r>
              <a:rPr lang="en-US" sz="1800" dirty="0" err="1">
                <a:solidFill>
                  <a:srgbClr val="7F7F7F"/>
                </a:solidFill>
                <a:latin typeface="Avenir" panose="02000503020000020003"/>
              </a:rPr>
              <a:t>Larnaka</a:t>
            </a:r>
            <a:r>
              <a:rPr lang="en-US" sz="1800" dirty="0">
                <a:solidFill>
                  <a:srgbClr val="7F7F7F"/>
                </a:solidFill>
                <a:latin typeface="Avenir" panose="02000503020000020003"/>
              </a:rPr>
              <a:t> </a:t>
            </a:r>
            <a:r>
              <a:rPr lang="tr-TR" sz="1800" dirty="0">
                <a:solidFill>
                  <a:srgbClr val="7F7F7F"/>
                </a:solidFill>
                <a:latin typeface="Avenir" panose="02000503020000020003"/>
              </a:rPr>
              <a:t>Sanal Müzesi</a:t>
            </a:r>
            <a:r>
              <a:rPr lang="en-US" sz="1800" dirty="0">
                <a:solidFill>
                  <a:srgbClr val="7F7F7F"/>
                </a:solidFill>
                <a:latin typeface="Avenir" panose="02000503020000020003"/>
              </a:rPr>
              <a:t>: </a:t>
            </a:r>
            <a:r>
              <a:rPr lang="en-US" sz="1800" dirty="0">
                <a:solidFill>
                  <a:srgbClr val="7F7F7F"/>
                </a:solidFill>
                <a:latin typeface="Avenir" panose="02000503020000020003"/>
                <a:hlinkClick r:id="rId6"/>
              </a:rPr>
              <a:t>https://www.youtube.com/watch?v=BcZmlh_hTN0</a:t>
            </a:r>
            <a:endParaRPr lang="en-US" sz="1800" dirty="0">
              <a:solidFill>
                <a:srgbClr val="7F7F7F"/>
              </a:solidFill>
              <a:latin typeface="Avenir" panose="02000503020000020003"/>
            </a:endParaRPr>
          </a:p>
          <a:p>
            <a:pPr marL="438150" indent="-285750">
              <a:lnSpc>
                <a:spcPct val="114000"/>
              </a:lnSpc>
              <a:spcBef>
                <a:spcPts val="0"/>
              </a:spcBef>
              <a:buClr>
                <a:schemeClr val="bg2">
                  <a:lumMod val="50000"/>
                </a:schemeClr>
              </a:buClr>
              <a:buSzPts val="1200"/>
            </a:pPr>
            <a:r>
              <a:rPr lang="en-US" sz="1800" dirty="0" err="1">
                <a:solidFill>
                  <a:srgbClr val="7F7F7F"/>
                </a:solidFill>
                <a:latin typeface="Avenir" panose="02000503020000020003"/>
              </a:rPr>
              <a:t>Cogapp</a:t>
            </a:r>
            <a:r>
              <a:rPr lang="en-US" sz="1800" dirty="0">
                <a:solidFill>
                  <a:srgbClr val="7F7F7F"/>
                </a:solidFill>
                <a:latin typeface="Avenir" panose="02000503020000020003"/>
              </a:rPr>
              <a:t>, </a:t>
            </a:r>
            <a:r>
              <a:rPr lang="tr-TR" sz="1800" dirty="0">
                <a:solidFill>
                  <a:srgbClr val="7F7F7F"/>
                </a:solidFill>
                <a:latin typeface="Avenir" panose="02000503020000020003"/>
              </a:rPr>
              <a:t>Müze </a:t>
            </a:r>
            <a:r>
              <a:rPr lang="tr-TR" sz="1800" dirty="0" err="1">
                <a:solidFill>
                  <a:srgbClr val="7F7F7F"/>
                </a:solidFill>
                <a:latin typeface="Avenir" panose="02000503020000020003"/>
              </a:rPr>
              <a:t>Klavuzu</a:t>
            </a:r>
            <a:r>
              <a:rPr lang="tr-TR" sz="1800" dirty="0">
                <a:solidFill>
                  <a:srgbClr val="7F7F7F"/>
                </a:solidFill>
                <a:latin typeface="Avenir" panose="02000503020000020003"/>
              </a:rPr>
              <a:t> için Dijital Strateji</a:t>
            </a:r>
            <a:r>
              <a:rPr lang="en-US" sz="1800" dirty="0">
                <a:solidFill>
                  <a:srgbClr val="7F7F7F"/>
                </a:solidFill>
                <a:latin typeface="Avenir" panose="02000503020000020003"/>
              </a:rPr>
              <a:t>: </a:t>
            </a:r>
            <a:r>
              <a:rPr lang="en-US" sz="1800" dirty="0">
                <a:solidFill>
                  <a:srgbClr val="7F7F7F"/>
                </a:solidFill>
                <a:latin typeface="Avenir" panose="02000503020000020003"/>
                <a:hlinkClick r:id="rId7"/>
              </a:rPr>
              <a:t>https://www.cogapp.com/digital-strategy</a:t>
            </a:r>
            <a:r>
              <a:rPr lang="en-US" sz="1800" dirty="0">
                <a:solidFill>
                  <a:srgbClr val="7F7F7F"/>
                </a:solidFill>
                <a:latin typeface="Avenir" panose="02000503020000020003"/>
              </a:rPr>
              <a:t> </a:t>
            </a:r>
          </a:p>
          <a:p>
            <a:pPr marL="438150" indent="-285750">
              <a:lnSpc>
                <a:spcPct val="114000"/>
              </a:lnSpc>
              <a:spcBef>
                <a:spcPts val="0"/>
              </a:spcBef>
              <a:buClr>
                <a:schemeClr val="bg2">
                  <a:lumMod val="50000"/>
                </a:schemeClr>
              </a:buClr>
              <a:buSzPts val="1200"/>
            </a:pPr>
            <a:r>
              <a:rPr lang="en-US" sz="1800" dirty="0">
                <a:solidFill>
                  <a:srgbClr val="7F7F7F"/>
                </a:solidFill>
                <a:latin typeface="Avenir" panose="02000503020000020003"/>
              </a:rPr>
              <a:t>Canva</a:t>
            </a:r>
            <a:r>
              <a:rPr lang="tr-TR" sz="1800" dirty="0">
                <a:solidFill>
                  <a:srgbClr val="7F7F7F"/>
                </a:solidFill>
                <a:latin typeface="Avenir" panose="02000503020000020003"/>
              </a:rPr>
              <a:t> ile Nasıl Video Oluşturulur</a:t>
            </a:r>
            <a:r>
              <a:rPr lang="en-US" sz="1800" dirty="0">
                <a:solidFill>
                  <a:srgbClr val="7F7F7F"/>
                </a:solidFill>
                <a:latin typeface="Avenir" panose="02000503020000020003"/>
              </a:rPr>
              <a:t>: </a:t>
            </a:r>
            <a:r>
              <a:rPr lang="en-US" sz="1800" dirty="0">
                <a:solidFill>
                  <a:srgbClr val="7F7F7F"/>
                </a:solidFill>
                <a:latin typeface="Avenir" panose="02000503020000020003"/>
                <a:hlinkClick r:id="rId8"/>
              </a:rPr>
              <a:t>https://www.youtube.com/watch?v=9mMidy_oC5o</a:t>
            </a:r>
            <a:endParaRPr lang="en-US" sz="1800" dirty="0">
              <a:solidFill>
                <a:srgbClr val="7F7F7F"/>
              </a:solidFill>
              <a:latin typeface="Avenir" panose="02000503020000020003"/>
            </a:endParaRPr>
          </a:p>
          <a:p>
            <a:pPr marL="438150" indent="-285750">
              <a:lnSpc>
                <a:spcPct val="114000"/>
              </a:lnSpc>
              <a:spcBef>
                <a:spcPts val="0"/>
              </a:spcBef>
              <a:buClr>
                <a:schemeClr val="bg2">
                  <a:lumMod val="50000"/>
                </a:schemeClr>
              </a:buClr>
              <a:buSzPts val="1200"/>
            </a:pPr>
            <a:r>
              <a:rPr lang="en-US" sz="1800" dirty="0">
                <a:solidFill>
                  <a:srgbClr val="7F7F7F"/>
                </a:solidFill>
                <a:latin typeface="Avenir" panose="02000503020000020003"/>
              </a:rPr>
              <a:t>The </a:t>
            </a:r>
            <a:r>
              <a:rPr lang="en-US" sz="1800" dirty="0" err="1">
                <a:solidFill>
                  <a:srgbClr val="7F7F7F"/>
                </a:solidFill>
                <a:latin typeface="Avenir" panose="02000503020000020003"/>
              </a:rPr>
              <a:t>Indipendent</a:t>
            </a:r>
            <a:r>
              <a:rPr lang="en-US" sz="1800" dirty="0">
                <a:solidFill>
                  <a:srgbClr val="7F7F7F"/>
                </a:solidFill>
                <a:latin typeface="Avenir" panose="02000503020000020003"/>
              </a:rPr>
              <a:t> (2020) </a:t>
            </a:r>
            <a:r>
              <a:rPr lang="en-US" sz="1800" dirty="0" err="1">
                <a:solidFill>
                  <a:srgbClr val="7F7F7F"/>
                </a:solidFill>
                <a:latin typeface="Avenir" panose="02000503020000020003"/>
              </a:rPr>
              <a:t>Tiktok</a:t>
            </a:r>
            <a:r>
              <a:rPr lang="en-US" sz="1800" dirty="0">
                <a:solidFill>
                  <a:srgbClr val="7F7F7F"/>
                </a:solidFill>
                <a:latin typeface="Avenir" panose="02000503020000020003"/>
              </a:rPr>
              <a:t> </a:t>
            </a:r>
            <a:r>
              <a:rPr lang="tr-TR" sz="1800" dirty="0">
                <a:solidFill>
                  <a:srgbClr val="7F7F7F"/>
                </a:solidFill>
                <a:latin typeface="Avenir" panose="02000503020000020003"/>
              </a:rPr>
              <a:t> Ve </a:t>
            </a:r>
            <a:r>
              <a:rPr lang="en-US" sz="1800" dirty="0">
                <a:solidFill>
                  <a:srgbClr val="7F7F7F"/>
                </a:solidFill>
                <a:latin typeface="Avenir" panose="02000503020000020003"/>
              </a:rPr>
              <a:t>Rachel Riley,</a:t>
            </a:r>
            <a:r>
              <a:rPr lang="tr-TR" sz="1800" dirty="0">
                <a:solidFill>
                  <a:srgbClr val="7F7F7F"/>
                </a:solidFill>
                <a:latin typeface="Avenir" panose="02000503020000020003"/>
              </a:rPr>
              <a:t> İngiliz Mirası İle İlgili Eğitim İçeriği Oluşturmak İçin Güçlerini Birleştiriyor.</a:t>
            </a:r>
            <a:r>
              <a:rPr lang="en-US" sz="1800" dirty="0">
                <a:solidFill>
                  <a:srgbClr val="7F7F7F"/>
                </a:solidFill>
                <a:latin typeface="Avenir" panose="02000503020000020003"/>
              </a:rPr>
              <a:t> : </a:t>
            </a:r>
            <a:r>
              <a:rPr lang="en-US" sz="1800" dirty="0">
                <a:solidFill>
                  <a:srgbClr val="7F7F7F"/>
                </a:solidFill>
                <a:latin typeface="Avenir" panose="02000503020000020003"/>
                <a:hlinkClick r:id="rId9"/>
              </a:rPr>
              <a:t>https://www.independent.co.uk/life-style/tiktok-learn-on-educational-initiative-rachel-riley-english-heritage-maths-health-a9572696.html</a:t>
            </a:r>
            <a:r>
              <a:rPr lang="en-US" sz="1800" dirty="0">
                <a:solidFill>
                  <a:srgbClr val="7F7F7F"/>
                </a:solidFill>
                <a:latin typeface="Avenir" panose="02000503020000020003"/>
              </a:rPr>
              <a:t> </a:t>
            </a:r>
          </a:p>
          <a:p>
            <a:pPr marL="495300" indent="-342900">
              <a:lnSpc>
                <a:spcPct val="100000"/>
              </a:lnSpc>
              <a:spcBef>
                <a:spcPts val="0"/>
              </a:spcBef>
              <a:buClr>
                <a:schemeClr val="bg2">
                  <a:lumMod val="50000"/>
                </a:schemeClr>
              </a:buClr>
              <a:buSzPts val="1200"/>
            </a:pPr>
            <a:r>
              <a:rPr lang="en-US" sz="1800" dirty="0" err="1">
                <a:solidFill>
                  <a:srgbClr val="7F7F7F"/>
                </a:solidFill>
                <a:latin typeface="Avenir" panose="02000503020000020003"/>
              </a:rPr>
              <a:t>Europeana</a:t>
            </a:r>
            <a:r>
              <a:rPr lang="en-US" sz="1800" dirty="0">
                <a:solidFill>
                  <a:srgbClr val="7F7F7F"/>
                </a:solidFill>
                <a:latin typeface="Avenir" panose="02000503020000020003"/>
              </a:rPr>
              <a:t> pro (2021) </a:t>
            </a:r>
            <a:r>
              <a:rPr lang="tr-TR" sz="1800" dirty="0">
                <a:solidFill>
                  <a:srgbClr val="7F7F7F"/>
                </a:solidFill>
                <a:latin typeface="Avenir" panose="02000503020000020003"/>
              </a:rPr>
              <a:t>Kültür Mirası ile İlgili 7 Çeşit Dijital Hikaye Anlatımı</a:t>
            </a:r>
            <a:r>
              <a:rPr lang="en-US" sz="1800" dirty="0">
                <a:solidFill>
                  <a:srgbClr val="7F7F7F"/>
                </a:solidFill>
                <a:latin typeface="Avenir" panose="02000503020000020003"/>
              </a:rPr>
              <a:t>: </a:t>
            </a:r>
            <a:r>
              <a:rPr lang="en-US" sz="1800" dirty="0">
                <a:solidFill>
                  <a:srgbClr val="7F7F7F"/>
                </a:solidFill>
                <a:latin typeface="Avenir" panose="02000503020000020003"/>
                <a:hlinkClick r:id="rId10"/>
              </a:rPr>
              <a:t>https://pro.europeana.eu/post/seven-tips-for-digital-storytelling-with-cultural-heritage</a:t>
            </a:r>
            <a:endParaRPr lang="en-US" sz="1800" dirty="0">
              <a:solidFill>
                <a:srgbClr val="7F7F7F"/>
              </a:solidFill>
              <a:latin typeface="Avenir" panose="02000503020000020003"/>
            </a:endParaRPr>
          </a:p>
          <a:p>
            <a:pPr marL="495300" indent="-342900">
              <a:lnSpc>
                <a:spcPct val="100000"/>
              </a:lnSpc>
              <a:spcBef>
                <a:spcPts val="0"/>
              </a:spcBef>
              <a:buClr>
                <a:schemeClr val="bg2">
                  <a:lumMod val="50000"/>
                </a:schemeClr>
              </a:buClr>
              <a:buSzPts val="1200"/>
            </a:pPr>
            <a:r>
              <a:rPr lang="tr-TR" sz="1800" dirty="0">
                <a:solidFill>
                  <a:srgbClr val="7F7F7F"/>
                </a:solidFill>
                <a:latin typeface="Avenir" panose="02000503020000020003"/>
              </a:rPr>
              <a:t>İş Hayatında Tasarım Düşüncesinin Değeri:</a:t>
            </a:r>
            <a:r>
              <a:rPr lang="en-US" sz="1800" dirty="0">
                <a:solidFill>
                  <a:srgbClr val="7F7F7F"/>
                </a:solidFill>
                <a:latin typeface="Avenir" panose="02000503020000020003"/>
              </a:rPr>
              <a:t> </a:t>
            </a:r>
            <a:r>
              <a:rPr lang="en-US" sz="1800" dirty="0">
                <a:solidFill>
                  <a:srgbClr val="7F7F7F"/>
                </a:solidFill>
                <a:latin typeface="Avenir" panose="02000503020000020003"/>
                <a:hlinkClick r:id="rId11"/>
              </a:rPr>
              <a:t>https://www.toptal.com/designers/product-design/design-thinking-business-value</a:t>
            </a:r>
            <a:r>
              <a:rPr lang="en-US" sz="1800" dirty="0">
                <a:solidFill>
                  <a:srgbClr val="7F7F7F"/>
                </a:solidFill>
                <a:latin typeface="Avenir" panose="02000503020000020003"/>
              </a:rPr>
              <a:t> </a:t>
            </a:r>
          </a:p>
          <a:p>
            <a:pPr marL="438150" indent="-285750">
              <a:lnSpc>
                <a:spcPct val="114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438150" indent="-285750">
              <a:lnSpc>
                <a:spcPct val="100000"/>
              </a:lnSpc>
              <a:spcBef>
                <a:spcPts val="0"/>
              </a:spcBef>
              <a:buClr>
                <a:srgbClr val="FBE000"/>
              </a:buClr>
              <a:buSzPts val="1200"/>
            </a:pPr>
            <a:endParaRPr lang="en-US" sz="2000" dirty="0">
              <a:solidFill>
                <a:srgbClr val="7F7F7F"/>
              </a:solidFill>
              <a:latin typeface="Avenir" panose="02000503020000020003"/>
            </a:endParaRPr>
          </a:p>
          <a:p>
            <a:pPr marL="152400" indent="0">
              <a:lnSpc>
                <a:spcPct val="100000"/>
              </a:lnSpc>
              <a:spcBef>
                <a:spcPts val="0"/>
              </a:spcBef>
              <a:buClr>
                <a:srgbClr val="FBE000"/>
              </a:buClr>
              <a:buSzPts val="1200"/>
              <a:buNone/>
            </a:pPr>
            <a:endParaRPr lang="en-US" sz="2000" dirty="0">
              <a:solidFill>
                <a:srgbClr val="7F7F7F"/>
              </a:solidFill>
              <a:latin typeface="Avenir" panose="02000503020000020003"/>
            </a:endParaRPr>
          </a:p>
        </p:txBody>
      </p:sp>
    </p:spTree>
    <p:extLst>
      <p:ext uri="{BB962C8B-B14F-4D97-AF65-F5344CB8AC3E}">
        <p14:creationId xmlns:p14="http://schemas.microsoft.com/office/powerpoint/2010/main" val="2606584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earing headphones and using a computer&#10;&#10;Description automatically generated with low confidence">
            <a:extLst>
              <a:ext uri="{FF2B5EF4-FFF2-40B4-BE49-F238E27FC236}">
                <a16:creationId xmlns:a16="http://schemas.microsoft.com/office/drawing/2014/main" id="{BFB19B45-2208-4CDA-BDF1-6E41B145576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64" t="13" r="364" b="30791"/>
          <a:stretch/>
        </p:blipFill>
        <p:spPr>
          <a:xfrm>
            <a:off x="7047660" y="3028950"/>
            <a:ext cx="3690937" cy="3829050"/>
          </a:xfrm>
        </p:spPr>
      </p:pic>
      <p:sp>
        <p:nvSpPr>
          <p:cNvPr id="3" name="Text Placeholder 2">
            <a:extLst>
              <a:ext uri="{FF2B5EF4-FFF2-40B4-BE49-F238E27FC236}">
                <a16:creationId xmlns:a16="http://schemas.microsoft.com/office/drawing/2014/main" id="{7AD20150-5EB6-47EC-984A-08E5CB7BE595}"/>
              </a:ext>
            </a:extLst>
          </p:cNvPr>
          <p:cNvSpPr>
            <a:spLocks noGrp="1"/>
          </p:cNvSpPr>
          <p:nvPr>
            <p:ph type="body" sz="quarter" idx="15"/>
          </p:nvPr>
        </p:nvSpPr>
        <p:spPr>
          <a:xfrm>
            <a:off x="481122" y="283051"/>
            <a:ext cx="5614878" cy="631527"/>
          </a:xfrm>
        </p:spPr>
        <p:txBody>
          <a:bodyPr/>
          <a:lstStyle/>
          <a:p>
            <a:pPr algn="ctr"/>
            <a:r>
              <a:rPr lang="en-GB" sz="4000" dirty="0"/>
              <a:t>Overview</a:t>
            </a:r>
            <a:r>
              <a:rPr lang="en-GB" dirty="0"/>
              <a:t> </a:t>
            </a:r>
          </a:p>
        </p:txBody>
      </p:sp>
      <p:sp>
        <p:nvSpPr>
          <p:cNvPr id="4" name="Text Placeholder 3">
            <a:extLst>
              <a:ext uri="{FF2B5EF4-FFF2-40B4-BE49-F238E27FC236}">
                <a16:creationId xmlns:a16="http://schemas.microsoft.com/office/drawing/2014/main" id="{C69132B6-EFDF-4BD0-B946-20EBA209F125}"/>
              </a:ext>
            </a:extLst>
          </p:cNvPr>
          <p:cNvSpPr>
            <a:spLocks noGrp="1"/>
          </p:cNvSpPr>
          <p:nvPr>
            <p:ph type="body" sz="quarter" idx="17"/>
          </p:nvPr>
        </p:nvSpPr>
        <p:spPr>
          <a:xfrm>
            <a:off x="304800" y="1008708"/>
            <a:ext cx="6145161" cy="4108908"/>
          </a:xfrm>
        </p:spPr>
        <p:txBody>
          <a:bodyPr/>
          <a:lstStyle/>
          <a:p>
            <a:pPr>
              <a:lnSpc>
                <a:spcPct val="107000"/>
              </a:lnSpc>
              <a:spcAft>
                <a:spcPts val="800"/>
              </a:spcAft>
            </a:pPr>
            <a:r>
              <a:rPr lang="tr-TR" dirty="0">
                <a:effectLst/>
                <a:latin typeface="Avenir" panose="02000503020000020003"/>
                <a:ea typeface="Times New Roman" panose="02020603050405020304" pitchFamily="18" charset="0"/>
                <a:cs typeface="Times New Roman" panose="02020603050405020304" pitchFamily="18" charset="0"/>
              </a:rPr>
              <a:t>Bu modül, kültürel mirasın dijitalleştirilmesiyle ilgili olarak; kültür ve turizm operatörlerinin karşılaştığı temel sorunları analiz etmeyi hedeflemektedir. </a:t>
            </a:r>
            <a:r>
              <a:rPr lang="tr-TR" dirty="0">
                <a:latin typeface="Avenir" panose="02000503020000020003"/>
                <a:ea typeface="Times New Roman" panose="02020603050405020304" pitchFamily="18" charset="0"/>
                <a:cs typeface="Times New Roman" panose="02020603050405020304" pitchFamily="18" charset="0"/>
              </a:rPr>
              <a:t>Ve bu engelleri aşmak için olası çözüm önerileri sunmaktadır.</a:t>
            </a:r>
            <a:endParaRPr lang="en-GB" dirty="0">
              <a:effectLst/>
              <a:latin typeface="Avenir" panose="02000503020000020003"/>
              <a:ea typeface="Times New Roman" panose="02020603050405020304" pitchFamily="18" charset="0"/>
              <a:cs typeface="Times New Roman" panose="02020603050405020304" pitchFamily="18" charset="0"/>
            </a:endParaRPr>
          </a:p>
          <a:p>
            <a:pPr>
              <a:lnSpc>
                <a:spcPct val="107000"/>
              </a:lnSpc>
              <a:spcAft>
                <a:spcPts val="800"/>
              </a:spcAft>
            </a:pPr>
            <a:r>
              <a:rPr lang="tr-TR" b="1" dirty="0">
                <a:solidFill>
                  <a:srgbClr val="E43794"/>
                </a:solidFill>
                <a:latin typeface="Avenir" panose="02000503020000020003"/>
                <a:ea typeface="Times New Roman" panose="02020603050405020304" pitchFamily="18" charset="0"/>
                <a:cs typeface="Times New Roman" panose="02020603050405020304" pitchFamily="18" charset="0"/>
              </a:rPr>
              <a:t>Öğrenme Hedefleri</a:t>
            </a:r>
            <a:r>
              <a:rPr lang="en-GB" b="1" dirty="0">
                <a:solidFill>
                  <a:srgbClr val="E43794"/>
                </a:solidFill>
                <a:effectLst/>
                <a:latin typeface="Avenir" panose="02000503020000020003"/>
                <a:ea typeface="Times New Roman" panose="02020603050405020304" pitchFamily="18" charset="0"/>
                <a:cs typeface="Times New Roman" panose="02020603050405020304" pitchFamily="18" charset="0"/>
              </a:rPr>
              <a:t>:</a:t>
            </a:r>
            <a:endParaRPr lang="en-GB" b="1" dirty="0">
              <a:solidFill>
                <a:srgbClr val="E43794"/>
              </a:solidFill>
              <a:effectLst/>
              <a:latin typeface="Avenir" panose="02000503020000020003"/>
              <a:ea typeface="Corbel" panose="020B050302020402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tr-TR" dirty="0">
                <a:latin typeface="Avenir" panose="02000503020000020003"/>
                <a:ea typeface="Corbel" panose="020B0503020204020204" pitchFamily="34" charset="0"/>
                <a:cs typeface="Times New Roman" panose="02020603050405020304" pitchFamily="18" charset="0"/>
              </a:rPr>
              <a:t>Kültürel mirasın dijitalleşmesinin önündeki en önemli engelleri değerlendirin.</a:t>
            </a:r>
            <a:endParaRPr lang="en-GB" dirty="0">
              <a:effectLst/>
              <a:latin typeface="Avenir" panose="02000503020000020003"/>
              <a:ea typeface="Corbel" panose="020B050302020402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dirty="0">
                <a:latin typeface="Avenir" panose="02000503020000020003"/>
                <a:ea typeface="Times New Roman" panose="02020603050405020304" pitchFamily="18" charset="0"/>
                <a:cs typeface="Times New Roman" panose="02020603050405020304" pitchFamily="18" charset="0"/>
              </a:rPr>
              <a:t>E</a:t>
            </a:r>
            <a:r>
              <a:rPr lang="tr-TR" dirty="0" err="1">
                <a:latin typeface="Avenir" panose="02000503020000020003"/>
                <a:ea typeface="Times New Roman" panose="02020603050405020304" pitchFamily="18" charset="0"/>
                <a:cs typeface="Times New Roman" panose="02020603050405020304" pitchFamily="18" charset="0"/>
              </a:rPr>
              <a:t>ngelleri</a:t>
            </a:r>
            <a:r>
              <a:rPr lang="tr-TR" dirty="0">
                <a:latin typeface="Avenir" panose="02000503020000020003"/>
                <a:ea typeface="Times New Roman" panose="02020603050405020304" pitchFamily="18" charset="0"/>
                <a:cs typeface="Times New Roman" panose="02020603050405020304" pitchFamily="18" charset="0"/>
              </a:rPr>
              <a:t> aşmak için bazı temel stratejileri açıklayın</a:t>
            </a:r>
            <a:r>
              <a:rPr lang="en-GB" dirty="0">
                <a:effectLst/>
                <a:latin typeface="Avenir" panose="02000503020000020003"/>
                <a:ea typeface="Times New Roman" panose="02020603050405020304" pitchFamily="18" charset="0"/>
                <a:cs typeface="Times New Roman" panose="02020603050405020304" pitchFamily="18" charset="0"/>
              </a:rPr>
              <a:t>: </a:t>
            </a:r>
            <a:endParaRPr lang="en-GB" dirty="0">
              <a:effectLst/>
              <a:latin typeface="Avenir" panose="02000503020000020003"/>
              <a:ea typeface="Corbel" panose="020B050302020402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tr-TR" dirty="0">
                <a:effectLst/>
                <a:latin typeface="Avenir" panose="02000503020000020003"/>
                <a:ea typeface="Times New Roman" panose="02020603050405020304" pitchFamily="18" charset="0"/>
                <a:cs typeface="Times New Roman" panose="02020603050405020304" pitchFamily="18" charset="0"/>
              </a:rPr>
              <a:t>İlham almanın bir yolu olarak tasarım odaklı düşünmenin temellerini anlayın</a:t>
            </a:r>
            <a:endParaRPr lang="en-GB" dirty="0">
              <a:effectLst/>
              <a:latin typeface="Avenir" panose="02000503020000020003"/>
              <a:ea typeface="Corbel" panose="020B0503020204020204" pitchFamily="34" charset="0"/>
              <a:cs typeface="Times New Roman" panose="02020603050405020304" pitchFamily="18" charset="0"/>
            </a:endParaRPr>
          </a:p>
          <a:p>
            <a:endParaRPr lang="en-GB" dirty="0"/>
          </a:p>
        </p:txBody>
      </p:sp>
      <p:sp>
        <p:nvSpPr>
          <p:cNvPr id="2" name="Slide Number Placeholder 1">
            <a:extLst>
              <a:ext uri="{FF2B5EF4-FFF2-40B4-BE49-F238E27FC236}">
                <a16:creationId xmlns:a16="http://schemas.microsoft.com/office/drawing/2014/main" id="{F987E0EF-539F-4EC4-A93A-F25052856968}"/>
              </a:ext>
            </a:extLst>
          </p:cNvPr>
          <p:cNvSpPr>
            <a:spLocks noGrp="1"/>
          </p:cNvSpPr>
          <p:nvPr>
            <p:ph type="sldNum" sz="quarter" idx="4294967295"/>
          </p:nvPr>
        </p:nvSpPr>
        <p:spPr>
          <a:xfrm>
            <a:off x="7889875" y="6561138"/>
            <a:ext cx="4302125" cy="228600"/>
          </a:xfrm>
        </p:spPr>
        <p:txBody>
          <a:bodyPr/>
          <a:lstStyle/>
          <a:p>
            <a:fld id="{9C527BFA-2C0E-4CEC-B6A5-913A56FEF4B4}" type="slidenum">
              <a:rPr lang="fr-CA" smtClean="0"/>
              <a:pPr/>
              <a:t>4</a:t>
            </a:fld>
            <a:endParaRPr lang="fr-CA" dirty="0"/>
          </a:p>
        </p:txBody>
      </p:sp>
    </p:spTree>
    <p:extLst>
      <p:ext uri="{BB962C8B-B14F-4D97-AF65-F5344CB8AC3E}">
        <p14:creationId xmlns:p14="http://schemas.microsoft.com/office/powerpoint/2010/main" val="1555245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p:txBody>
          <a:bodyPr/>
          <a:lstStyle/>
          <a:p>
            <a:r>
              <a:rPr lang="tr-TR" dirty="0"/>
              <a:t>Giriş</a:t>
            </a:r>
            <a:endParaRPr lang="en-US" dirty="0"/>
          </a:p>
        </p:txBody>
      </p:sp>
      <p:sp>
        <p:nvSpPr>
          <p:cNvPr id="5" name="Text Placeholder 4">
            <a:extLst>
              <a:ext uri="{FF2B5EF4-FFF2-40B4-BE49-F238E27FC236}">
                <a16:creationId xmlns:a16="http://schemas.microsoft.com/office/drawing/2014/main" id="{2329394C-9D82-B548-B41D-777951D90A26}"/>
              </a:ext>
            </a:extLst>
          </p:cNvPr>
          <p:cNvSpPr>
            <a:spLocks noGrp="1"/>
          </p:cNvSpPr>
          <p:nvPr>
            <p:ph type="body" sz="quarter" idx="17"/>
          </p:nvPr>
        </p:nvSpPr>
        <p:spPr/>
        <p:txBody>
          <a:bodyPr/>
          <a:lstStyle/>
          <a:p>
            <a:r>
              <a:rPr lang="tr-TR" sz="3600" dirty="0">
                <a:solidFill>
                  <a:srgbClr val="E43794"/>
                </a:solidFill>
              </a:rPr>
              <a:t>Dijitalleşmenin Önündeki Engelleri Aşmak</a:t>
            </a:r>
            <a:endParaRPr lang="en-US" sz="3600" dirty="0">
              <a:solidFill>
                <a:srgbClr val="E43794"/>
              </a:solidFill>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82311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F854052-57CB-4FBF-BF37-442571ADB8B8}"/>
              </a:ext>
            </a:extLst>
          </p:cNvPr>
          <p:cNvGraphicFramePr/>
          <p:nvPr>
            <p:extLst>
              <p:ext uri="{D42A27DB-BD31-4B8C-83A1-F6EECF244321}">
                <p14:modId xmlns:p14="http://schemas.microsoft.com/office/powerpoint/2010/main" val="1593789086"/>
              </p:ext>
            </p:extLst>
          </p:nvPr>
        </p:nvGraphicFramePr>
        <p:xfrm>
          <a:off x="-1365145" y="961944"/>
          <a:ext cx="13675255" cy="5802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dirty="0" smtClean="0"/>
              <a:pPr/>
              <a:t>6</a:t>
            </a:fld>
            <a:endParaRPr lang="fr-CA"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2026477" y="1002912"/>
            <a:ext cx="7674815" cy="1550364"/>
          </a:xfrm>
        </p:spPr>
        <p:txBody>
          <a:bodyPr/>
          <a:lstStyle/>
          <a:p>
            <a:pPr algn="just"/>
            <a:r>
              <a:rPr lang="tr-TR" b="1" dirty="0"/>
              <a:t>Dijital yenilikler, </a:t>
            </a:r>
            <a:r>
              <a:rPr lang="tr-TR" dirty="0"/>
              <a:t>toplumda bilgi ve bilginin kullanımını yeniden şekillendiriyor, ancak, kültürel mirasın dijitalleşmesi, piyasada mevcut son teknolojiyi kullanmak kadar basit değil.</a:t>
            </a:r>
            <a:endParaRPr lang="en-GB"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132829" y="93390"/>
            <a:ext cx="8484388" cy="631527"/>
          </a:xfrm>
        </p:spPr>
        <p:txBody>
          <a:bodyPr>
            <a:noAutofit/>
          </a:bodyPr>
          <a:lstStyle/>
          <a:p>
            <a:r>
              <a:rPr lang="tr-TR" sz="2400" dirty="0"/>
              <a:t>Kültürel Miras Deneyimlerinin Dijitalleşmesinin Önündeki Engelleri Aşmak</a:t>
            </a:r>
            <a:endParaRPr lang="en-GB" sz="2400" dirty="0"/>
          </a:p>
        </p:txBody>
      </p:sp>
      <p:sp>
        <p:nvSpPr>
          <p:cNvPr id="8" name="Text Placeholder 15">
            <a:extLst>
              <a:ext uri="{FF2B5EF4-FFF2-40B4-BE49-F238E27FC236}">
                <a16:creationId xmlns:a16="http://schemas.microsoft.com/office/drawing/2014/main" id="{E356E9AB-0642-4B03-961E-CC3817CD58CA}"/>
              </a:ext>
            </a:extLst>
          </p:cNvPr>
          <p:cNvSpPr txBox="1">
            <a:spLocks/>
          </p:cNvSpPr>
          <p:nvPr/>
        </p:nvSpPr>
        <p:spPr>
          <a:xfrm>
            <a:off x="1206767" y="3060104"/>
            <a:ext cx="9708883" cy="155036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300" dirty="0"/>
              <a:t>Kültürel Miras Deneyimlerinin dijitalleştirilmesine meydan okuyabilecek çok sayıda engel vardır. Paradoksal olarak, tanımlanan engellerin çoğu teknolojik türden değildir. En büyük engellerden biri, çoğu kuruluştaki dijital stratejilerin az gelişmiş olmasıdır.</a:t>
            </a:r>
            <a:endParaRPr lang="en-GB" sz="2300" dirty="0"/>
          </a:p>
        </p:txBody>
      </p:sp>
      <p:sp>
        <p:nvSpPr>
          <p:cNvPr id="10" name="Text Placeholder 15">
            <a:extLst>
              <a:ext uri="{FF2B5EF4-FFF2-40B4-BE49-F238E27FC236}">
                <a16:creationId xmlns:a16="http://schemas.microsoft.com/office/drawing/2014/main" id="{FC28870C-67CF-4F54-872C-2C7409435DD0}"/>
              </a:ext>
            </a:extLst>
          </p:cNvPr>
          <p:cNvSpPr txBox="1">
            <a:spLocks/>
          </p:cNvSpPr>
          <p:nvPr/>
        </p:nvSpPr>
        <p:spPr>
          <a:xfrm>
            <a:off x="2177926" y="5278596"/>
            <a:ext cx="8249093" cy="114437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b="1" dirty="0"/>
              <a:t>Dijital Dönüşüm, </a:t>
            </a:r>
            <a:r>
              <a:rPr lang="tr-TR" dirty="0"/>
              <a:t>ancak tüm kilit paydaşların isteyerek benimsemesiyle mümkündür. Peki dijitalleşmedeki en yaygın engeller nelerdir ve bunların üstesinden nasıl gelinebilir?</a:t>
            </a:r>
            <a:endParaRPr lang="en-GB" dirty="0"/>
          </a:p>
        </p:txBody>
      </p:sp>
      <p:sp>
        <p:nvSpPr>
          <p:cNvPr id="11" name="Freeform 5">
            <a:extLst>
              <a:ext uri="{FF2B5EF4-FFF2-40B4-BE49-F238E27FC236}">
                <a16:creationId xmlns:a16="http://schemas.microsoft.com/office/drawing/2014/main" id="{CF836FCD-4679-4E89-9A15-3D5DA3417551}"/>
              </a:ext>
            </a:extLst>
          </p:cNvPr>
          <p:cNvSpPr/>
          <p:nvPr/>
        </p:nvSpPr>
        <p:spPr>
          <a:xfrm>
            <a:off x="10441172" y="-35255"/>
            <a:ext cx="1764981" cy="6893255"/>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2" name="Picture 11" descr="Logo&#10;&#10;Description automatically generated">
            <a:extLst>
              <a:ext uri="{FF2B5EF4-FFF2-40B4-BE49-F238E27FC236}">
                <a16:creationId xmlns:a16="http://schemas.microsoft.com/office/drawing/2014/main" id="{C09AA5E8-F505-4281-9C71-5DE0BBCB4F1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5070" r="24004" b="52268"/>
          <a:stretch/>
        </p:blipFill>
        <p:spPr>
          <a:xfrm>
            <a:off x="10829838" y="67635"/>
            <a:ext cx="1362162" cy="1165717"/>
          </a:xfrm>
          <a:prstGeom prst="rect">
            <a:avLst/>
          </a:prstGeom>
        </p:spPr>
      </p:pic>
      <p:sp>
        <p:nvSpPr>
          <p:cNvPr id="5" name="Right Bracket 4">
            <a:extLst>
              <a:ext uri="{FF2B5EF4-FFF2-40B4-BE49-F238E27FC236}">
                <a16:creationId xmlns:a16="http://schemas.microsoft.com/office/drawing/2014/main" id="{04C76CA3-EEBA-4A4C-8550-383B1CFC780A}"/>
              </a:ext>
            </a:extLst>
          </p:cNvPr>
          <p:cNvSpPr/>
          <p:nvPr/>
        </p:nvSpPr>
        <p:spPr>
          <a:xfrm rot="10800000">
            <a:off x="129286" y="47290"/>
            <a:ext cx="877078" cy="811763"/>
          </a:xfrm>
          <a:prstGeom prst="rightBracket">
            <a:avLst/>
          </a:prstGeom>
          <a:ln w="1905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28139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a:xfrm>
            <a:off x="-3" y="-18145"/>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7</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772119" y="4431275"/>
            <a:ext cx="7251203" cy="631527"/>
          </a:xfrm>
        </p:spPr>
        <p:txBody>
          <a:bodyPr/>
          <a:lstStyle/>
          <a:p>
            <a:r>
              <a:rPr lang="tr-TR" sz="4800" dirty="0"/>
              <a:t>İlham Eksikliği</a:t>
            </a:r>
            <a:endParaRPr lang="en-GB" sz="4800" dirty="0"/>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1409511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32947" y="6521613"/>
            <a:ext cx="4301302" cy="229565"/>
          </a:xfrm>
        </p:spPr>
        <p:txBody>
          <a:bodyPr/>
          <a:lstStyle/>
          <a:p>
            <a:fld id="{9C527BFA-2C0E-4CEC-B6A5-913A56FEF4B4}" type="slidenum">
              <a:rPr lang="fr-CA" smtClean="0"/>
              <a:pPr/>
              <a:t>8</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8"/>
          </p:nvPr>
        </p:nvSpPr>
        <p:spPr>
          <a:xfrm>
            <a:off x="465665" y="134880"/>
            <a:ext cx="11260668" cy="1282758"/>
          </a:xfrm>
        </p:spPr>
        <p:txBody>
          <a:bodyPr>
            <a:normAutofit/>
          </a:bodyPr>
          <a:lstStyle/>
          <a:p>
            <a:pPr marL="0" lvl="0" indent="0" algn="l" rtl="0">
              <a:lnSpc>
                <a:spcPct val="115000"/>
              </a:lnSpc>
              <a:spcBef>
                <a:spcPts val="1800"/>
              </a:spcBef>
              <a:spcAft>
                <a:spcPts val="400"/>
              </a:spcAft>
              <a:buClr>
                <a:schemeClr val="dk1"/>
              </a:buClr>
              <a:buSzPts val="1100"/>
              <a:buFont typeface="Arial"/>
              <a:buNone/>
            </a:pPr>
            <a:r>
              <a:rPr lang="tr-TR" dirty="0">
                <a:sym typeface="Avenir"/>
              </a:rPr>
              <a:t>İlham Eksikliği</a:t>
            </a:r>
            <a:endParaRPr lang="en-US" dirty="0"/>
          </a:p>
        </p:txBody>
      </p:sp>
      <p:sp>
        <p:nvSpPr>
          <p:cNvPr id="8" name="TextBox 7">
            <a:extLst>
              <a:ext uri="{FF2B5EF4-FFF2-40B4-BE49-F238E27FC236}">
                <a16:creationId xmlns:a16="http://schemas.microsoft.com/office/drawing/2014/main" id="{898FFB91-7FB3-47A9-AA5F-2CF45888331A}"/>
              </a:ext>
            </a:extLst>
          </p:cNvPr>
          <p:cNvSpPr txBox="1"/>
          <p:nvPr/>
        </p:nvSpPr>
        <p:spPr>
          <a:xfrm>
            <a:off x="1083603" y="1488199"/>
            <a:ext cx="10024792" cy="4360937"/>
          </a:xfrm>
          <a:prstGeom prst="rect">
            <a:avLst/>
          </a:prstGeom>
          <a:noFill/>
          <a:ln>
            <a:noFill/>
          </a:ln>
        </p:spPr>
        <p:txBody>
          <a:bodyPr wrap="square">
            <a:spAutoFit/>
          </a:bodyPr>
          <a:lstStyle/>
          <a:p>
            <a:pPr marL="0" lvl="0" indent="0" algn="just" rtl="0">
              <a:spcBef>
                <a:spcPts val="0"/>
              </a:spcBef>
              <a:spcAft>
                <a:spcPts val="0"/>
              </a:spcAft>
              <a:buNone/>
            </a:pP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Dijitalleştirme sürecindeki kilit paydaşlar, genellikle </a:t>
            </a:r>
            <a:r>
              <a:rPr lang="tr-TR" sz="24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ileri teknolojiyi kullanmak </a:t>
            </a: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ve kültürel mirastaki modern eğilimleri takip etmek için </a:t>
            </a:r>
            <a:r>
              <a:rPr lang="tr-TR" sz="24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önemli bir ilham eksikliği</a:t>
            </a: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gösteriyor</a:t>
            </a:r>
            <a:r>
              <a:rPr lang="tr-TR" sz="2400" dirty="0">
                <a:solidFill>
                  <a:srgbClr val="7F7F7F"/>
                </a:solidFill>
                <a:effectLst/>
                <a:latin typeface="inherit"/>
                <a:ea typeface="Calibri" panose="020F0502020204030204" pitchFamily="34" charset="0"/>
                <a:cs typeface="Times New Roman" panose="02020603050405020304" pitchFamily="18" charset="0"/>
              </a:rPr>
              <a:t>. </a:t>
            </a: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Bu ilham eksikliği, </a:t>
            </a:r>
            <a:r>
              <a:rPr lang="tr-TR" sz="24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kendi bilgilerini paylaşma, en iyi uygulamaları tanıma, teknolojilerin pratik kullanımı, kullanıcılar üzerindeki olumlu etkiler</a:t>
            </a: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vb. için </a:t>
            </a:r>
            <a:r>
              <a:rPr lang="tr-TR" sz="24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fırsatlar olmadan</a:t>
            </a: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kapalı bir uzman grubunda çalışmaktan kaynaklanabilir.</a:t>
            </a:r>
            <a:endParaRPr lang="en-GB" sz="2400" dirty="0">
              <a:solidFill>
                <a:srgbClr val="7F7F7F"/>
              </a:solidFill>
              <a:latin typeface="Avenir" panose="02000503020000020003"/>
            </a:endParaRPr>
          </a:p>
          <a:p>
            <a:pPr algn="just">
              <a:lnSpc>
                <a:spcPct val="107000"/>
              </a:lnSpc>
              <a:spcAft>
                <a:spcPts val="800"/>
              </a:spcAft>
            </a:pP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Coşku ve bilginin paylaşımı, </a:t>
            </a:r>
            <a:r>
              <a:rPr lang="tr-TR" sz="24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ilham ve yeni yaratıcı fikirler</a:t>
            </a: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getirir. Farklı ortamlardan, ülkelerden ve geçmişlerden uzmanları bir araya getirmek, </a:t>
            </a:r>
            <a:r>
              <a:rPr lang="tr-TR" sz="24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rPr>
              <a:t>fikirleri değiştirmek için yaratıcı bir alan </a:t>
            </a: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sağlar. Bu </a:t>
            </a:r>
            <a:r>
              <a:rPr lang="tr-TR" sz="2400" dirty="0" err="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inovasyon</a:t>
            </a: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alanı ve deneyimi, sürdürülebilir yeni planlar yapmaya ve bunları sunmaya yönlendiriyor….</a:t>
            </a:r>
          </a:p>
          <a:p>
            <a:pPr marL="0" lvl="0" indent="0" algn="l" rtl="0">
              <a:spcBef>
                <a:spcPts val="0"/>
              </a:spcBef>
              <a:spcAft>
                <a:spcPts val="0"/>
              </a:spcAft>
              <a:buNone/>
            </a:pPr>
            <a:endParaRPr lang="en-GB" sz="2400" dirty="0">
              <a:solidFill>
                <a:srgbClr val="7F7F7F"/>
              </a:solidFill>
            </a:endParaRPr>
          </a:p>
        </p:txBody>
      </p:sp>
      <p:sp>
        <p:nvSpPr>
          <p:cNvPr id="6" name="Half Frame 5">
            <a:extLst>
              <a:ext uri="{FF2B5EF4-FFF2-40B4-BE49-F238E27FC236}">
                <a16:creationId xmlns:a16="http://schemas.microsoft.com/office/drawing/2014/main" id="{59F116B5-E9FD-46A3-B40C-B9687A1B497D}"/>
              </a:ext>
            </a:extLst>
          </p:cNvPr>
          <p:cNvSpPr/>
          <p:nvPr/>
        </p:nvSpPr>
        <p:spPr>
          <a:xfrm rot="5400000">
            <a:off x="10220213" y="1217095"/>
            <a:ext cx="1163553" cy="1163252"/>
          </a:xfrm>
          <a:prstGeom prst="halfFrame">
            <a:avLst>
              <a:gd name="adj1" fmla="val 25770"/>
              <a:gd name="adj2" fmla="val 25770"/>
            </a:avLst>
          </a:prstGeom>
          <a:solidFill>
            <a:srgbClr val="FBE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7" name="Half Frame 6">
            <a:extLst>
              <a:ext uri="{FF2B5EF4-FFF2-40B4-BE49-F238E27FC236}">
                <a16:creationId xmlns:a16="http://schemas.microsoft.com/office/drawing/2014/main" id="{F31BF0DB-451E-42CF-87F4-248A9B56C9D8}"/>
              </a:ext>
            </a:extLst>
          </p:cNvPr>
          <p:cNvSpPr/>
          <p:nvPr/>
        </p:nvSpPr>
        <p:spPr>
          <a:xfrm rot="16200000">
            <a:off x="168528" y="5512180"/>
            <a:ext cx="1163553" cy="1163252"/>
          </a:xfrm>
          <a:prstGeom prst="halfFrame">
            <a:avLst>
              <a:gd name="adj1" fmla="val 25770"/>
              <a:gd name="adj2" fmla="val 25770"/>
            </a:avLst>
          </a:prstGeom>
          <a:solidFill>
            <a:srgbClr val="FBE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Half Frame 9">
            <a:extLst>
              <a:ext uri="{FF2B5EF4-FFF2-40B4-BE49-F238E27FC236}">
                <a16:creationId xmlns:a16="http://schemas.microsoft.com/office/drawing/2014/main" id="{AC8B01C1-249F-45D7-A0FB-D13DB5580D37}"/>
              </a:ext>
            </a:extLst>
          </p:cNvPr>
          <p:cNvSpPr/>
          <p:nvPr/>
        </p:nvSpPr>
        <p:spPr>
          <a:xfrm>
            <a:off x="506028" y="1083589"/>
            <a:ext cx="1163553" cy="1163252"/>
          </a:xfrm>
          <a:prstGeom prst="halfFrame">
            <a:avLst>
              <a:gd name="adj1" fmla="val 25770"/>
              <a:gd name="adj2" fmla="val 25770"/>
            </a:avLst>
          </a:prstGeom>
          <a:solidFill>
            <a:srgbClr val="E437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Half Frame 15">
            <a:extLst>
              <a:ext uri="{FF2B5EF4-FFF2-40B4-BE49-F238E27FC236}">
                <a16:creationId xmlns:a16="http://schemas.microsoft.com/office/drawing/2014/main" id="{20EDCB73-E72E-4FB0-B1D8-24FFE79D160B}"/>
              </a:ext>
            </a:extLst>
          </p:cNvPr>
          <p:cNvSpPr/>
          <p:nvPr/>
        </p:nvSpPr>
        <p:spPr>
          <a:xfrm rot="10800000">
            <a:off x="10220364" y="5226756"/>
            <a:ext cx="1163553" cy="1163252"/>
          </a:xfrm>
          <a:prstGeom prst="halfFrame">
            <a:avLst>
              <a:gd name="adj1" fmla="val 25770"/>
              <a:gd name="adj2" fmla="val 25770"/>
            </a:avLst>
          </a:prstGeom>
          <a:solidFill>
            <a:srgbClr val="E437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75316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9</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8"/>
          </p:nvPr>
        </p:nvSpPr>
        <p:spPr>
          <a:xfrm>
            <a:off x="465665" y="134880"/>
            <a:ext cx="11260668" cy="1282758"/>
          </a:xfrm>
        </p:spPr>
        <p:txBody>
          <a:bodyPr>
            <a:normAutofit/>
          </a:bodyPr>
          <a:lstStyle/>
          <a:p>
            <a:pPr marL="0" lvl="0" indent="0" algn="l" rtl="0">
              <a:lnSpc>
                <a:spcPct val="115000"/>
              </a:lnSpc>
              <a:spcBef>
                <a:spcPts val="1800"/>
              </a:spcBef>
              <a:spcAft>
                <a:spcPts val="400"/>
              </a:spcAft>
              <a:buClr>
                <a:schemeClr val="dk1"/>
              </a:buClr>
              <a:buSzPts val="1100"/>
              <a:buFont typeface="Arial"/>
              <a:buNone/>
            </a:pPr>
            <a:r>
              <a:rPr lang="tr-TR" dirty="0">
                <a:sym typeface="Avenir"/>
              </a:rPr>
              <a:t>İlham Eksikliği</a:t>
            </a:r>
            <a:endParaRPr lang="en-US" dirty="0"/>
          </a:p>
        </p:txBody>
      </p:sp>
      <p:sp>
        <p:nvSpPr>
          <p:cNvPr id="6" name="Half Frame 5">
            <a:extLst>
              <a:ext uri="{FF2B5EF4-FFF2-40B4-BE49-F238E27FC236}">
                <a16:creationId xmlns:a16="http://schemas.microsoft.com/office/drawing/2014/main" id="{59F116B5-E9FD-46A3-B40C-B9687A1B497D}"/>
              </a:ext>
            </a:extLst>
          </p:cNvPr>
          <p:cNvSpPr/>
          <p:nvPr/>
        </p:nvSpPr>
        <p:spPr>
          <a:xfrm rot="5400000">
            <a:off x="6291490" y="978660"/>
            <a:ext cx="1163553" cy="1163252"/>
          </a:xfrm>
          <a:prstGeom prst="halfFrame">
            <a:avLst>
              <a:gd name="adj1" fmla="val 25770"/>
              <a:gd name="adj2" fmla="val 25770"/>
            </a:avLst>
          </a:prstGeom>
          <a:solidFill>
            <a:srgbClr val="FBE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Half Frame 6">
            <a:extLst>
              <a:ext uri="{FF2B5EF4-FFF2-40B4-BE49-F238E27FC236}">
                <a16:creationId xmlns:a16="http://schemas.microsoft.com/office/drawing/2014/main" id="{F31BF0DB-451E-42CF-87F4-248A9B56C9D8}"/>
              </a:ext>
            </a:extLst>
          </p:cNvPr>
          <p:cNvSpPr/>
          <p:nvPr/>
        </p:nvSpPr>
        <p:spPr>
          <a:xfrm rot="16200000">
            <a:off x="54229" y="5587019"/>
            <a:ext cx="1163553" cy="1163252"/>
          </a:xfrm>
          <a:prstGeom prst="halfFrame">
            <a:avLst>
              <a:gd name="adj1" fmla="val 25770"/>
              <a:gd name="adj2" fmla="val 25770"/>
            </a:avLst>
          </a:prstGeom>
          <a:solidFill>
            <a:srgbClr val="FBE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Half Frame 9">
            <a:extLst>
              <a:ext uri="{FF2B5EF4-FFF2-40B4-BE49-F238E27FC236}">
                <a16:creationId xmlns:a16="http://schemas.microsoft.com/office/drawing/2014/main" id="{AC8B01C1-249F-45D7-A0FB-D13DB5580D37}"/>
              </a:ext>
            </a:extLst>
          </p:cNvPr>
          <p:cNvSpPr/>
          <p:nvPr/>
        </p:nvSpPr>
        <p:spPr>
          <a:xfrm>
            <a:off x="77543" y="990241"/>
            <a:ext cx="1163553" cy="1163252"/>
          </a:xfrm>
          <a:prstGeom prst="halfFrame">
            <a:avLst>
              <a:gd name="adj1" fmla="val 25770"/>
              <a:gd name="adj2" fmla="val 25770"/>
            </a:avLst>
          </a:prstGeom>
          <a:solidFill>
            <a:srgbClr val="E4379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3" name="Picture 12">
            <a:extLst>
              <a:ext uri="{FF2B5EF4-FFF2-40B4-BE49-F238E27FC236}">
                <a16:creationId xmlns:a16="http://schemas.microsoft.com/office/drawing/2014/main" id="{0F3E73EE-C8C4-4D5C-8486-7AF404199182}"/>
              </a:ext>
            </a:extLst>
          </p:cNvPr>
          <p:cNvPicPr>
            <a:picLocks noChangeAspect="1"/>
          </p:cNvPicPr>
          <p:nvPr/>
        </p:nvPicPr>
        <p:blipFill rotWithShape="1">
          <a:blip r:embed="rId2">
            <a:extLst>
              <a:ext uri="{28A0092B-C50C-407E-A947-70E740481C1C}">
                <a14:useLocalDpi xmlns:a14="http://schemas.microsoft.com/office/drawing/2010/main" val="0"/>
              </a:ext>
            </a:extLst>
          </a:blip>
          <a:srcRect l="-3425" t="-1173" r="6562" b="12394"/>
          <a:stretch/>
        </p:blipFill>
        <p:spPr>
          <a:xfrm>
            <a:off x="7138121" y="3937433"/>
            <a:ext cx="5721615" cy="2956214"/>
          </a:xfrm>
          <a:prstGeom prst="rect">
            <a:avLst/>
          </a:prstGeom>
        </p:spPr>
      </p:pic>
      <p:pic>
        <p:nvPicPr>
          <p:cNvPr id="5" name="Picture 4">
            <a:hlinkClick r:id="rId3"/>
            <a:extLst>
              <a:ext uri="{FF2B5EF4-FFF2-40B4-BE49-F238E27FC236}">
                <a16:creationId xmlns:a16="http://schemas.microsoft.com/office/drawing/2014/main" id="{D2C84378-EDFC-4E48-9C85-37E0D163D17D}"/>
              </a:ext>
            </a:extLst>
          </p:cNvPr>
          <p:cNvPicPr>
            <a:picLocks noChangeAspect="1"/>
          </p:cNvPicPr>
          <p:nvPr/>
        </p:nvPicPr>
        <p:blipFill>
          <a:blip r:embed="rId4"/>
          <a:stretch>
            <a:fillRect/>
          </a:stretch>
        </p:blipFill>
        <p:spPr>
          <a:xfrm>
            <a:off x="7801312" y="4441833"/>
            <a:ext cx="2558538" cy="1446501"/>
          </a:xfrm>
          <a:prstGeom prst="rect">
            <a:avLst/>
          </a:prstGeom>
        </p:spPr>
      </p:pic>
      <p:sp>
        <p:nvSpPr>
          <p:cNvPr id="11" name="TextBox 10">
            <a:extLst>
              <a:ext uri="{FF2B5EF4-FFF2-40B4-BE49-F238E27FC236}">
                <a16:creationId xmlns:a16="http://schemas.microsoft.com/office/drawing/2014/main" id="{5E622599-D2E2-4FEB-AD95-DC641E94F316}"/>
              </a:ext>
            </a:extLst>
          </p:cNvPr>
          <p:cNvSpPr txBox="1"/>
          <p:nvPr/>
        </p:nvSpPr>
        <p:spPr>
          <a:xfrm>
            <a:off x="8266402" y="1238409"/>
            <a:ext cx="3476481" cy="2555636"/>
          </a:xfrm>
          <a:prstGeom prst="rect">
            <a:avLst/>
          </a:prstGeom>
          <a:noFill/>
        </p:spPr>
        <p:txBody>
          <a:bodyPr wrap="square" rtlCol="0">
            <a:spAutoFit/>
          </a:bodyPr>
          <a:lstStyle/>
          <a:p>
            <a:pPr algn="just">
              <a:lnSpc>
                <a:spcPts val="27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tr-TR" sz="2000" dirty="0">
                <a:solidFill>
                  <a:srgbClr val="E43794"/>
                </a:solidFill>
                <a:effectLst/>
                <a:latin typeface="inherit"/>
                <a:ea typeface="Times New Roman" panose="02020603050405020304" pitchFamily="18" charset="0"/>
                <a:cs typeface="Courier New" panose="02070309020205020404" pitchFamily="49" charset="0"/>
              </a:rPr>
              <a:t>Diğer paydaşların kültürel mirası herkes için erişilebilir hale getiren yeni dijital yazılımları nasıl denediğini izlemek için görseldeki bağlantıya tıklayın!</a:t>
            </a:r>
            <a:endParaRPr lang="tr-TR" sz="2000" dirty="0">
              <a:solidFill>
                <a:srgbClr val="E43794"/>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2" name="Left Bracket 11">
            <a:extLst>
              <a:ext uri="{FF2B5EF4-FFF2-40B4-BE49-F238E27FC236}">
                <a16:creationId xmlns:a16="http://schemas.microsoft.com/office/drawing/2014/main" id="{4A05302A-46B3-42B0-ADD5-48BB87A7C9D4}"/>
              </a:ext>
            </a:extLst>
          </p:cNvPr>
          <p:cNvSpPr/>
          <p:nvPr/>
        </p:nvSpPr>
        <p:spPr>
          <a:xfrm>
            <a:off x="8038930" y="1252852"/>
            <a:ext cx="397379" cy="2308324"/>
          </a:xfrm>
          <a:prstGeom prst="lef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Left Bracket 13">
            <a:extLst>
              <a:ext uri="{FF2B5EF4-FFF2-40B4-BE49-F238E27FC236}">
                <a16:creationId xmlns:a16="http://schemas.microsoft.com/office/drawing/2014/main" id="{F021898A-AB9D-43F7-BFB1-4C1C9DA18ACF}"/>
              </a:ext>
            </a:extLst>
          </p:cNvPr>
          <p:cNvSpPr/>
          <p:nvPr/>
        </p:nvSpPr>
        <p:spPr>
          <a:xfrm rot="10800000">
            <a:off x="11548149" y="1252852"/>
            <a:ext cx="397379" cy="2394700"/>
          </a:xfrm>
          <a:prstGeom prst="leftBracket">
            <a:avLst/>
          </a:prstGeom>
          <a:ln w="38100">
            <a:solidFill>
              <a:srgbClr val="E4379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TextBox 14">
            <a:extLst>
              <a:ext uri="{FF2B5EF4-FFF2-40B4-BE49-F238E27FC236}">
                <a16:creationId xmlns:a16="http://schemas.microsoft.com/office/drawing/2014/main" id="{AD53D0BC-EDF9-43D7-B666-7E0FB8FC57EA}"/>
              </a:ext>
            </a:extLst>
          </p:cNvPr>
          <p:cNvSpPr txBox="1"/>
          <p:nvPr/>
        </p:nvSpPr>
        <p:spPr>
          <a:xfrm>
            <a:off x="351365" y="1275639"/>
            <a:ext cx="6986695" cy="4884542"/>
          </a:xfrm>
          <a:prstGeom prst="rect">
            <a:avLst/>
          </a:prstGeom>
          <a:noFill/>
        </p:spPr>
        <p:txBody>
          <a:bodyPr wrap="square">
            <a:spAutoFit/>
          </a:bodyPr>
          <a:lstStyle/>
          <a:p>
            <a:pPr marL="0" lvl="0" indent="0" algn="l" rtl="0">
              <a:spcBef>
                <a:spcPts val="0"/>
              </a:spcBef>
              <a:spcAft>
                <a:spcPts val="0"/>
              </a:spcAft>
              <a:buNone/>
            </a:pPr>
            <a:r>
              <a:rPr lang="tr-TR" sz="2400" dirty="0">
                <a:solidFill>
                  <a:srgbClr val="7F7F7F"/>
                </a:solidFill>
                <a:latin typeface="Avenir" panose="02000503020000020003"/>
              </a:rPr>
              <a:t>Geçmişte dijitalleşen bütün Kültürel Miraslar ilhama dayanır.</a:t>
            </a:r>
            <a:endParaRPr lang="en-GB" sz="2400" dirty="0">
              <a:solidFill>
                <a:srgbClr val="7F7F7F"/>
              </a:solidFill>
              <a:latin typeface="Avenir" panose="02000503020000020003"/>
            </a:endParaRPr>
          </a:p>
          <a:p>
            <a:pPr marL="0" lvl="0" indent="0" algn="l" rtl="0">
              <a:spcBef>
                <a:spcPts val="0"/>
              </a:spcBef>
              <a:spcAft>
                <a:spcPts val="0"/>
              </a:spcAft>
              <a:buNone/>
            </a:pPr>
            <a:endParaRPr lang="en-GB" sz="2400" dirty="0">
              <a:solidFill>
                <a:srgbClr val="7F7F7F"/>
              </a:solidFill>
              <a:latin typeface="Avenir" panose="02000503020000020003"/>
            </a:endParaRPr>
          </a:p>
          <a:p>
            <a:pPr algn="just">
              <a:lnSpc>
                <a:spcPct val="107000"/>
              </a:lnSpc>
              <a:spcAft>
                <a:spcPts val="800"/>
              </a:spcAft>
            </a:pPr>
            <a:r>
              <a:rPr lang="en-GB" sz="2400" b="1" dirty="0">
                <a:solidFill>
                  <a:srgbClr val="7F7F7F"/>
                </a:solidFill>
                <a:latin typeface="Avenir" panose="02000503020000020003"/>
                <a:hlinkClick r:id="rId5"/>
              </a:rPr>
              <a:t>INSITES platform</a:t>
            </a:r>
            <a:r>
              <a:rPr lang="tr-TR" sz="2400" b="1" dirty="0" err="1">
                <a:solidFill>
                  <a:srgbClr val="7F7F7F"/>
                </a:solidFill>
                <a:latin typeface="Avenir" panose="02000503020000020003"/>
                <a:hlinkClick r:id="rId5"/>
              </a:rPr>
              <a:t>umuz</a:t>
            </a:r>
            <a:r>
              <a:rPr lang="tr-TR" sz="2400" b="1" dirty="0">
                <a:solidFill>
                  <a:srgbClr val="7F7F7F"/>
                </a:solidFill>
                <a:latin typeface="Avenir" panose="02000503020000020003"/>
              </a:rPr>
              <a:t> </a:t>
            </a: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Diğer kültürel koruyucularla birlikte dijital eğitim ve pazarlama alanındaki özel bir eğitmen topluluğuna erişimi olan bir </a:t>
            </a:r>
            <a:r>
              <a:rPr lang="tr-TR" sz="2400" dirty="0" err="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KAÇD'ye</a:t>
            </a:r>
            <a:r>
              <a:rPr lang="tr-TR" sz="2400"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ev sahipliği yapar.</a:t>
            </a:r>
          </a:p>
          <a:p>
            <a:pPr algn="just">
              <a:lnSpc>
                <a:spcPct val="107000"/>
              </a:lnSpc>
              <a:spcAft>
                <a:spcPts val="800"/>
              </a:spcAft>
            </a:pPr>
            <a:r>
              <a:rPr lang="tr-TR" sz="2400" dirty="0">
                <a:solidFill>
                  <a:srgbClr val="7F7F7F"/>
                </a:solidFill>
                <a:latin typeface="Avenir" panose="02000503020000020003"/>
              </a:rPr>
              <a:t>Eşler arası öğrenme ağına katılmak ve diğerlerinden ilham almak için bugün ziyaret edin.</a:t>
            </a:r>
            <a:endParaRPr lang="en-GB" sz="2400" dirty="0">
              <a:solidFill>
                <a:srgbClr val="7F7F7F"/>
              </a:solidFill>
              <a:latin typeface="Avenir" panose="02000503020000020003"/>
            </a:endParaRPr>
          </a:p>
          <a:p>
            <a:pPr marL="0" lvl="0" indent="0" algn="l" rtl="0">
              <a:spcBef>
                <a:spcPts val="0"/>
              </a:spcBef>
              <a:spcAft>
                <a:spcPts val="0"/>
              </a:spcAft>
              <a:buNone/>
            </a:pPr>
            <a:r>
              <a:rPr lang="en-GB" sz="2400" b="1" dirty="0">
                <a:solidFill>
                  <a:srgbClr val="7F7F7F"/>
                </a:solidFill>
                <a:latin typeface="Avenir" panose="02000503020000020003"/>
                <a:hlinkClick r:id="rId6"/>
              </a:rPr>
              <a:t>Culture Hive </a:t>
            </a:r>
            <a:r>
              <a:rPr lang="tr-TR" sz="2400" dirty="0">
                <a:solidFill>
                  <a:srgbClr val="7F7F7F"/>
                </a:solidFill>
                <a:latin typeface="Avenir" panose="02000503020000020003"/>
              </a:rPr>
              <a:t>sektörün kolektif zekasını siz kültür profesyonelleri için tek bir yerde toplamış ücretsiz bir çevrimiçi kaynak merkezidir.</a:t>
            </a:r>
            <a:endParaRPr lang="en-GB" sz="2400" dirty="0">
              <a:solidFill>
                <a:srgbClr val="7F7F7F"/>
              </a:solidFill>
              <a:latin typeface="Avenir" panose="02000503020000020003"/>
            </a:endParaRPr>
          </a:p>
        </p:txBody>
      </p:sp>
    </p:spTree>
    <p:extLst>
      <p:ext uri="{BB962C8B-B14F-4D97-AF65-F5344CB8AC3E}">
        <p14:creationId xmlns:p14="http://schemas.microsoft.com/office/powerpoint/2010/main" val="3318322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33145</TotalTime>
  <Words>2897</Words>
  <Application>Microsoft Office PowerPoint</Application>
  <PresentationFormat>Widescreen</PresentationFormat>
  <Paragraphs>293</Paragraphs>
  <Slides>39</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Avenir</vt:lpstr>
      <vt:lpstr>Avenir Black</vt:lpstr>
      <vt:lpstr>Calibri</vt:lpstr>
      <vt:lpstr>Calibri Light</vt:lpstr>
      <vt:lpstr>inherit</vt:lpstr>
      <vt:lpstr>Montserrat</vt:lpstr>
      <vt:lpstr>Noto Sans</vt:lpstr>
      <vt:lpstr>Poppins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aine hamill</cp:lastModifiedBy>
  <cp:revision>1298</cp:revision>
  <dcterms:created xsi:type="dcterms:W3CDTF">2016-05-11T14:31:01Z</dcterms:created>
  <dcterms:modified xsi:type="dcterms:W3CDTF">2022-08-03T09:27:34Z</dcterms:modified>
</cp:coreProperties>
</file>