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0"/>
  </p:notesMasterIdLst>
  <p:sldIdLst>
    <p:sldId id="1296" r:id="rId2"/>
    <p:sldId id="257" r:id="rId3"/>
    <p:sldId id="1297" r:id="rId4"/>
    <p:sldId id="259" r:id="rId5"/>
    <p:sldId id="1298" r:id="rId6"/>
    <p:sldId id="261" r:id="rId7"/>
    <p:sldId id="1303" r:id="rId8"/>
    <p:sldId id="1307" r:id="rId9"/>
    <p:sldId id="1308" r:id="rId10"/>
    <p:sldId id="274" r:id="rId11"/>
    <p:sldId id="1299" r:id="rId12"/>
    <p:sldId id="264" r:id="rId13"/>
    <p:sldId id="1309" r:id="rId14"/>
    <p:sldId id="265" r:id="rId15"/>
    <p:sldId id="266" r:id="rId16"/>
    <p:sldId id="1300" r:id="rId17"/>
    <p:sldId id="268" r:id="rId18"/>
    <p:sldId id="1310" r:id="rId19"/>
    <p:sldId id="1312" r:id="rId20"/>
    <p:sldId id="269" r:id="rId21"/>
    <p:sldId id="1329" r:id="rId22"/>
    <p:sldId id="1301" r:id="rId23"/>
    <p:sldId id="1316" r:id="rId24"/>
    <p:sldId id="1317" r:id="rId25"/>
    <p:sldId id="1318" r:id="rId26"/>
    <p:sldId id="272" r:id="rId27"/>
    <p:sldId id="1328" r:id="rId28"/>
    <p:sldId id="27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Montserrat" panose="00000500000000000000" pitchFamily="2" charset="-94"/>
      <p:regular r:id="rId35"/>
      <p:bold r:id="rId36"/>
      <p:italic r:id="rId37"/>
      <p:boldItalic r:id="rId38"/>
    </p:embeddedFont>
    <p:embeddedFont>
      <p:font typeface="Noto Sans" panose="020B050204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pos="7219">
          <p15:clr>
            <a:srgbClr val="A4A3A4"/>
          </p15:clr>
        </p15:guide>
        <p15:guide id="3" orient="horz" pos="3906">
          <p15:clr>
            <a:srgbClr val="A4A3A4"/>
          </p15:clr>
        </p15:guide>
        <p15:guide id="4" pos="461">
          <p15:clr>
            <a:srgbClr val="A4A3A4"/>
          </p15:clr>
        </p15:guide>
        <p15:guide id="5" orient="horz" pos="50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B51F0D-17CB-A9D8-26CB-00B4B693B144}" name="Maire Gaffney" initials="MG" userId="S::maire@bdelonline.com::53deb49e-ea2b-4ef2-8af7-6a10eca33ca8" providerId="AD"/>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21" clrIdx="0">
    <p:extLst>
      <p:ext uri="{19B8F6BF-5375-455C-9EA6-DF929625EA0E}">
        <p15:presenceInfo xmlns:p15="http://schemas.microsoft.com/office/powerpoint/2012/main" userId="Jernej 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E43794"/>
    <a:srgbClr val="D41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E8D7CE-3278-4515-8369-591D1D3D2F60}">
  <a:tblStyle styleId="{35E8D7CE-3278-4515-8369-591D1D3D2F60}"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676"/>
  </p:normalViewPr>
  <p:slideViewPr>
    <p:cSldViewPr snapToGrid="0">
      <p:cViewPr varScale="1">
        <p:scale>
          <a:sx n="106" d="100"/>
          <a:sy n="106" d="100"/>
        </p:scale>
        <p:origin x="1314" y="96"/>
      </p:cViewPr>
      <p:guideLst>
        <p:guide pos="3840"/>
        <p:guide pos="7219"/>
        <p:guide orient="horz" pos="3906"/>
        <p:guide pos="461"/>
        <p:guide orient="horz" pos="5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14d3736a2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Is there a step here before looking for stakeholders about defining the core competencies and resources that you have and those you need to pull in by working with partners?</a:t>
            </a:r>
            <a:endParaRPr dirty="0"/>
          </a:p>
        </p:txBody>
      </p:sp>
      <p:sp>
        <p:nvSpPr>
          <p:cNvPr id="230" name="Google Shape;230;g1014d3736a2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Do government bodies have a role?</a:t>
            </a:r>
            <a:endParaRPr dirty="0"/>
          </a:p>
        </p:txBody>
      </p:sp>
      <p:sp>
        <p:nvSpPr>
          <p:cNvPr id="237" name="Google Shape;2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14d3736a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Excellent slide. </a:t>
            </a:r>
            <a:endParaRPr dirty="0"/>
          </a:p>
        </p:txBody>
      </p:sp>
      <p:sp>
        <p:nvSpPr>
          <p:cNvPr id="254" name="Google Shape;254;g1014d3736a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14d3736a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Excellent slide. </a:t>
            </a:r>
            <a:endParaRPr dirty="0"/>
          </a:p>
        </p:txBody>
      </p:sp>
      <p:sp>
        <p:nvSpPr>
          <p:cNvPr id="254" name="Google Shape;254;g1014d3736a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210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6039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14d3736a2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1" name="Google Shape;261;g1014d3736a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14d3736a2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1" name="Google Shape;261;g1014d3736a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635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5874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t>8</a:t>
            </a:fld>
            <a:endParaRPr lang="fr-CA" dirty="0"/>
          </a:p>
        </p:txBody>
      </p:sp>
    </p:spTree>
    <p:extLst>
      <p:ext uri="{BB962C8B-B14F-4D97-AF65-F5344CB8AC3E}">
        <p14:creationId xmlns:p14="http://schemas.microsoft.com/office/powerpoint/2010/main" val="215961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t>9</a:t>
            </a:fld>
            <a:endParaRPr lang="fr-CA" dirty="0"/>
          </a:p>
        </p:txBody>
      </p:sp>
    </p:spTree>
    <p:extLst>
      <p:ext uri="{BB962C8B-B14F-4D97-AF65-F5344CB8AC3E}">
        <p14:creationId xmlns:p14="http://schemas.microsoft.com/office/powerpoint/2010/main" val="67450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2185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92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43794"/>
              </a:buClr>
              <a:buSzPts val="3200"/>
              <a:buNone/>
              <a:defRPr sz="32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3"/>
          </p:nvPr>
        </p:nvSpPr>
        <p:spPr>
          <a:xfrm>
            <a:off x="1435986" y="1834272"/>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838203" y="6356353"/>
            <a:ext cx="274320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1" y="6356353"/>
            <a:ext cx="41147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
          <p:cNvSpPr/>
          <p:nvPr/>
        </p:nvSpPr>
        <p:spPr>
          <a:xfrm rot="-5400000">
            <a:off x="6245069" y="918313"/>
            <a:ext cx="6856550" cy="5051565"/>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pic>
        <p:nvPicPr>
          <p:cNvPr id="27" name="Google Shape;27;p3" descr="Logo&#10;&#10;Description automatically generated"/>
          <p:cNvPicPr preferRelativeResize="0"/>
          <p:nvPr/>
        </p:nvPicPr>
        <p:blipFill rotWithShape="1">
          <a:blip r:embed="rId2">
            <a:alphaModFix/>
          </a:blip>
          <a:srcRect/>
          <a:stretch/>
        </p:blipFill>
        <p:spPr>
          <a:xfrm>
            <a:off x="9425716" y="3694831"/>
            <a:ext cx="2389841" cy="2182029"/>
          </a:xfrm>
          <a:prstGeom prst="rect">
            <a:avLst/>
          </a:prstGeom>
          <a:noFill/>
          <a:ln>
            <a:noFill/>
          </a:ln>
        </p:spPr>
      </p:pic>
      <p:sp>
        <p:nvSpPr>
          <p:cNvPr id="28" name="Google Shape;28;p3"/>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
          <p:cNvSpPr txBox="1">
            <a:spLocks noGrp="1"/>
          </p:cNvSpPr>
          <p:nvPr>
            <p:ph type="body" idx="5"/>
          </p:nvPr>
        </p:nvSpPr>
        <p:spPr>
          <a:xfrm>
            <a:off x="1435986" y="2728857"/>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 name="Google Shape;30;p3"/>
          <p:cNvCxnSpPr/>
          <p:nvPr/>
        </p:nvCxnSpPr>
        <p:spPr>
          <a:xfrm>
            <a:off x="420482" y="2585039"/>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1" name="Google Shape;31;p3"/>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body" idx="7"/>
          </p:nvPr>
        </p:nvSpPr>
        <p:spPr>
          <a:xfrm>
            <a:off x="1437922" y="3609976"/>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3" name="Google Shape;33;p3"/>
          <p:cNvCxnSpPr/>
          <p:nvPr/>
        </p:nvCxnSpPr>
        <p:spPr>
          <a:xfrm>
            <a:off x="422418" y="3466158"/>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4" name="Google Shape;34;p3"/>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
          <p:cNvSpPr txBox="1">
            <a:spLocks noGrp="1"/>
          </p:cNvSpPr>
          <p:nvPr>
            <p:ph type="body" idx="9"/>
          </p:nvPr>
        </p:nvSpPr>
        <p:spPr>
          <a:xfrm>
            <a:off x="1435986" y="4504561"/>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3"/>
          <p:cNvCxnSpPr/>
          <p:nvPr/>
        </p:nvCxnSpPr>
        <p:spPr>
          <a:xfrm>
            <a:off x="420482" y="4360743"/>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7" name="Google Shape;37;p3"/>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
          <p:cNvSpPr txBox="1">
            <a:spLocks noGrp="1"/>
          </p:cNvSpPr>
          <p:nvPr>
            <p:ph type="body" idx="14"/>
          </p:nvPr>
        </p:nvSpPr>
        <p:spPr>
          <a:xfrm>
            <a:off x="1437922" y="5385680"/>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3"/>
          <p:cNvCxnSpPr/>
          <p:nvPr/>
        </p:nvCxnSpPr>
        <p:spPr>
          <a:xfrm>
            <a:off x="422418" y="5241862"/>
            <a:ext cx="7093819" cy="0"/>
          </a:xfrm>
          <a:prstGeom prst="straightConnector1">
            <a:avLst/>
          </a:prstGeom>
          <a:noFill/>
          <a:ln w="19050" cap="flat" cmpd="sng">
            <a:solidFill>
              <a:srgbClr val="FBE000"/>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26"/>
        <p:cNvGrpSpPr/>
        <p:nvPr/>
      </p:nvGrpSpPr>
      <p:grpSpPr>
        <a:xfrm>
          <a:off x="0" y="0"/>
          <a:ext cx="0" cy="0"/>
          <a:chOff x="0" y="0"/>
          <a:chExt cx="0" cy="0"/>
        </a:xfrm>
      </p:grpSpPr>
      <p:sp>
        <p:nvSpPr>
          <p:cNvPr id="127" name="Google Shape;127;p16"/>
          <p:cNvSpPr/>
          <p:nvPr/>
        </p:nvSpPr>
        <p:spPr>
          <a:xfrm flipH="1">
            <a:off x="0"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sp>
        <p:nvSpPr>
          <p:cNvPr id="128" name="Google Shape;128;p16"/>
          <p:cNvSpPr txBox="1">
            <a:spLocks noGrp="1"/>
          </p:cNvSpPr>
          <p:nvPr>
            <p:ph type="body" idx="1"/>
          </p:nvPr>
        </p:nvSpPr>
        <p:spPr>
          <a:xfrm>
            <a:off x="6381835" y="761961"/>
            <a:ext cx="5339109"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2"/>
          </p:nvPr>
        </p:nvSpPr>
        <p:spPr>
          <a:xfrm>
            <a:off x="6381838" y="1535166"/>
            <a:ext cx="5339108" cy="46827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0" name="Google Shape;130;p16"/>
          <p:cNvPicPr preferRelativeResize="0"/>
          <p:nvPr/>
        </p:nvPicPr>
        <p:blipFill rotWithShape="1">
          <a:blip r:embed="rId2">
            <a:alphaModFix/>
          </a:blip>
          <a:srcRect b="8549"/>
          <a:stretch/>
        </p:blipFill>
        <p:spPr>
          <a:xfrm>
            <a:off x="1102425" y="1054225"/>
            <a:ext cx="4761625" cy="5803775"/>
          </a:xfrm>
          <a:custGeom>
            <a:avLst/>
            <a:gdLst/>
            <a:ahLst/>
            <a:cxnLst/>
            <a:rect l="l" t="t" r="r" b="b"/>
            <a:pathLst>
              <a:path w="3809685" h="4643489" extrusionOk="0">
                <a:moveTo>
                  <a:pt x="0" y="0"/>
                </a:moveTo>
                <a:lnTo>
                  <a:pt x="3809685" y="0"/>
                </a:lnTo>
                <a:lnTo>
                  <a:pt x="3809685" y="4643489"/>
                </a:lnTo>
                <a:lnTo>
                  <a:pt x="0" y="4643489"/>
                </a:lnTo>
                <a:close/>
              </a:path>
            </a:pathLst>
          </a:custGeom>
          <a:noFill/>
          <a:ln>
            <a:noFill/>
          </a:ln>
        </p:spPr>
      </p:pic>
      <p:sp>
        <p:nvSpPr>
          <p:cNvPr id="131" name="Google Shape;131;p16"/>
          <p:cNvSpPr>
            <a:spLocks noGrp="1"/>
          </p:cNvSpPr>
          <p:nvPr>
            <p:ph type="pic" idx="3"/>
          </p:nvPr>
        </p:nvSpPr>
        <p:spPr>
          <a:xfrm>
            <a:off x="1493398" y="1538952"/>
            <a:ext cx="4106403" cy="5297620"/>
          </a:xfrm>
          <a:prstGeom prst="rect">
            <a:avLst/>
          </a:prstGeom>
          <a:noFill/>
          <a:ln>
            <a:noFill/>
          </a:ln>
        </p:spPr>
      </p:sp>
      <p:sp>
        <p:nvSpPr>
          <p:cNvPr id="132" name="Google Shape;132;p16"/>
          <p:cNvSpPr/>
          <p:nvPr/>
        </p:nvSpPr>
        <p:spPr>
          <a:xfrm>
            <a:off x="2260356" y="5548861"/>
            <a:ext cx="2556720" cy="541171"/>
          </a:xfrm>
          <a:prstGeom prst="rect">
            <a:avLst/>
          </a:prstGeom>
          <a:solidFill>
            <a:srgbClr val="E43794"/>
          </a:solidFill>
          <a:ln>
            <a:noFill/>
          </a:ln>
        </p:spPr>
        <p:txBody>
          <a:bodyPr spcFirstLastPara="1" wrap="square" lIns="145425" tIns="72700" rIns="145425" bIns="72700" anchor="t" anchorCtr="0">
            <a:noAutofit/>
          </a:bodyPr>
          <a:lstStyle/>
          <a:p>
            <a:pPr marL="0" marR="0" lvl="0" indent="0" algn="ctr"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sp>
        <p:nvSpPr>
          <p:cNvPr id="133" name="Google Shape;133;p16"/>
          <p:cNvSpPr txBox="1">
            <a:spLocks noGrp="1"/>
          </p:cNvSpPr>
          <p:nvPr>
            <p:ph type="body" idx="4"/>
          </p:nvPr>
        </p:nvSpPr>
        <p:spPr>
          <a:xfrm>
            <a:off x="1069978" y="5644074"/>
            <a:ext cx="4826517" cy="44535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2000"/>
              <a:buNone/>
              <a:defRPr sz="20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34"/>
        <p:cNvGrpSpPr/>
        <p:nvPr/>
      </p:nvGrpSpPr>
      <p:grpSpPr>
        <a:xfrm>
          <a:off x="0" y="0"/>
          <a:ext cx="0" cy="0"/>
          <a:chOff x="0" y="0"/>
          <a:chExt cx="0" cy="0"/>
        </a:xfrm>
      </p:grpSpPr>
      <p:sp>
        <p:nvSpPr>
          <p:cNvPr id="135" name="Google Shape;135;p17"/>
          <p:cNvSpPr>
            <a:spLocks noGrp="1"/>
          </p:cNvSpPr>
          <p:nvPr>
            <p:ph type="pic" idx="2"/>
          </p:nvPr>
        </p:nvSpPr>
        <p:spPr>
          <a:xfrm>
            <a:off x="2" y="3203071"/>
            <a:ext cx="12192000" cy="3654930"/>
          </a:xfrm>
          <a:prstGeom prst="rect">
            <a:avLst/>
          </a:prstGeom>
          <a:noFill/>
          <a:ln>
            <a:noFill/>
          </a:ln>
        </p:spPr>
      </p:sp>
      <p:sp>
        <p:nvSpPr>
          <p:cNvPr id="136" name="Google Shape;136;p17"/>
          <p:cNvSpPr txBox="1">
            <a:spLocks noGrp="1"/>
          </p:cNvSpPr>
          <p:nvPr>
            <p:ph type="body" idx="1"/>
          </p:nvPr>
        </p:nvSpPr>
        <p:spPr>
          <a:xfrm>
            <a:off x="0" y="697078"/>
            <a:ext cx="12192000" cy="70831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4000"/>
              <a:buNone/>
              <a:defRPr sz="40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3"/>
          </p:nvPr>
        </p:nvSpPr>
        <p:spPr>
          <a:xfrm>
            <a:off x="0" y="1420135"/>
            <a:ext cx="12192000" cy="62674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000"/>
              <a:buNone/>
              <a:defRPr sz="20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7"/>
          <p:cNvSpPr txBox="1">
            <a:spLocks noGrp="1"/>
          </p:cNvSpPr>
          <p:nvPr>
            <p:ph type="body" idx="4"/>
          </p:nvPr>
        </p:nvSpPr>
        <p:spPr>
          <a:xfrm>
            <a:off x="0" y="2515750"/>
            <a:ext cx="12192000" cy="32788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E43794"/>
              </a:buClr>
              <a:buSzPts val="2000"/>
              <a:buNone/>
              <a:defRPr sz="20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 name="Google Shape;139;p17"/>
          <p:cNvGrpSpPr/>
          <p:nvPr/>
        </p:nvGrpSpPr>
        <p:grpSpPr>
          <a:xfrm>
            <a:off x="5333990" y="3125600"/>
            <a:ext cx="1457520" cy="373805"/>
            <a:chOff x="3244859" y="9754633"/>
            <a:chExt cx="1936439" cy="496630"/>
          </a:xfrm>
        </p:grpSpPr>
        <p:sp>
          <p:nvSpPr>
            <p:cNvPr id="140" name="Google Shape;140;p17"/>
            <p:cNvSpPr/>
            <p:nvPr/>
          </p:nvSpPr>
          <p:spPr>
            <a:xfrm>
              <a:off x="3244859" y="9797084"/>
              <a:ext cx="206694" cy="420436"/>
            </a:xfrm>
            <a:custGeom>
              <a:avLst/>
              <a:gdLst/>
              <a:ahLst/>
              <a:cxnLst/>
              <a:rect l="l" t="t" r="r" b="b"/>
              <a:pathLst>
                <a:path w="30" h="64" extrusionOk="0">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nvGrpSpPr>
            <p:cNvPr id="141" name="Google Shape;141;p17"/>
            <p:cNvGrpSpPr/>
            <p:nvPr/>
          </p:nvGrpSpPr>
          <p:grpSpPr>
            <a:xfrm>
              <a:off x="4439081" y="9754633"/>
              <a:ext cx="742217" cy="453319"/>
              <a:chOff x="89" y="268"/>
              <a:chExt cx="316" cy="193"/>
            </a:xfrm>
          </p:grpSpPr>
          <p:sp>
            <p:nvSpPr>
              <p:cNvPr id="142" name="Google Shape;142;p17"/>
              <p:cNvSpPr/>
              <p:nvPr/>
            </p:nvSpPr>
            <p:spPr>
              <a:xfrm>
                <a:off x="89" y="268"/>
                <a:ext cx="184" cy="168"/>
              </a:xfrm>
              <a:prstGeom prst="rect">
                <a:avLst/>
              </a:prstGeom>
              <a:no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sp>
            <p:nvSpPr>
              <p:cNvPr id="143" name="Google Shape;143;p17"/>
              <p:cNvSpPr/>
              <p:nvPr/>
            </p:nvSpPr>
            <p:spPr>
              <a:xfrm>
                <a:off x="227" y="290"/>
                <a:ext cx="178" cy="171"/>
              </a:xfrm>
              <a:custGeom>
                <a:avLst/>
                <a:gdLst/>
                <a:ahLst/>
                <a:cxnLst/>
                <a:rect l="l" t="t" r="r" b="b"/>
                <a:pathLst>
                  <a:path w="64" h="61" extrusionOk="0">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sp>
          <p:nvSpPr>
            <p:cNvPr id="144" name="Google Shape;144;p17"/>
            <p:cNvSpPr/>
            <p:nvPr/>
          </p:nvSpPr>
          <p:spPr>
            <a:xfrm>
              <a:off x="3844999" y="9812041"/>
              <a:ext cx="521431" cy="439223"/>
            </a:xfrm>
            <a:custGeom>
              <a:avLst/>
              <a:gdLst/>
              <a:ahLst/>
              <a:cxnLst/>
              <a:rect l="l" t="t" r="r" b="b"/>
              <a:pathLst>
                <a:path w="64" h="53" extrusionOk="0">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69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795773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36909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46670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948861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59"/>
        <p:cNvGrpSpPr/>
        <p:nvPr/>
      </p:nvGrpSpPr>
      <p:grpSpPr>
        <a:xfrm>
          <a:off x="0" y="0"/>
          <a:ext cx="0" cy="0"/>
          <a:chOff x="0" y="0"/>
          <a:chExt cx="0" cy="0"/>
        </a:xfrm>
      </p:grpSpPr>
      <p:sp>
        <p:nvSpPr>
          <p:cNvPr id="60" name="Google Shape;60;p7"/>
          <p:cNvSpPr>
            <a:spLocks noGrp="1"/>
          </p:cNvSpPr>
          <p:nvPr>
            <p:ph type="pic" idx="2"/>
          </p:nvPr>
        </p:nvSpPr>
        <p:spPr>
          <a:xfrm>
            <a:off x="0" y="3695700"/>
            <a:ext cx="3886199" cy="3162300"/>
          </a:xfrm>
          <a:prstGeom prst="rect">
            <a:avLst/>
          </a:prstGeom>
          <a:noFill/>
          <a:ln>
            <a:noFill/>
          </a:ln>
        </p:spPr>
      </p:sp>
      <p:sp>
        <p:nvSpPr>
          <p:cNvPr id="61" name="Google Shape;61;p7"/>
          <p:cNvSpPr>
            <a:spLocks noGrp="1"/>
          </p:cNvSpPr>
          <p:nvPr>
            <p:ph type="pic" idx="3"/>
          </p:nvPr>
        </p:nvSpPr>
        <p:spPr>
          <a:xfrm>
            <a:off x="4165600" y="4170099"/>
            <a:ext cx="3886199" cy="2687902"/>
          </a:xfrm>
          <a:prstGeom prst="rect">
            <a:avLst/>
          </a:prstGeom>
          <a:noFill/>
          <a:ln>
            <a:noFill/>
          </a:ln>
        </p:spPr>
      </p:sp>
      <p:sp>
        <p:nvSpPr>
          <p:cNvPr id="62" name="Google Shape;62;p7"/>
          <p:cNvSpPr>
            <a:spLocks noGrp="1"/>
          </p:cNvSpPr>
          <p:nvPr>
            <p:ph type="pic" idx="4"/>
          </p:nvPr>
        </p:nvSpPr>
        <p:spPr>
          <a:xfrm>
            <a:off x="8305801" y="3695700"/>
            <a:ext cx="3886199" cy="3162300"/>
          </a:xfrm>
          <a:prstGeom prst="rect">
            <a:avLst/>
          </a:prstGeom>
          <a:noFill/>
          <a:ln>
            <a:noFill/>
          </a:ln>
        </p:spPr>
      </p:sp>
      <p:sp>
        <p:nvSpPr>
          <p:cNvPr id="63" name="Google Shape;63;p7"/>
          <p:cNvSpPr txBox="1">
            <a:spLocks noGrp="1"/>
          </p:cNvSpPr>
          <p:nvPr>
            <p:ph type="body" idx="1"/>
          </p:nvPr>
        </p:nvSpPr>
        <p:spPr>
          <a:xfrm>
            <a:off x="-2" y="735521"/>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7"/>
          <p:cNvSpPr txBox="1">
            <a:spLocks noGrp="1"/>
          </p:cNvSpPr>
          <p:nvPr>
            <p:ph type="body" idx="5"/>
          </p:nvPr>
        </p:nvSpPr>
        <p:spPr>
          <a:xfrm>
            <a:off x="-1" y="1498690"/>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Slide 4">
  <p:cSld name="Photo Slide 4">
    <p:spTree>
      <p:nvGrpSpPr>
        <p:cNvPr id="1" name="Shape 65"/>
        <p:cNvGrpSpPr/>
        <p:nvPr/>
      </p:nvGrpSpPr>
      <p:grpSpPr>
        <a:xfrm>
          <a:off x="0" y="0"/>
          <a:ext cx="0" cy="0"/>
          <a:chOff x="0" y="0"/>
          <a:chExt cx="0" cy="0"/>
        </a:xfrm>
      </p:grpSpPr>
      <p:sp>
        <p:nvSpPr>
          <p:cNvPr id="66" name="Google Shape;66;p8"/>
          <p:cNvSpPr>
            <a:spLocks noGrp="1"/>
          </p:cNvSpPr>
          <p:nvPr>
            <p:ph type="pic" idx="2"/>
          </p:nvPr>
        </p:nvSpPr>
        <p:spPr>
          <a:xfrm>
            <a:off x="-1" y="1"/>
            <a:ext cx="12192000" cy="3136685"/>
          </a:xfrm>
          <a:prstGeom prst="rect">
            <a:avLst/>
          </a:prstGeom>
          <a:noFill/>
          <a:ln>
            <a:noFill/>
          </a:ln>
        </p:spPr>
      </p:sp>
      <p:sp>
        <p:nvSpPr>
          <p:cNvPr id="67" name="Google Shape;67;p8"/>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8"/>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8"/>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uropean Map Slide">
  <p:cSld name="European Map Slide">
    <p:spTree>
      <p:nvGrpSpPr>
        <p:cNvPr id="1" name="Shape 70"/>
        <p:cNvGrpSpPr/>
        <p:nvPr/>
      </p:nvGrpSpPr>
      <p:grpSpPr>
        <a:xfrm>
          <a:off x="0" y="0"/>
          <a:ext cx="0" cy="0"/>
          <a:chOff x="0" y="0"/>
          <a:chExt cx="0" cy="0"/>
        </a:xfrm>
      </p:grpSpPr>
      <p:sp>
        <p:nvSpPr>
          <p:cNvPr id="71" name="Google Shape;71;p9"/>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9"/>
          <p:cNvSpPr txBox="1">
            <a:spLocks noGrp="1"/>
          </p:cNvSpPr>
          <p:nvPr>
            <p:ph type="body" idx="1"/>
          </p:nvPr>
        </p:nvSpPr>
        <p:spPr>
          <a:xfrm>
            <a:off x="491065" y="6550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body" idx="2"/>
          </p:nvPr>
        </p:nvSpPr>
        <p:spPr>
          <a:xfrm>
            <a:off x="491067" y="1428292"/>
            <a:ext cx="11260666" cy="166361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Slide ">
  <p:cSld name="One Column Slide ">
    <p:spTree>
      <p:nvGrpSpPr>
        <p:cNvPr id="1" name="Shape 97"/>
        <p:cNvGrpSpPr/>
        <p:nvPr/>
      </p:nvGrpSpPr>
      <p:grpSpPr>
        <a:xfrm>
          <a:off x="0" y="0"/>
          <a:ext cx="0" cy="0"/>
          <a:chOff x="0" y="0"/>
          <a:chExt cx="0" cy="0"/>
        </a:xfrm>
      </p:grpSpPr>
      <p:sp>
        <p:nvSpPr>
          <p:cNvPr id="98" name="Google Shape;98;p11"/>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11"/>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00" name="Google Shape;100;p11"/>
          <p:cNvSpPr txBox="1">
            <a:spLocks noGrp="1"/>
          </p:cNvSpPr>
          <p:nvPr>
            <p:ph type="body" idx="1"/>
          </p:nvPr>
        </p:nvSpPr>
        <p:spPr>
          <a:xfrm>
            <a:off x="465666" y="1247754"/>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1"/>
          <p:cNvSpPr txBox="1">
            <a:spLocks noGrp="1"/>
          </p:cNvSpPr>
          <p:nvPr>
            <p:ph type="body" idx="2"/>
          </p:nvPr>
        </p:nvSpPr>
        <p:spPr>
          <a:xfrm>
            <a:off x="465668" y="20209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2" name="Google Shape;102;p11"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 Slide ">
  <p:cSld name="Two Column Slide ">
    <p:spTree>
      <p:nvGrpSpPr>
        <p:cNvPr id="1" name="Shape 103"/>
        <p:cNvGrpSpPr/>
        <p:nvPr/>
      </p:nvGrpSpPr>
      <p:grpSpPr>
        <a:xfrm>
          <a:off x="0" y="0"/>
          <a:ext cx="0" cy="0"/>
          <a:chOff x="0" y="0"/>
          <a:chExt cx="0" cy="0"/>
        </a:xfrm>
      </p:grpSpPr>
      <p:sp>
        <p:nvSpPr>
          <p:cNvPr id="104" name="Google Shape;104;p1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2"/>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pic>
        <p:nvPicPr>
          <p:cNvPr id="106" name="Google Shape;106;p12"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
        <p:nvSpPr>
          <p:cNvPr id="107" name="Google Shape;107;p12"/>
          <p:cNvSpPr txBox="1">
            <a:spLocks noGrp="1"/>
          </p:cNvSpPr>
          <p:nvPr>
            <p:ph type="body" idx="1"/>
          </p:nvPr>
        </p:nvSpPr>
        <p:spPr>
          <a:xfrm>
            <a:off x="465666" y="12646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2"/>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Slide - Pink Heading">
  <p:cSld name="One Column Slide - Pink Heading">
    <p:spTree>
      <p:nvGrpSpPr>
        <p:cNvPr id="1" name="Shape 109"/>
        <p:cNvGrpSpPr/>
        <p:nvPr/>
      </p:nvGrpSpPr>
      <p:grpSpPr>
        <a:xfrm>
          <a:off x="0" y="0"/>
          <a:ext cx="0" cy="0"/>
          <a:chOff x="0" y="0"/>
          <a:chExt cx="0" cy="0"/>
        </a:xfrm>
      </p:grpSpPr>
      <p:sp>
        <p:nvSpPr>
          <p:cNvPr id="110" name="Google Shape;110;p13"/>
          <p:cNvSpPr/>
          <p:nvPr/>
        </p:nvSpPr>
        <p:spPr>
          <a:xfrm>
            <a:off x="-1" y="1"/>
            <a:ext cx="12192000" cy="1889435"/>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11" name="Google Shape;111;p1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13"/>
          <p:cNvSpPr txBox="1">
            <a:spLocks noGrp="1"/>
          </p:cNvSpPr>
          <p:nvPr>
            <p:ph type="body" idx="1"/>
          </p:nvPr>
        </p:nvSpPr>
        <p:spPr>
          <a:xfrm>
            <a:off x="465666" y="440268"/>
            <a:ext cx="11260668" cy="128275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3"/>
          <p:cNvSpPr txBox="1">
            <a:spLocks noGrp="1"/>
          </p:cNvSpPr>
          <p:nvPr>
            <p:ph type="body" idx="2"/>
          </p:nvPr>
        </p:nvSpPr>
        <p:spPr>
          <a:xfrm>
            <a:off x="465668" y="20874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4" name="Google Shape;114;p13" descr="Logo&#10;&#10;Description automatically generated"/>
          <p:cNvPicPr preferRelativeResize="0"/>
          <p:nvPr/>
        </p:nvPicPr>
        <p:blipFill rotWithShape="1">
          <a:blip r:embed="rId2">
            <a:alphaModFix/>
          </a:blip>
          <a:srcRect l="25070" r="24004" b="52268"/>
          <a:stretch/>
        </p:blipFill>
        <p:spPr>
          <a:xfrm>
            <a:off x="11184467" y="1296816"/>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 Slide - Pink Heading">
  <p:cSld name="Two Column Slide - Pink Heading">
    <p:spTree>
      <p:nvGrpSpPr>
        <p:cNvPr id="1" name="Shape 115"/>
        <p:cNvGrpSpPr/>
        <p:nvPr/>
      </p:nvGrpSpPr>
      <p:grpSpPr>
        <a:xfrm>
          <a:off x="0" y="0"/>
          <a:ext cx="0" cy="0"/>
          <a:chOff x="0" y="0"/>
          <a:chExt cx="0" cy="0"/>
        </a:xfrm>
      </p:grpSpPr>
      <p:sp>
        <p:nvSpPr>
          <p:cNvPr id="116" name="Google Shape;116;p14"/>
          <p:cNvSpPr/>
          <p:nvPr/>
        </p:nvSpPr>
        <p:spPr>
          <a:xfrm>
            <a:off x="-1" y="1"/>
            <a:ext cx="12192000" cy="1889435"/>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17" name="Google Shape;117;p14"/>
          <p:cNvSpPr txBox="1">
            <a:spLocks noGrp="1"/>
          </p:cNvSpPr>
          <p:nvPr>
            <p:ph type="body" idx="1"/>
          </p:nvPr>
        </p:nvSpPr>
        <p:spPr>
          <a:xfrm>
            <a:off x="465666" y="440268"/>
            <a:ext cx="11260668" cy="1205652"/>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lt1"/>
              </a:buClr>
              <a:buSzPts val="3600"/>
              <a:buFont typeface="Arial"/>
              <a:buNone/>
              <a:defRPr sz="36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4"/>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9" name="Google Shape;119;p14" descr="Logo&#10;&#10;Description automatically generated"/>
          <p:cNvPicPr preferRelativeResize="0"/>
          <p:nvPr/>
        </p:nvPicPr>
        <p:blipFill rotWithShape="1">
          <a:blip r:embed="rId2">
            <a:alphaModFix/>
          </a:blip>
          <a:srcRect l="25070" r="24004" b="52268"/>
          <a:stretch/>
        </p:blipFill>
        <p:spPr>
          <a:xfrm>
            <a:off x="11184467" y="1296816"/>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ne Slide - Yelllow">
  <p:cSld name="Phone Slide - Yelllow">
    <p:spTree>
      <p:nvGrpSpPr>
        <p:cNvPr id="1" name="Shape 120"/>
        <p:cNvGrpSpPr/>
        <p:nvPr/>
      </p:nvGrpSpPr>
      <p:grpSpPr>
        <a:xfrm>
          <a:off x="0" y="0"/>
          <a:ext cx="0" cy="0"/>
          <a:chOff x="0" y="0"/>
          <a:chExt cx="0" cy="0"/>
        </a:xfrm>
      </p:grpSpPr>
      <p:sp>
        <p:nvSpPr>
          <p:cNvPr id="121" name="Google Shape;121;p15"/>
          <p:cNvSpPr/>
          <p:nvPr/>
        </p:nvSpPr>
        <p:spPr>
          <a:xfrm>
            <a:off x="6577123"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pic>
        <p:nvPicPr>
          <p:cNvPr id="122" name="Google Shape;122;p15"/>
          <p:cNvPicPr preferRelativeResize="0"/>
          <p:nvPr/>
        </p:nvPicPr>
        <p:blipFill rotWithShape="1">
          <a:blip r:embed="rId2">
            <a:alphaModFix/>
          </a:blip>
          <a:srcRect/>
          <a:stretch/>
        </p:blipFill>
        <p:spPr>
          <a:xfrm>
            <a:off x="6577123" y="1619604"/>
            <a:ext cx="4625130" cy="5238394"/>
          </a:xfrm>
          <a:custGeom>
            <a:avLst/>
            <a:gdLst/>
            <a:ahLst/>
            <a:cxnLst/>
            <a:rect l="l" t="t" r="r" b="b"/>
            <a:pathLst>
              <a:path w="4991918" h="5653816" extrusionOk="0">
                <a:moveTo>
                  <a:pt x="0" y="0"/>
                </a:moveTo>
                <a:lnTo>
                  <a:pt x="4991918" y="0"/>
                </a:lnTo>
                <a:lnTo>
                  <a:pt x="4991918" y="5653816"/>
                </a:lnTo>
                <a:lnTo>
                  <a:pt x="0" y="5653816"/>
                </a:lnTo>
                <a:close/>
              </a:path>
            </a:pathLst>
          </a:custGeom>
          <a:noFill/>
          <a:ln>
            <a:noFill/>
          </a:ln>
        </p:spPr>
      </p:pic>
      <p:sp>
        <p:nvSpPr>
          <p:cNvPr id="123" name="Google Shape;123;p15"/>
          <p:cNvSpPr>
            <a:spLocks noGrp="1"/>
          </p:cNvSpPr>
          <p:nvPr>
            <p:ph type="pic" idx="2"/>
          </p:nvPr>
        </p:nvSpPr>
        <p:spPr>
          <a:xfrm>
            <a:off x="7020057" y="3028280"/>
            <a:ext cx="3691822" cy="3829719"/>
          </a:xfrm>
          <a:prstGeom prst="rect">
            <a:avLst/>
          </a:prstGeom>
          <a:noFill/>
          <a:ln>
            <a:noFill/>
          </a:ln>
        </p:spPr>
      </p:sp>
      <p:sp>
        <p:nvSpPr>
          <p:cNvPr id="124" name="Google Shape;124;p15"/>
          <p:cNvSpPr txBox="1">
            <a:spLocks noGrp="1"/>
          </p:cNvSpPr>
          <p:nvPr>
            <p:ph type="body" idx="1"/>
          </p:nvPr>
        </p:nvSpPr>
        <p:spPr>
          <a:xfrm>
            <a:off x="481122" y="807487"/>
            <a:ext cx="561487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5"/>
          <p:cNvSpPr txBox="1">
            <a:spLocks noGrp="1"/>
          </p:cNvSpPr>
          <p:nvPr>
            <p:ph type="body" idx="3"/>
          </p:nvPr>
        </p:nvSpPr>
        <p:spPr>
          <a:xfrm>
            <a:off x="481124" y="1580692"/>
            <a:ext cx="5614877"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5" r:id="rId12"/>
    <p:sldLayoutId id="2147483666" r:id="rId13"/>
    <p:sldLayoutId id="2147483667" r:id="rId14"/>
    <p:sldLayoutId id="2147483668" r:id="rId15"/>
    <p:sldLayoutId id="214748366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izi.travel/en"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jingculturecommerce.com/sanxingdui-museum-tencent-ip-partnership/" TargetMode="External"/><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ternationaleonline.org/" TargetMode="External"/><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jingculturecommerce.com/valentine-museum-artglass-monument-avenue-ar-tour/" TargetMode="External"/><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www.miro.com/"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hyperlink" Target="https://www.internationaleonline.org/" TargetMode="External"/><Relationship Id="rId3" Type="http://schemas.openxmlformats.org/officeDocument/2006/relationships/hyperlink" Target="https://cutt.ly/sEuwzH0" TargetMode="External"/><Relationship Id="rId7" Type="http://schemas.openxmlformats.org/officeDocument/2006/relationships/hyperlink" Target="https://cutt.ly/7WzKssj" TargetMode="External"/><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hyperlink" Target="https://cutt.ly/1RLbR4x" TargetMode="External"/><Relationship Id="rId5" Type="http://schemas.openxmlformats.org/officeDocument/2006/relationships/hyperlink" Target="https://cutt.ly/EnTxXXB" TargetMode="External"/><Relationship Id="rId10" Type="http://schemas.openxmlformats.org/officeDocument/2006/relationships/hyperlink" Target="https://www.miro.com/" TargetMode="External"/><Relationship Id="rId4" Type="http://schemas.openxmlformats.org/officeDocument/2006/relationships/hyperlink" Target="https://cutt.ly/ZEuo94l" TargetMode="External"/><Relationship Id="rId9" Type="http://schemas.openxmlformats.org/officeDocument/2006/relationships/hyperlink" Target="https://cutt.ly/7Wz6mz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27" y="906514"/>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9" y="3743416"/>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tr-TR" sz="5400" dirty="0">
                <a:solidFill>
                  <a:schemeClr val="bg1"/>
                </a:solidFill>
              </a:rPr>
              <a:t>Modül</a:t>
            </a:r>
            <a:r>
              <a:rPr lang="en-GB" sz="5400" dirty="0">
                <a:solidFill>
                  <a:schemeClr val="bg1"/>
                </a:solidFill>
              </a:rPr>
              <a:t> 6</a:t>
            </a:r>
            <a:endParaRPr lang="en-US" sz="5400" dirty="0">
              <a:solidFill>
                <a:schemeClr val="bg1"/>
              </a:solidFill>
            </a:endParaRPr>
          </a:p>
        </p:txBody>
      </p:sp>
      <p:sp>
        <p:nvSpPr>
          <p:cNvPr id="7" name="Google Shape;153;p18">
            <a:extLst>
              <a:ext uri="{FF2B5EF4-FFF2-40B4-BE49-F238E27FC236}">
                <a16:creationId xmlns:a16="http://schemas.microsoft.com/office/drawing/2014/main" id="{ABFC28A1-491C-0546-A253-1F9B4F93B941}"/>
              </a:ext>
            </a:extLst>
          </p:cNvPr>
          <p:cNvSpPr txBox="1"/>
          <p:nvPr/>
        </p:nvSpPr>
        <p:spPr>
          <a:xfrm>
            <a:off x="0" y="4645966"/>
            <a:ext cx="12192000" cy="1152707"/>
          </a:xfrm>
          <a:prstGeom prst="rect">
            <a:avLst/>
          </a:prstGeom>
          <a:noFill/>
          <a:ln>
            <a:noFill/>
          </a:ln>
        </p:spPr>
        <p:txBody>
          <a:bodyPr spcFirstLastPara="1" wrap="square" lIns="91425" tIns="45700" rIns="91425" bIns="45700" anchor="t" anchorCtr="0">
            <a:noAutofit/>
          </a:bodyPr>
          <a:lstStyle/>
          <a:p>
            <a:pPr algn="ctr">
              <a:lnSpc>
                <a:spcPct val="107000"/>
              </a:lnSpc>
              <a:spcAft>
                <a:spcPts val="800"/>
              </a:spcAft>
            </a:pPr>
            <a:r>
              <a:rPr lang="tr-T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Hedef Düzeyinde Kültürel Mirası Korumak, Muhafaza Etmek Ve Teşvik Etmek İçin Başkalarıyla İşbirliği Yapmak</a:t>
            </a:r>
          </a:p>
          <a:p>
            <a:pPr algn="ctr">
              <a:lnSpc>
                <a:spcPct val="107000"/>
              </a:lnSpc>
              <a:spcAft>
                <a:spcPts val="800"/>
              </a:spcAft>
            </a:pPr>
            <a:r>
              <a:rPr lang="tr-T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3" name="Rettangolo 2">
            <a:extLst>
              <a:ext uri="{FF2B5EF4-FFF2-40B4-BE49-F238E27FC236}">
                <a16:creationId xmlns:a16="http://schemas.microsoft.com/office/drawing/2014/main" id="{4A7F8234-5D8D-1047-9DA7-E673F121D96E}"/>
              </a:ext>
            </a:extLst>
          </p:cNvPr>
          <p:cNvSpPr/>
          <p:nvPr/>
        </p:nvSpPr>
        <p:spPr>
          <a:xfrm>
            <a:off x="1435100" y="1455866"/>
            <a:ext cx="4102100" cy="540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7" name="Google Shape;297;p34"/>
          <p:cNvSpPr txBox="1">
            <a:spLocks noGrp="1"/>
          </p:cNvSpPr>
          <p:nvPr>
            <p:ph type="body" idx="1"/>
          </p:nvPr>
        </p:nvSpPr>
        <p:spPr>
          <a:xfrm>
            <a:off x="6096000" y="761961"/>
            <a:ext cx="5339109" cy="631527"/>
          </a:xfrm>
          <a:prstGeom prst="rect">
            <a:avLst/>
          </a:prstGeom>
          <a:noFill/>
          <a:ln>
            <a:noFill/>
          </a:ln>
        </p:spPr>
        <p:txBody>
          <a:bodyPr spcFirstLastPara="1" wrap="square" lIns="91425" tIns="45700" rIns="91425" bIns="45700" anchor="t" anchorCtr="0">
            <a:noAutofit/>
          </a:bodyPr>
          <a:lstStyle/>
          <a:p>
            <a:pPr marL="0" indent="0">
              <a:spcBef>
                <a:spcPts val="0"/>
              </a:spcBef>
            </a:pPr>
            <a:r>
              <a:rPr lang="tr-TR" dirty="0">
                <a:latin typeface="Calibri" panose="020F0502020204030204" pitchFamily="34" charset="0"/>
                <a:cs typeface="Calibri" panose="020F0502020204030204" pitchFamily="34" charset="0"/>
              </a:rPr>
              <a:t>Vaka Analizi</a:t>
            </a:r>
            <a:endParaRPr lang="it-IT" dirty="0">
              <a:latin typeface="Calibri" panose="020F0502020204030204" pitchFamily="34" charset="0"/>
              <a:cs typeface="Calibri" panose="020F0502020204030204" pitchFamily="34" charset="0"/>
            </a:endParaRPr>
          </a:p>
        </p:txBody>
      </p:sp>
      <p:pic>
        <p:nvPicPr>
          <p:cNvPr id="2" name="Immagine 2">
            <a:hlinkClick r:id="rId3"/>
            <a:extLst>
              <a:ext uri="{FF2B5EF4-FFF2-40B4-BE49-F238E27FC236}">
                <a16:creationId xmlns:a16="http://schemas.microsoft.com/office/drawing/2014/main" id="{7CD3EB61-8149-4BCA-B6F8-2AFF38913E4D}"/>
              </a:ext>
            </a:extLst>
          </p:cNvPr>
          <p:cNvPicPr>
            <a:picLocks noChangeAspect="1"/>
          </p:cNvPicPr>
          <p:nvPr/>
        </p:nvPicPr>
        <p:blipFill>
          <a:blip r:embed="rId4"/>
          <a:stretch>
            <a:fillRect/>
          </a:stretch>
        </p:blipFill>
        <p:spPr>
          <a:xfrm>
            <a:off x="1551379" y="2083658"/>
            <a:ext cx="3869541" cy="3869541"/>
          </a:xfrm>
          <a:prstGeom prst="rect">
            <a:avLst/>
          </a:prstGeom>
        </p:spPr>
      </p:pic>
      <p:sp>
        <p:nvSpPr>
          <p:cNvPr id="5" name="Google Shape;207;p24">
            <a:extLst>
              <a:ext uri="{FF2B5EF4-FFF2-40B4-BE49-F238E27FC236}">
                <a16:creationId xmlns:a16="http://schemas.microsoft.com/office/drawing/2014/main" id="{1D8BFD94-3BA6-5342-A4A7-FDFD2CEFF9F6}"/>
              </a:ext>
            </a:extLst>
          </p:cNvPr>
          <p:cNvSpPr txBox="1">
            <a:spLocks/>
          </p:cNvSpPr>
          <p:nvPr/>
        </p:nvSpPr>
        <p:spPr>
          <a:xfrm>
            <a:off x="6096000" y="1606848"/>
            <a:ext cx="5867400" cy="4823162"/>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Izi.TRAVEL, şehirleri, müzeleri ve onların hikayelerini gezginlerle buluşturmak amacıyla 2011 yılında kurulmuş </a:t>
            </a:r>
            <a:r>
              <a:rPr lang="tr-TR" sz="24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açık ve ücretsiz</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bir hikaye anlatımı platformudur.</a:t>
            </a:r>
          </a:p>
          <a:p>
            <a:pPr algn="just">
              <a:lnSpc>
                <a:spcPct val="107000"/>
              </a:lnSpc>
              <a:spcAft>
                <a:spcPts val="800"/>
              </a:spcAft>
            </a:pP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Platform, binlerce içerik sağlayıcının milyonlarca gezgin için multimedya kılavuzlarını kolayca oluşturabileceği dinamik bir merkez oluşturdu. Bu işbirlikçi yaklaşım, </a:t>
            </a:r>
            <a:r>
              <a:rPr lang="tr-TR" sz="24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herkesin müzeler ve şehirler için içerik oluşturmasına, ziyaretçilere ilgi çekici içerikler sunmasına ve platformun hızla büyümesini sağlamasına olanak tanır.</a:t>
            </a:r>
          </a:p>
        </p:txBody>
      </p:sp>
      <p:sp>
        <p:nvSpPr>
          <p:cNvPr id="8" name="Google Shape;224;p26">
            <a:extLst>
              <a:ext uri="{FF2B5EF4-FFF2-40B4-BE49-F238E27FC236}">
                <a16:creationId xmlns:a16="http://schemas.microsoft.com/office/drawing/2014/main" id="{E04771A6-0D23-924C-8592-A560688A00C8}"/>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10</a:t>
            </a:fld>
            <a:endParaRPr lang="en-US" dirty="0"/>
          </a:p>
        </p:txBody>
      </p:sp>
    </p:spTree>
    <p:extLst>
      <p:ext uri="{BB962C8B-B14F-4D97-AF65-F5344CB8AC3E}">
        <p14:creationId xmlns:p14="http://schemas.microsoft.com/office/powerpoint/2010/main" val="3303547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644206"/>
            <a:ext cx="7735886" cy="1277729"/>
          </a:xfrm>
        </p:spPr>
        <p:txBody>
          <a:bodyPr/>
          <a:lstStyle/>
          <a:p>
            <a:pPr lvl="0">
              <a:spcBef>
                <a:spcPts val="0"/>
              </a:spcBef>
              <a:buClr>
                <a:schemeClr val="lt1"/>
              </a:buClr>
              <a:buSzPts val="4000"/>
            </a:pPr>
            <a:r>
              <a:rPr lang="tr-TR" sz="4000" dirty="0">
                <a:latin typeface="Calibri" panose="020F0502020204030204" pitchFamily="34" charset="0"/>
                <a:cs typeface="Calibri" panose="020F0502020204030204" pitchFamily="34" charset="0"/>
              </a:rPr>
              <a:t>Paydaşlarını Dahil Et</a:t>
            </a:r>
            <a:endParaRPr lang="en-US" sz="4000"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442064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txBox="1">
            <a:spLocks noGrp="1"/>
          </p:cNvSpPr>
          <p:nvPr>
            <p:ph type="body" idx="1"/>
          </p:nvPr>
        </p:nvSpPr>
        <p:spPr>
          <a:xfrm>
            <a:off x="465534" y="546948"/>
            <a:ext cx="11260668"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tr-TR" dirty="0">
                <a:latin typeface="Calibri" panose="020F0502020204030204" pitchFamily="34" charset="0"/>
                <a:cs typeface="Calibri" panose="020F0502020204030204" pitchFamily="34" charset="0"/>
              </a:rPr>
              <a:t>KATIL ve İŞBİRLİĞİ YAP</a:t>
            </a:r>
            <a:endParaRPr dirty="0">
              <a:latin typeface="Calibri" panose="020F0502020204030204" pitchFamily="34" charset="0"/>
              <a:cs typeface="Calibri" panose="020F0502020204030204" pitchFamily="34" charset="0"/>
            </a:endParaRPr>
          </a:p>
        </p:txBody>
      </p:sp>
      <p:sp>
        <p:nvSpPr>
          <p:cNvPr id="224" name="Google Shape;224;p26"/>
          <p:cNvSpPr txBox="1">
            <a:spLocks noGrp="1"/>
          </p:cNvSpPr>
          <p:nvPr>
            <p:ph type="sldNum" idx="4294967295"/>
          </p:nvPr>
        </p:nvSpPr>
        <p:spPr>
          <a:xfrm>
            <a:off x="7889875" y="6561138"/>
            <a:ext cx="4302125"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226" name="Google Shape;226;p26"/>
          <p:cNvSpPr txBox="1">
            <a:spLocks noGrp="1"/>
          </p:cNvSpPr>
          <p:nvPr>
            <p:ph type="body" idx="2"/>
          </p:nvPr>
        </p:nvSpPr>
        <p:spPr>
          <a:xfrm>
            <a:off x="465402" y="2517252"/>
            <a:ext cx="11260800" cy="37938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dirty="0">
                <a:effectLst/>
                <a:latin typeface="Calibri" panose="020F0502020204030204" pitchFamily="34" charset="0"/>
                <a:ea typeface="Calibri" panose="020F0502020204030204" pitchFamily="34" charset="0"/>
                <a:cs typeface="Times New Roman" panose="02020603050405020304" pitchFamily="18" charset="0"/>
              </a:rPr>
              <a:t>Sürükleyici turizm deneyimleri projeleri </a:t>
            </a:r>
            <a:r>
              <a:rPr lang="tr-TR"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çok farklı alanları kapsar ve bu nedenle genellikle farklı meslekleri, kurumları, becerileri ve bakış açılarını içerir ve hazırlık, tartışma ve fikir birliği </a:t>
            </a:r>
            <a:r>
              <a:rPr lang="tr-TR" dirty="0">
                <a:effectLst/>
                <a:latin typeface="Calibri" panose="020F0502020204030204" pitchFamily="34" charset="0"/>
                <a:ea typeface="Calibri" panose="020F0502020204030204" pitchFamily="34" charset="0"/>
                <a:cs typeface="Times New Roman" panose="02020603050405020304" pitchFamily="18" charset="0"/>
              </a:rPr>
              <a:t>oluşturmayı gerektiren işbirliklerinin oluşturulmasını talep eder. </a:t>
            </a:r>
          </a:p>
          <a:p>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Disiplinlerarası</a:t>
            </a:r>
            <a:r>
              <a:rPr lang="tr-TR" dirty="0">
                <a:effectLst/>
                <a:latin typeface="Calibri" panose="020F0502020204030204" pitchFamily="34" charset="0"/>
                <a:ea typeface="Calibri" panose="020F0502020204030204" pitchFamily="34" charset="0"/>
                <a:cs typeface="Times New Roman" panose="02020603050405020304" pitchFamily="18" charset="0"/>
              </a:rPr>
              <a:t> gruplarda çalışmak için her şeyi kapsayan bir reçete yoktur, ancak bir projenin başlatıcıları olarak, işbirlikleri ve potansiyel katılım için çerçeveler oluşturmak için </a:t>
            </a:r>
            <a:r>
              <a:rPr lang="tr-TR"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en başından tüm paydaşları </a:t>
            </a:r>
            <a:r>
              <a:rPr lang="tr-TR" dirty="0">
                <a:effectLst/>
                <a:latin typeface="Calibri" panose="020F0502020204030204" pitchFamily="34" charset="0"/>
                <a:ea typeface="Calibri" panose="020F0502020204030204" pitchFamily="34" charset="0"/>
                <a:cs typeface="Times New Roman" panose="02020603050405020304" pitchFamily="18" charset="0"/>
              </a:rPr>
              <a:t>ilgi alanlarımız, planlarımız ve zaman çizelgelerimiz hakkında bilgilendirmeli ve dahil etmeliyiz. </a:t>
            </a:r>
            <a:r>
              <a:rPr lang="tr-TR"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Şeffaf iletişim</a:t>
            </a:r>
            <a:r>
              <a:rPr lang="tr-TR" dirty="0">
                <a:effectLst/>
                <a:latin typeface="Calibri" panose="020F0502020204030204" pitchFamily="34" charset="0"/>
                <a:ea typeface="Calibri" panose="020F0502020204030204" pitchFamily="34" charset="0"/>
                <a:cs typeface="Times New Roman" panose="02020603050405020304" pitchFamily="18" charset="0"/>
              </a:rPr>
              <a:t>, paydaşların katılımı için dürüst bir fırsat sağlar</a:t>
            </a:r>
            <a:endParaRPr dirty="0">
              <a:solidFill>
                <a:srgbClr val="E43794"/>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26"/>
          <p:cNvSpPr txBox="1">
            <a:spLocks noGrp="1"/>
          </p:cNvSpPr>
          <p:nvPr>
            <p:ph type="sldNum" idx="4294967295"/>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dirty="0"/>
          </a:p>
        </p:txBody>
      </p:sp>
      <p:pic>
        <p:nvPicPr>
          <p:cNvPr id="225" name="Google Shape;225;p26"/>
          <p:cNvPicPr preferRelativeResize="0"/>
          <p:nvPr/>
        </p:nvPicPr>
        <p:blipFill>
          <a:blip r:embed="rId3">
            <a:alphaModFix/>
          </a:blip>
          <a:stretch>
            <a:fillRect/>
          </a:stretch>
        </p:blipFill>
        <p:spPr>
          <a:xfrm>
            <a:off x="8195437" y="4444593"/>
            <a:ext cx="3690999" cy="2190001"/>
          </a:xfrm>
          <a:prstGeom prst="rect">
            <a:avLst/>
          </a:prstGeom>
          <a:noFill/>
          <a:ln>
            <a:noFill/>
          </a:ln>
        </p:spPr>
      </p:pic>
      <p:sp>
        <p:nvSpPr>
          <p:cNvPr id="227" name="Google Shape;227;p26"/>
          <p:cNvSpPr txBox="1">
            <a:spLocks noGrp="1"/>
          </p:cNvSpPr>
          <p:nvPr>
            <p:ph type="body" idx="2"/>
          </p:nvPr>
        </p:nvSpPr>
        <p:spPr>
          <a:xfrm>
            <a:off x="465533" y="3472964"/>
            <a:ext cx="8638273" cy="3202474"/>
          </a:xfrm>
          <a:prstGeom prst="rect">
            <a:avLst/>
          </a:prstGeom>
          <a:noFill/>
          <a:ln>
            <a:noFill/>
          </a:ln>
        </p:spPr>
        <p:txBody>
          <a:bodyPr spcFirstLastPara="1" wrap="square" lIns="91425" tIns="45700" rIns="91425" bIns="45700" anchor="t" anchorCtr="0">
            <a:noAutofit/>
          </a:bodyPr>
          <a:lstStyle/>
          <a:p>
            <a:pPr marL="0" indent="0">
              <a:buSzPts val="1200"/>
            </a:pPr>
            <a:r>
              <a:rPr lang="tr-TR" sz="2000" b="1" dirty="0">
                <a:highlight>
                  <a:srgbClr val="FBE000"/>
                </a:highlight>
                <a:latin typeface="Calibri" panose="020F0502020204030204" pitchFamily="34" charset="0"/>
                <a:cs typeface="Calibri" panose="020F0502020204030204" pitchFamily="34" charset="0"/>
              </a:rPr>
              <a:t>Bir İpucu</a:t>
            </a:r>
            <a:r>
              <a:rPr lang="en-US" sz="2000" b="1" dirty="0">
                <a:solidFill>
                  <a:srgbClr val="7F7F7F"/>
                </a:solidFill>
                <a:highlight>
                  <a:srgbClr val="FBE000"/>
                </a:highlight>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a:t>
            </a:r>
            <a:r>
              <a:rPr lang="tr-TR" sz="2000" dirty="0">
                <a:effectLst/>
                <a:latin typeface="Calibri" panose="020F0502020204030204" pitchFamily="34" charset="0"/>
                <a:ea typeface="Calibri" panose="020F0502020204030204" pitchFamily="34" charset="0"/>
                <a:cs typeface="Times New Roman" panose="02020603050405020304" pitchFamily="18" charset="0"/>
              </a:rPr>
              <a:t>Söz konusu kültürel miras hakkında toplayabildiğiniz kadar bilgi toplayın. Ne kadar çok materyal (grafik, ses…) toplanırsa, aşağıdakiler gibi yaratıcı ve kültürel endüstrilerle işbirliği yapmak için o kadar fazla fırsat verir:</a:t>
            </a:r>
          </a:p>
          <a:p>
            <a:pPr marL="0" indent="0" algn="l">
              <a:buSzPts val="1200"/>
            </a:pPr>
            <a:r>
              <a:rPr lang="en-US" dirty="0">
                <a:latin typeface="Calibri" panose="020F0502020204030204" pitchFamily="34" charset="0"/>
                <a:cs typeface="Calibri" panose="020F0502020204030204" pitchFamily="34" charset="0"/>
              </a:rPr>
              <a:t> </a:t>
            </a:r>
          </a:p>
          <a:p>
            <a:pPr indent="-342900">
              <a:buClr>
                <a:srgbClr val="FBE000"/>
              </a:buClr>
              <a:buSzPts val="1800"/>
              <a:buFont typeface="Arial"/>
              <a:buChar char="●"/>
            </a:pPr>
            <a:r>
              <a:rPr lang="tr-TR" dirty="0">
                <a:solidFill>
                  <a:srgbClr val="E43794"/>
                </a:solidFill>
                <a:latin typeface="Calibri" panose="020F0502020204030204" pitchFamily="34" charset="0"/>
                <a:cs typeface="Calibri" panose="020F0502020204030204" pitchFamily="34" charset="0"/>
              </a:rPr>
              <a:t>Grafik ve Multimedya Tasarımcıları</a:t>
            </a:r>
            <a:r>
              <a:rPr lang="en-US" dirty="0">
                <a:solidFill>
                  <a:srgbClr val="E43794"/>
                </a:solidFill>
                <a:latin typeface="Calibri" panose="020F0502020204030204" pitchFamily="34" charset="0"/>
                <a:cs typeface="Calibri" panose="020F0502020204030204" pitchFamily="34" charset="0"/>
              </a:rPr>
              <a:t>;</a:t>
            </a:r>
          </a:p>
          <a:p>
            <a:pPr indent="-342900">
              <a:buClr>
                <a:srgbClr val="FBE000"/>
              </a:buClr>
              <a:buSzPts val="1800"/>
              <a:buFont typeface="Arial"/>
              <a:buChar char="●"/>
            </a:pPr>
            <a:r>
              <a:rPr lang="tr-TR" dirty="0">
                <a:solidFill>
                  <a:srgbClr val="E43794"/>
                </a:solidFill>
                <a:latin typeface="Calibri" panose="020F0502020204030204" pitchFamily="34" charset="0"/>
                <a:cs typeface="Calibri" panose="020F0502020204030204" pitchFamily="34" charset="0"/>
              </a:rPr>
              <a:t>Sanatçılar</a:t>
            </a:r>
            <a:r>
              <a:rPr lang="en-US" dirty="0">
                <a:solidFill>
                  <a:srgbClr val="E43794"/>
                </a:solidFill>
                <a:latin typeface="Calibri" panose="020F0502020204030204" pitchFamily="34" charset="0"/>
                <a:cs typeface="Calibri" panose="020F0502020204030204" pitchFamily="34" charset="0"/>
              </a:rPr>
              <a:t>;</a:t>
            </a:r>
          </a:p>
          <a:p>
            <a:pPr indent="-342900">
              <a:buClr>
                <a:srgbClr val="FBE000"/>
              </a:buClr>
              <a:buSzPts val="1800"/>
              <a:buFont typeface="Arial"/>
              <a:buChar char="●"/>
            </a:pPr>
            <a:r>
              <a:rPr lang="tr-TR" dirty="0">
                <a:solidFill>
                  <a:srgbClr val="E43794"/>
                </a:solidFill>
                <a:latin typeface="Calibri" panose="020F0502020204030204" pitchFamily="34" charset="0"/>
                <a:cs typeface="Calibri" panose="020F0502020204030204" pitchFamily="34" charset="0"/>
              </a:rPr>
              <a:t>Mimarlar</a:t>
            </a:r>
            <a:r>
              <a:rPr lang="en-US" dirty="0">
                <a:solidFill>
                  <a:srgbClr val="E43794"/>
                </a:solidFill>
                <a:latin typeface="Calibri" panose="020F0502020204030204" pitchFamily="34" charset="0"/>
                <a:cs typeface="Calibri" panose="020F0502020204030204" pitchFamily="34" charset="0"/>
              </a:rPr>
              <a:t>;</a:t>
            </a:r>
          </a:p>
          <a:p>
            <a:pPr indent="-342900">
              <a:buClr>
                <a:srgbClr val="FBE000"/>
              </a:buClr>
              <a:buSzPts val="1800"/>
              <a:buFont typeface="Arial"/>
              <a:buChar char="●"/>
            </a:pPr>
            <a:r>
              <a:rPr lang="tr-TR" dirty="0">
                <a:solidFill>
                  <a:srgbClr val="E43794"/>
                </a:solidFill>
                <a:latin typeface="Calibri" panose="020F0502020204030204" pitchFamily="34" charset="0"/>
                <a:cs typeface="Calibri" panose="020F0502020204030204" pitchFamily="34" charset="0"/>
              </a:rPr>
              <a:t>Programcılar </a:t>
            </a:r>
            <a:r>
              <a:rPr lang="tr-TR" dirty="0">
                <a:latin typeface="Calibri" panose="020F0502020204030204" pitchFamily="34" charset="0"/>
                <a:cs typeface="Calibri" panose="020F0502020204030204" pitchFamily="34" charset="0"/>
              </a:rPr>
              <a:t>ve diğerleri</a:t>
            </a:r>
            <a:r>
              <a:rPr lang="en-US" dirty="0">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rgbClr val="7F7F7F"/>
              </a:buClr>
              <a:buSzPts val="2400"/>
              <a:buNone/>
            </a:pPr>
            <a:endParaRPr dirty="0">
              <a:solidFill>
                <a:srgbClr val="E43794"/>
              </a:solidFill>
              <a:latin typeface="Calibri" panose="020F0502020204030204" pitchFamily="34" charset="0"/>
              <a:cs typeface="Calibri" panose="020F0502020204030204" pitchFamily="34" charset="0"/>
            </a:endParaRPr>
          </a:p>
        </p:txBody>
      </p:sp>
      <p:sp>
        <p:nvSpPr>
          <p:cNvPr id="12" name="Google Shape;223;p26">
            <a:extLst>
              <a:ext uri="{FF2B5EF4-FFF2-40B4-BE49-F238E27FC236}">
                <a16:creationId xmlns:a16="http://schemas.microsoft.com/office/drawing/2014/main" id="{7C68DB9C-10BE-F845-836E-8046B5791828}"/>
              </a:ext>
            </a:extLst>
          </p:cNvPr>
          <p:cNvSpPr txBox="1">
            <a:spLocks noGrp="1"/>
          </p:cNvSpPr>
          <p:nvPr>
            <p:ph type="body" idx="1"/>
          </p:nvPr>
        </p:nvSpPr>
        <p:spPr>
          <a:xfrm>
            <a:off x="465534" y="546948"/>
            <a:ext cx="11260668"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tr-TR" dirty="0">
                <a:latin typeface="Calibri" panose="020F0502020204030204" pitchFamily="34" charset="0"/>
                <a:cs typeface="Calibri" panose="020F0502020204030204" pitchFamily="34" charset="0"/>
              </a:rPr>
              <a:t>KATIL ve İŞBİRLİĞİ YAP</a:t>
            </a:r>
            <a:endParaRPr lang="en-US" dirty="0">
              <a:latin typeface="Calibri" panose="020F0502020204030204" pitchFamily="34" charset="0"/>
              <a:cs typeface="Calibri" panose="020F0502020204030204" pitchFamily="34" charset="0"/>
            </a:endParaRPr>
          </a:p>
        </p:txBody>
      </p:sp>
      <p:sp>
        <p:nvSpPr>
          <p:cNvPr id="13" name="Google Shape;227;p26">
            <a:extLst>
              <a:ext uri="{FF2B5EF4-FFF2-40B4-BE49-F238E27FC236}">
                <a16:creationId xmlns:a16="http://schemas.microsoft.com/office/drawing/2014/main" id="{4BBD0222-20B7-4341-9F94-B11792EB30FC}"/>
              </a:ext>
            </a:extLst>
          </p:cNvPr>
          <p:cNvSpPr txBox="1">
            <a:spLocks/>
          </p:cNvSpPr>
          <p:nvPr/>
        </p:nvSpPr>
        <p:spPr>
          <a:xfrm>
            <a:off x="465534" y="2167969"/>
            <a:ext cx="11260668" cy="14192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7000"/>
              </a:lnSpc>
              <a:spcAft>
                <a:spcPts val="800"/>
              </a:spcAft>
            </a:pPr>
            <a:r>
              <a:rPr lang="tr-TR" sz="18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	</a:t>
            </a:r>
            <a:r>
              <a:rPr lang="tr-TR"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İşbirliği, daha iyi sonuçlar için bir fırsat olarak görülmelidir</a:t>
            </a:r>
            <a:r>
              <a:rPr lang="tr-TR" dirty="0">
                <a:effectLst/>
                <a:latin typeface="Calibri" panose="020F0502020204030204" pitchFamily="34" charset="0"/>
                <a:ea typeface="Calibri" panose="020F0502020204030204" pitchFamily="34" charset="0"/>
                <a:cs typeface="Times New Roman" panose="02020603050405020304" pitchFamily="18" charset="0"/>
              </a:rPr>
              <a:t>. Süreci farklı paydaşlara açmak, erişiminiz olan becerileri ve elde ettiğiniz sonuçları büyük ölçüde artırabilir.</a:t>
            </a:r>
          </a:p>
        </p:txBody>
      </p:sp>
    </p:spTree>
    <p:extLst>
      <p:ext uri="{BB962C8B-B14F-4D97-AF65-F5344CB8AC3E}">
        <p14:creationId xmlns:p14="http://schemas.microsoft.com/office/powerpoint/2010/main" val="3537169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7"/>
          <p:cNvPicPr preferRelativeResize="0">
            <a:picLocks noGrp="1"/>
          </p:cNvPicPr>
          <p:nvPr>
            <p:ph type="pic" idx="2"/>
          </p:nvPr>
        </p:nvPicPr>
        <p:blipFill rotWithShape="1">
          <a:blip r:embed="rId3"/>
          <a:srcRect t="17294" b="-4234"/>
          <a:stretch/>
        </p:blipFill>
        <p:spPr>
          <a:xfrm>
            <a:off x="7134852" y="3104480"/>
            <a:ext cx="3548388" cy="3780000"/>
          </a:xfrm>
          <a:prstGeom prst="rect">
            <a:avLst/>
          </a:prstGeom>
          <a:noFill/>
          <a:ln>
            <a:noFill/>
          </a:ln>
        </p:spPr>
      </p:pic>
      <p:sp>
        <p:nvSpPr>
          <p:cNvPr id="233" name="Google Shape;233;p27"/>
          <p:cNvSpPr txBox="1">
            <a:spLocks noGrp="1"/>
          </p:cNvSpPr>
          <p:nvPr>
            <p:ph type="body" idx="1"/>
          </p:nvPr>
        </p:nvSpPr>
        <p:spPr>
          <a:xfrm>
            <a:off x="481124" y="543668"/>
            <a:ext cx="5614800" cy="63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None/>
            </a:pPr>
            <a:r>
              <a:rPr lang="tr-TR" dirty="0">
                <a:latin typeface="Calibri" panose="020F0502020204030204" pitchFamily="34" charset="0"/>
                <a:cs typeface="Calibri" panose="020F0502020204030204" pitchFamily="34" charset="0"/>
              </a:rPr>
              <a:t>Paydaşların Katılımı</a:t>
            </a:r>
            <a:endParaRPr dirty="0">
              <a:latin typeface="Calibri" panose="020F0502020204030204" pitchFamily="34" charset="0"/>
              <a:cs typeface="Calibri" panose="020F0502020204030204" pitchFamily="34" charset="0"/>
            </a:endParaRPr>
          </a:p>
        </p:txBody>
      </p:sp>
      <p:sp>
        <p:nvSpPr>
          <p:cNvPr id="234" name="Google Shape;234;p27"/>
          <p:cNvSpPr txBox="1">
            <a:spLocks noGrp="1"/>
          </p:cNvSpPr>
          <p:nvPr>
            <p:ph type="body" idx="3"/>
          </p:nvPr>
        </p:nvSpPr>
        <p:spPr>
          <a:xfrm>
            <a:off x="481124" y="1374600"/>
            <a:ext cx="6087316" cy="5163360"/>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	Pek çok meslek ve ilgi grubu, sürükleyici turizm deneyimlerinde pay sahibidir ve değerli bilgilerle katkıda bulunabilir. Yine de herkes her şeye dahil olmamalı. </a:t>
            </a:r>
            <a:r>
              <a:rPr lang="tr-TR" dirty="0">
                <a:solidFill>
                  <a:srgbClr val="D41A6A"/>
                </a:solidFill>
                <a:effectLst/>
                <a:latin typeface="Calibri" panose="020F0502020204030204" pitchFamily="34" charset="0"/>
                <a:ea typeface="Calibri" panose="020F0502020204030204" pitchFamily="34" charset="0"/>
                <a:cs typeface="Times New Roman" panose="02020603050405020304" pitchFamily="18" charset="0"/>
              </a:rPr>
              <a:t>Paydaş katılımının önemli bir yönü yeterliliklerdir!</a:t>
            </a:r>
          </a:p>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	Paydaş katılımı her zaman paydaşların bilgisini, geçmişini ve isteklerini dikkate almalıdır - </a:t>
            </a:r>
            <a:r>
              <a:rPr lang="tr-TR" dirty="0">
                <a:solidFill>
                  <a:srgbClr val="D41A6A"/>
                </a:solidFill>
                <a:effectLst/>
                <a:latin typeface="Calibri" panose="020F0502020204030204" pitchFamily="34" charset="0"/>
                <a:ea typeface="Calibri" panose="020F0502020204030204" pitchFamily="34" charset="0"/>
                <a:cs typeface="Times New Roman" panose="02020603050405020304" pitchFamily="18" charset="0"/>
              </a:rPr>
              <a:t>paydaşların katılımından en yapıcı geri bildirim ve </a:t>
            </a:r>
            <a:r>
              <a:rPr lang="tr-TR" dirty="0" err="1">
                <a:solidFill>
                  <a:srgbClr val="D41A6A"/>
                </a:solidFill>
                <a:effectLst/>
                <a:latin typeface="Calibri" panose="020F0502020204030204" pitchFamily="34" charset="0"/>
                <a:ea typeface="Calibri" panose="020F0502020204030204" pitchFamily="34" charset="0"/>
                <a:cs typeface="Times New Roman" panose="02020603050405020304" pitchFamily="18" charset="0"/>
              </a:rPr>
              <a:t>içgörüleri</a:t>
            </a:r>
            <a:r>
              <a:rPr lang="tr-TR" dirty="0">
                <a:solidFill>
                  <a:srgbClr val="D41A6A"/>
                </a:solidFill>
                <a:effectLst/>
                <a:latin typeface="Calibri" panose="020F0502020204030204" pitchFamily="34" charset="0"/>
                <a:ea typeface="Calibri" panose="020F0502020204030204" pitchFamily="34" charset="0"/>
                <a:cs typeface="Times New Roman" panose="02020603050405020304" pitchFamily="18" charset="0"/>
              </a:rPr>
              <a:t> almak için </a:t>
            </a:r>
            <a:r>
              <a:rPr lang="tr-TR" dirty="0">
                <a:effectLst/>
                <a:latin typeface="Calibri" panose="020F0502020204030204" pitchFamily="34" charset="0"/>
                <a:ea typeface="Calibri" panose="020F0502020204030204" pitchFamily="34" charset="0"/>
                <a:cs typeface="Times New Roman" panose="02020603050405020304" pitchFamily="18" charset="0"/>
              </a:rPr>
              <a:t>bunu aklınızda bulundurun.</a:t>
            </a:r>
          </a:p>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Google Shape;224;p26">
            <a:extLst>
              <a:ext uri="{FF2B5EF4-FFF2-40B4-BE49-F238E27FC236}">
                <a16:creationId xmlns:a16="http://schemas.microsoft.com/office/drawing/2014/main" id="{4B935B7A-CD35-A945-A4F1-93E0B604825D}"/>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pPr/>
              <a:t>14</a:t>
            </a:fld>
            <a:endParaRPr lang="en-US"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8"/>
          <p:cNvSpPr txBox="1">
            <a:spLocks noGrp="1"/>
          </p:cNvSpPr>
          <p:nvPr>
            <p:ph type="body" idx="1"/>
          </p:nvPr>
        </p:nvSpPr>
        <p:spPr>
          <a:xfrm>
            <a:off x="297450" y="313565"/>
            <a:ext cx="11597100" cy="631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100"/>
              <a:buNone/>
            </a:pPr>
            <a:r>
              <a:rPr lang="tr-TR" sz="3800" dirty="0">
                <a:latin typeface="Calibri" panose="020F0502020204030204" pitchFamily="34" charset="0"/>
                <a:cs typeface="Calibri" panose="020F0502020204030204" pitchFamily="34" charset="0"/>
              </a:rPr>
              <a:t>Kültürel Mirasın Kilit Paydaşlarının Uzmanlığı</a:t>
            </a:r>
            <a:endParaRPr sz="3800" dirty="0">
              <a:latin typeface="Calibri" panose="020F0502020204030204" pitchFamily="34" charset="0"/>
              <a:cs typeface="Calibri" panose="020F0502020204030204" pitchFamily="34" charset="0"/>
            </a:endParaRPr>
          </a:p>
        </p:txBody>
      </p:sp>
      <p:sp>
        <p:nvSpPr>
          <p:cNvPr id="240" name="Google Shape;240;p28"/>
          <p:cNvSpPr txBox="1">
            <a:spLocks noGrp="1"/>
          </p:cNvSpPr>
          <p:nvPr>
            <p:ph type="body" idx="5"/>
          </p:nvPr>
        </p:nvSpPr>
        <p:spPr>
          <a:xfrm>
            <a:off x="609764" y="873349"/>
            <a:ext cx="10972470" cy="805088"/>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Burada, dahil edilecek paydaş kategorilerinin ve büyük olasılıkla dahil edilmesi gereken aşamaların bir özeti yer almaktadır.</a:t>
            </a:r>
          </a:p>
        </p:txBody>
      </p:sp>
      <p:graphicFrame>
        <p:nvGraphicFramePr>
          <p:cNvPr id="241" name="Google Shape;241;p28"/>
          <p:cNvGraphicFramePr/>
          <p:nvPr>
            <p:extLst>
              <p:ext uri="{D42A27DB-BD31-4B8C-83A1-F6EECF244321}">
                <p14:modId xmlns:p14="http://schemas.microsoft.com/office/powerpoint/2010/main" val="4163880190"/>
              </p:ext>
            </p:extLst>
          </p:nvPr>
        </p:nvGraphicFramePr>
        <p:xfrm>
          <a:off x="487927" y="1781535"/>
          <a:ext cx="10972469" cy="4970559"/>
        </p:xfrm>
        <a:graphic>
          <a:graphicData uri="http://schemas.openxmlformats.org/drawingml/2006/table">
            <a:tbl>
              <a:tblPr bandRow="1">
                <a:noFill/>
                <a:tableStyleId>{35E8D7CE-3278-4515-8369-591D1D3D2F60}</a:tableStyleId>
              </a:tblPr>
              <a:tblGrid>
                <a:gridCol w="2309061">
                  <a:extLst>
                    <a:ext uri="{9D8B030D-6E8A-4147-A177-3AD203B41FA5}">
                      <a16:colId xmlns:a16="http://schemas.microsoft.com/office/drawing/2014/main" val="20000"/>
                    </a:ext>
                  </a:extLst>
                </a:gridCol>
                <a:gridCol w="1167696">
                  <a:extLst>
                    <a:ext uri="{9D8B030D-6E8A-4147-A177-3AD203B41FA5}">
                      <a16:colId xmlns:a16="http://schemas.microsoft.com/office/drawing/2014/main" val="20001"/>
                    </a:ext>
                  </a:extLst>
                </a:gridCol>
                <a:gridCol w="1647273">
                  <a:extLst>
                    <a:ext uri="{9D8B030D-6E8A-4147-A177-3AD203B41FA5}">
                      <a16:colId xmlns:a16="http://schemas.microsoft.com/office/drawing/2014/main" val="20002"/>
                    </a:ext>
                  </a:extLst>
                </a:gridCol>
                <a:gridCol w="1443320">
                  <a:extLst>
                    <a:ext uri="{9D8B030D-6E8A-4147-A177-3AD203B41FA5}">
                      <a16:colId xmlns:a16="http://schemas.microsoft.com/office/drawing/2014/main" val="20003"/>
                    </a:ext>
                  </a:extLst>
                </a:gridCol>
                <a:gridCol w="1159420">
                  <a:extLst>
                    <a:ext uri="{9D8B030D-6E8A-4147-A177-3AD203B41FA5}">
                      <a16:colId xmlns:a16="http://schemas.microsoft.com/office/drawing/2014/main" val="20004"/>
                    </a:ext>
                  </a:extLst>
                </a:gridCol>
                <a:gridCol w="1323750">
                  <a:extLst>
                    <a:ext uri="{9D8B030D-6E8A-4147-A177-3AD203B41FA5}">
                      <a16:colId xmlns:a16="http://schemas.microsoft.com/office/drawing/2014/main" val="20005"/>
                    </a:ext>
                  </a:extLst>
                </a:gridCol>
                <a:gridCol w="1921949">
                  <a:extLst>
                    <a:ext uri="{9D8B030D-6E8A-4147-A177-3AD203B41FA5}">
                      <a16:colId xmlns:a16="http://schemas.microsoft.com/office/drawing/2014/main" val="20006"/>
                    </a:ext>
                  </a:extLst>
                </a:gridCol>
              </a:tblGrid>
              <a:tr h="551979">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r>
                        <a:rPr lang="tr-TR" sz="1400" b="1" dirty="0">
                          <a:latin typeface="Calibri" panose="020F0502020204030204" pitchFamily="34" charset="0"/>
                          <a:ea typeface="Avenir"/>
                          <a:cs typeface="Calibri" panose="020F0502020204030204" pitchFamily="34" charset="0"/>
                          <a:sym typeface="Avenir"/>
                        </a:rPr>
                        <a:t>İzin</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tr-TR" sz="1400" b="1" dirty="0">
                          <a:latin typeface="Calibri" panose="020F0502020204030204" pitchFamily="34" charset="0"/>
                          <a:ea typeface="Avenir"/>
                          <a:cs typeface="Calibri" panose="020F0502020204030204" pitchFamily="34" charset="0"/>
                          <a:sym typeface="Avenir"/>
                        </a:rPr>
                        <a:t>Profesyonel Rehberlik</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tr-TR" sz="1400" b="1" dirty="0" err="1">
                          <a:latin typeface="Calibri" panose="020F0502020204030204" pitchFamily="34" charset="0"/>
                          <a:ea typeface="Avenir"/>
                          <a:cs typeface="Calibri" panose="020F0502020204030204" pitchFamily="34" charset="0"/>
                          <a:sym typeface="Avenir"/>
                        </a:rPr>
                        <a:t>Dökümanlar</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tr-TR" sz="1400" b="1" dirty="0">
                          <a:latin typeface="Calibri" panose="020F0502020204030204" pitchFamily="34" charset="0"/>
                          <a:ea typeface="Avenir"/>
                          <a:cs typeface="Calibri" panose="020F0502020204030204" pitchFamily="34" charset="0"/>
                          <a:sym typeface="Avenir"/>
                        </a:rPr>
                        <a:t>Fikirler</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tr-TR" sz="1400" b="1" dirty="0">
                          <a:latin typeface="Calibri" panose="020F0502020204030204" pitchFamily="34" charset="0"/>
                          <a:ea typeface="Avenir"/>
                          <a:cs typeface="Calibri" panose="020F0502020204030204" pitchFamily="34" charset="0"/>
                          <a:sym typeface="Avenir"/>
                        </a:rPr>
                        <a:t>Test Etmek</a:t>
                      </a:r>
                      <a:r>
                        <a:rPr lang="en-US" sz="1400" b="1" dirty="0">
                          <a:latin typeface="Calibri" panose="020F0502020204030204" pitchFamily="34" charset="0"/>
                          <a:ea typeface="Avenir"/>
                          <a:cs typeface="Calibri" panose="020F0502020204030204" pitchFamily="34" charset="0"/>
                          <a:sym typeface="Avenir"/>
                        </a:rPr>
                        <a:t> </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tr-TR" sz="1400" b="1" dirty="0" err="1">
                          <a:latin typeface="Calibri" panose="020F0502020204030204" pitchFamily="34" charset="0"/>
                          <a:ea typeface="Avenir"/>
                          <a:cs typeface="Calibri" panose="020F0502020204030204" pitchFamily="34" charset="0"/>
                          <a:sym typeface="Avenir"/>
                        </a:rPr>
                        <a:t>Uygulalma</a:t>
                      </a:r>
                      <a:r>
                        <a:rPr lang="tr-TR" sz="1400" b="1" dirty="0">
                          <a:latin typeface="Calibri" panose="020F0502020204030204" pitchFamily="34" charset="0"/>
                          <a:ea typeface="Avenir"/>
                          <a:cs typeface="Calibri" panose="020F0502020204030204" pitchFamily="34" charset="0"/>
                          <a:sym typeface="Avenir"/>
                        </a:rPr>
                        <a:t> ve Destek</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extLst>
                  <a:ext uri="{0D108BD9-81ED-4DB2-BD59-A6C34878D82A}">
                    <a16:rowId xmlns:a16="http://schemas.microsoft.com/office/drawing/2014/main" val="10000"/>
                  </a:ext>
                </a:extLst>
              </a:tr>
              <a:tr h="383332">
                <a:tc>
                  <a:txBody>
                    <a:bodyPr/>
                    <a:lstStyle/>
                    <a:p>
                      <a:pPr marL="0" lvl="0" indent="0" algn="l" rtl="0">
                        <a:spcBef>
                          <a:spcPts val="0"/>
                        </a:spcBef>
                        <a:spcAft>
                          <a:spcPts val="0"/>
                        </a:spcAft>
                        <a:buNone/>
                      </a:pPr>
                      <a:r>
                        <a:rPr lang="tr-TR" sz="1400" b="1" dirty="0">
                          <a:solidFill>
                            <a:srgbClr val="FFFFFF"/>
                          </a:solidFill>
                          <a:latin typeface="Calibri" panose="020F0502020204030204" pitchFamily="34" charset="0"/>
                          <a:ea typeface="Avenir"/>
                          <a:cs typeface="Calibri" panose="020F0502020204030204" pitchFamily="34" charset="0"/>
                          <a:sym typeface="Avenir"/>
                        </a:rPr>
                        <a:t>Müze Uzmanı</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1"/>
                  </a:ext>
                </a:extLst>
              </a:tr>
              <a:tr h="576849">
                <a:tc>
                  <a:txBody>
                    <a:bodyPr/>
                    <a:lstStyle/>
                    <a:p>
                      <a:pPr marL="0" lvl="0" indent="0" algn="l" rtl="0">
                        <a:spcBef>
                          <a:spcPts val="0"/>
                        </a:spcBef>
                        <a:spcAft>
                          <a:spcPts val="0"/>
                        </a:spcAft>
                        <a:buNone/>
                      </a:pPr>
                      <a:r>
                        <a:rPr lang="tr-TR" sz="1400" b="1" dirty="0">
                          <a:solidFill>
                            <a:srgbClr val="FFFFFF"/>
                          </a:solidFill>
                          <a:latin typeface="Calibri" panose="020F0502020204030204" pitchFamily="34" charset="0"/>
                          <a:ea typeface="Avenir"/>
                          <a:cs typeface="Calibri" panose="020F0502020204030204" pitchFamily="34" charset="0"/>
                          <a:sym typeface="Avenir"/>
                        </a:rPr>
                        <a:t>Müze, Folklor vb. Kültürel Miras STK’ları</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2"/>
                  </a:ext>
                </a:extLst>
              </a:tr>
              <a:tr h="501477">
                <a:tc>
                  <a:txBody>
                    <a:bodyPr/>
                    <a:lstStyle/>
                    <a:p>
                      <a:pPr marL="0" lvl="0" indent="0" algn="l" rtl="0">
                        <a:spcBef>
                          <a:spcPts val="0"/>
                        </a:spcBef>
                        <a:spcAft>
                          <a:spcPts val="0"/>
                        </a:spcAft>
                        <a:buNone/>
                      </a:pPr>
                      <a:r>
                        <a:rPr lang="tr-TR" sz="1400" b="1" dirty="0">
                          <a:solidFill>
                            <a:srgbClr val="FFFFFF"/>
                          </a:solidFill>
                          <a:latin typeface="Calibri" panose="020F0502020204030204" pitchFamily="34" charset="0"/>
                          <a:ea typeface="Avenir"/>
                          <a:cs typeface="Calibri" panose="020F0502020204030204" pitchFamily="34" charset="0"/>
                          <a:sym typeface="Avenir"/>
                        </a:rPr>
                        <a:t>Sanatçı ve Diğer Yaratıcılar</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3"/>
                  </a:ext>
                </a:extLst>
              </a:tr>
              <a:tr h="730570">
                <a:tc>
                  <a:txBody>
                    <a:bodyPr/>
                    <a:lstStyle/>
                    <a:p>
                      <a:pPr marL="0" lvl="0" indent="0" algn="l" rtl="0">
                        <a:spcBef>
                          <a:spcPts val="0"/>
                        </a:spcBef>
                        <a:spcAft>
                          <a:spcPts val="0"/>
                        </a:spcAft>
                        <a:buNone/>
                      </a:pPr>
                      <a:r>
                        <a:rPr lang="tr-TR" sz="1400" b="1" dirty="0">
                          <a:solidFill>
                            <a:srgbClr val="FFFFFF"/>
                          </a:solidFill>
                          <a:latin typeface="Calibri" panose="020F0502020204030204" pitchFamily="34" charset="0"/>
                          <a:ea typeface="Avenir"/>
                          <a:cs typeface="Calibri" panose="020F0502020204030204" pitchFamily="34" charset="0"/>
                          <a:sym typeface="Avenir"/>
                        </a:rPr>
                        <a:t>Diğer Uzmanlar</a:t>
                      </a:r>
                      <a:r>
                        <a:rPr lang="en-US" sz="1400" b="1" dirty="0">
                          <a:solidFill>
                            <a:srgbClr val="FFFFFF"/>
                          </a:solidFill>
                          <a:latin typeface="Calibri" panose="020F0502020204030204" pitchFamily="34" charset="0"/>
                          <a:ea typeface="Avenir"/>
                          <a:cs typeface="Calibri" panose="020F0502020204030204" pitchFamily="34" charset="0"/>
                          <a:sym typeface="Avenir"/>
                        </a:rPr>
                        <a:t> (</a:t>
                      </a:r>
                      <a:r>
                        <a:rPr lang="tr-TR" sz="1400" b="1" dirty="0">
                          <a:solidFill>
                            <a:srgbClr val="FFFFFF"/>
                          </a:solidFill>
                          <a:latin typeface="Calibri" panose="020F0502020204030204" pitchFamily="34" charset="0"/>
                          <a:ea typeface="Avenir"/>
                          <a:cs typeface="Calibri" panose="020F0502020204030204" pitchFamily="34" charset="0"/>
                          <a:sym typeface="Avenir"/>
                        </a:rPr>
                        <a:t>Ör: </a:t>
                      </a:r>
                      <a:r>
                        <a:rPr lang="tr-TR" sz="1400" b="1" dirty="0" err="1">
                          <a:solidFill>
                            <a:srgbClr val="FFFFFF"/>
                          </a:solidFill>
                          <a:latin typeface="Calibri" panose="020F0502020204030204" pitchFamily="34" charset="0"/>
                          <a:ea typeface="Avenir"/>
                          <a:cs typeface="Calibri" panose="020F0502020204030204" pitchFamily="34" charset="0"/>
                          <a:sym typeface="Avenir"/>
                        </a:rPr>
                        <a:t>Mimamrlar</a:t>
                      </a:r>
                      <a:r>
                        <a:rPr lang="tr-TR" sz="1400" b="1" dirty="0">
                          <a:solidFill>
                            <a:srgbClr val="FFFFFF"/>
                          </a:solidFill>
                          <a:latin typeface="Calibri" panose="020F0502020204030204" pitchFamily="34" charset="0"/>
                          <a:ea typeface="Avenir"/>
                          <a:cs typeface="Calibri" panose="020F0502020204030204" pitchFamily="34" charset="0"/>
                          <a:sym typeface="Avenir"/>
                        </a:rPr>
                        <a:t>, Makinistler</a:t>
                      </a:r>
                      <a:r>
                        <a:rPr lang="en-US" sz="1400" b="1" dirty="0">
                          <a:solidFill>
                            <a:srgbClr val="FFFFFF"/>
                          </a:solidFill>
                          <a:latin typeface="Calibri" panose="020F0502020204030204" pitchFamily="34" charset="0"/>
                          <a:ea typeface="Avenir"/>
                          <a:cs typeface="Calibri" panose="020F0502020204030204" pitchFamily="34" charset="0"/>
                          <a:sym typeface="Avenir"/>
                        </a:rPr>
                        <a:t>,</a:t>
                      </a:r>
                      <a:r>
                        <a:rPr lang="tr-TR" sz="1400" b="1" dirty="0">
                          <a:solidFill>
                            <a:srgbClr val="FFFFFF"/>
                          </a:solidFill>
                          <a:latin typeface="Calibri" panose="020F0502020204030204" pitchFamily="34" charset="0"/>
                          <a:ea typeface="Avenir"/>
                          <a:cs typeface="Calibri" panose="020F0502020204030204" pitchFamily="34" charset="0"/>
                          <a:sym typeface="Avenir"/>
                        </a:rPr>
                        <a:t> </a:t>
                      </a:r>
                      <a:r>
                        <a:rPr lang="tr-TR" sz="1400" b="1" dirty="0" err="1">
                          <a:solidFill>
                            <a:srgbClr val="FFFFFF"/>
                          </a:solidFill>
                          <a:latin typeface="Calibri" panose="020F0502020204030204" pitchFamily="34" charset="0"/>
                          <a:ea typeface="Avenir"/>
                          <a:cs typeface="Calibri" panose="020F0502020204030204" pitchFamily="34" charset="0"/>
                          <a:sym typeface="Avenir"/>
                        </a:rPr>
                        <a:t>Tarihçiler,Etnolojiciler</a:t>
                      </a:r>
                      <a:r>
                        <a:rPr lang="en-US" sz="1400" b="1" dirty="0">
                          <a:solidFill>
                            <a:srgbClr val="FFFFFF"/>
                          </a:solidFill>
                          <a:latin typeface="Calibri" panose="020F0502020204030204" pitchFamily="34" charset="0"/>
                          <a:ea typeface="Avenir"/>
                          <a:cs typeface="Calibri" panose="020F0502020204030204" pitchFamily="34" charset="0"/>
                          <a:sym typeface="Avenir"/>
                        </a:rPr>
                        <a:t>)  </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4"/>
                  </a:ext>
                </a:extLst>
              </a:tr>
              <a:tr h="383332">
                <a:tc>
                  <a:txBody>
                    <a:bodyPr/>
                    <a:lstStyle/>
                    <a:p>
                      <a:pPr marL="0" lvl="0" indent="0" algn="l" rtl="0">
                        <a:spcBef>
                          <a:spcPts val="0"/>
                        </a:spcBef>
                        <a:spcAft>
                          <a:spcPts val="0"/>
                        </a:spcAft>
                        <a:buNone/>
                      </a:pPr>
                      <a:r>
                        <a:rPr lang="tr-TR" sz="1400" b="1" dirty="0">
                          <a:solidFill>
                            <a:srgbClr val="FFFFFF"/>
                          </a:solidFill>
                          <a:latin typeface="Calibri" panose="020F0502020204030204" pitchFamily="34" charset="0"/>
                          <a:ea typeface="Avenir"/>
                          <a:cs typeface="Calibri" panose="020F0502020204030204" pitchFamily="34" charset="0"/>
                          <a:sym typeface="Avenir"/>
                        </a:rPr>
                        <a:t>Üniversiteler</a:t>
                      </a:r>
                      <a:r>
                        <a:rPr lang="en-US" sz="1400" b="1" dirty="0">
                          <a:solidFill>
                            <a:srgbClr val="FFFFFF"/>
                          </a:solidFill>
                          <a:latin typeface="Calibri" panose="020F0502020204030204" pitchFamily="34" charset="0"/>
                          <a:ea typeface="Avenir"/>
                          <a:cs typeface="Calibri" panose="020F0502020204030204" pitchFamily="34" charset="0"/>
                          <a:sym typeface="Avenir"/>
                        </a:rPr>
                        <a:t> &amp; </a:t>
                      </a:r>
                      <a:r>
                        <a:rPr lang="tr-TR" sz="1400" b="1" dirty="0">
                          <a:solidFill>
                            <a:srgbClr val="FFFFFF"/>
                          </a:solidFill>
                          <a:latin typeface="Calibri" panose="020F0502020204030204" pitchFamily="34" charset="0"/>
                          <a:ea typeface="Avenir"/>
                          <a:cs typeface="Calibri" panose="020F0502020204030204" pitchFamily="34" charset="0"/>
                          <a:sym typeface="Avenir"/>
                        </a:rPr>
                        <a:t>Okullar</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0" algn="l" rtl="0">
                        <a:lnSpc>
                          <a:spcPct val="107916"/>
                        </a:lnSpc>
                        <a:spcBef>
                          <a:spcPts val="0"/>
                        </a:spcBef>
                        <a:spcAft>
                          <a:spcPts val="80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5"/>
                  </a:ext>
                </a:extLst>
              </a:tr>
              <a:tr h="551979">
                <a:tc>
                  <a:txBody>
                    <a:bodyPr/>
                    <a:lstStyle/>
                    <a:p>
                      <a:pPr marL="0" lvl="0" indent="0" algn="l" rtl="0">
                        <a:spcBef>
                          <a:spcPts val="0"/>
                        </a:spcBef>
                        <a:spcAft>
                          <a:spcPts val="0"/>
                        </a:spcAft>
                        <a:buNone/>
                      </a:pPr>
                      <a:r>
                        <a:rPr lang="tr-TR" sz="1400" b="1" dirty="0">
                          <a:solidFill>
                            <a:srgbClr val="FFFFFF"/>
                          </a:solidFill>
                          <a:latin typeface="Calibri" panose="020F0502020204030204" pitchFamily="34" charset="0"/>
                          <a:ea typeface="Avenir"/>
                          <a:cs typeface="Calibri" panose="020F0502020204030204" pitchFamily="34" charset="0"/>
                          <a:sym typeface="Avenir"/>
                        </a:rPr>
                        <a:t>Gençlik Organizasyonları ve diğer Kültürel STK’lar</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0" algn="l" rtl="0">
                        <a:lnSpc>
                          <a:spcPct val="107916"/>
                        </a:lnSpc>
                        <a:spcBef>
                          <a:spcPts val="0"/>
                        </a:spcBef>
                        <a:spcAft>
                          <a:spcPts val="80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0" algn="l" rtl="0">
                        <a:lnSpc>
                          <a:spcPct val="107916"/>
                        </a:lnSpc>
                        <a:spcBef>
                          <a:spcPts val="0"/>
                        </a:spcBef>
                        <a:spcAft>
                          <a:spcPts val="80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6"/>
                  </a:ext>
                </a:extLst>
              </a:tr>
              <a:tr h="383332">
                <a:tc>
                  <a:txBody>
                    <a:bodyPr/>
                    <a:lstStyle/>
                    <a:p>
                      <a:pPr marL="0" lvl="0" indent="0" algn="l" rtl="0">
                        <a:spcBef>
                          <a:spcPts val="0"/>
                        </a:spcBef>
                        <a:spcAft>
                          <a:spcPts val="0"/>
                        </a:spcAft>
                        <a:buNone/>
                      </a:pPr>
                      <a:r>
                        <a:rPr lang="tr-TR" sz="1400" b="1" dirty="0">
                          <a:solidFill>
                            <a:srgbClr val="FFFFFF"/>
                          </a:solidFill>
                          <a:latin typeface="Calibri" panose="020F0502020204030204" pitchFamily="34" charset="0"/>
                          <a:ea typeface="Avenir"/>
                          <a:cs typeface="Calibri" panose="020F0502020204030204" pitchFamily="34" charset="0"/>
                          <a:sym typeface="Avenir"/>
                        </a:rPr>
                        <a:t>Teknik Şirketler</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7"/>
                  </a:ext>
                </a:extLst>
              </a:tr>
              <a:tr h="551979">
                <a:tc>
                  <a:txBody>
                    <a:bodyPr/>
                    <a:lstStyle/>
                    <a:p>
                      <a:pPr marL="0" lvl="0" indent="0" algn="l" rtl="0">
                        <a:spcBef>
                          <a:spcPts val="0"/>
                        </a:spcBef>
                        <a:spcAft>
                          <a:spcPts val="0"/>
                        </a:spcAft>
                        <a:buNone/>
                      </a:pPr>
                      <a:r>
                        <a:rPr lang="tr-TR" sz="1400" b="1" dirty="0">
                          <a:solidFill>
                            <a:srgbClr val="FFFFFF"/>
                          </a:solidFill>
                          <a:latin typeface="Calibri" panose="020F0502020204030204" pitchFamily="34" charset="0"/>
                          <a:ea typeface="Avenir"/>
                          <a:cs typeface="Calibri" panose="020F0502020204030204" pitchFamily="34" charset="0"/>
                          <a:sym typeface="Avenir"/>
                        </a:rPr>
                        <a:t>Turizm Şirketleri ve Destekleyici Organizasyonlar</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8"/>
                  </a:ext>
                </a:extLst>
              </a:tr>
            </a:tbl>
          </a:graphicData>
        </a:graphic>
      </p:graphicFrame>
      <p:sp>
        <p:nvSpPr>
          <p:cNvPr id="6" name="Google Shape;224;p26">
            <a:extLst>
              <a:ext uri="{FF2B5EF4-FFF2-40B4-BE49-F238E27FC236}">
                <a16:creationId xmlns:a16="http://schemas.microsoft.com/office/drawing/2014/main" id="{46B59E99-FE95-8343-9FBE-4CD773CBAAEE}"/>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644206"/>
            <a:ext cx="7735886" cy="1277729"/>
          </a:xfrm>
        </p:spPr>
        <p:txBody>
          <a:bodyPr/>
          <a:lstStyle/>
          <a:p>
            <a:pPr lvl="0">
              <a:spcBef>
                <a:spcPts val="0"/>
              </a:spcBef>
              <a:buClr>
                <a:schemeClr val="lt1"/>
              </a:buClr>
              <a:buSzPts val="4000"/>
            </a:pPr>
            <a:r>
              <a:rPr lang="tr-TR" sz="4000" dirty="0">
                <a:latin typeface="Calibri" panose="020F0502020204030204" pitchFamily="34" charset="0"/>
                <a:cs typeface="Calibri" panose="020F0502020204030204" pitchFamily="34" charset="0"/>
              </a:rPr>
              <a:t>İşbirliği Stratejileri</a:t>
            </a:r>
            <a:endParaRPr lang="en-US" sz="4000"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034134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sldNum" idx="4294967295"/>
          </p:nvPr>
        </p:nvSpPr>
        <p:spPr>
          <a:xfrm>
            <a:off x="7889875" y="6561138"/>
            <a:ext cx="4302000"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257" name="Google Shape;257;p30"/>
          <p:cNvSpPr txBox="1">
            <a:spLocks noGrp="1"/>
          </p:cNvSpPr>
          <p:nvPr>
            <p:ph type="body" idx="2"/>
          </p:nvPr>
        </p:nvSpPr>
        <p:spPr>
          <a:xfrm>
            <a:off x="465600" y="2225990"/>
            <a:ext cx="11260800" cy="4161262"/>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dirty="0">
                <a:effectLst/>
                <a:latin typeface="Calibri" panose="020F0502020204030204" pitchFamily="34" charset="0"/>
                <a:ea typeface="Calibri" panose="020F0502020204030204" pitchFamily="34" charset="0"/>
                <a:cs typeface="Times New Roman" panose="02020603050405020304" pitchFamily="18" charset="0"/>
              </a:rPr>
              <a:t>Bir işbirliği başlatmak başlangıçta zor görünebilir, ortaklık yapan kuruluşlar tarafından yapılan en yaygın hatalardan bazıları (ve bu nedenle kaçınmanız gereken) şunlardır:</a:t>
            </a:r>
          </a:p>
          <a:p>
            <a:pPr marL="114300" lvl="0" indent="0" algn="just" rtl="0">
              <a:spcBef>
                <a:spcPts val="0"/>
              </a:spcBef>
              <a:spcAft>
                <a:spcPts val="0"/>
              </a:spcAft>
              <a:buClr>
                <a:srgbClr val="E43794"/>
              </a:buClr>
              <a:buSzPts val="1800"/>
            </a:pPr>
            <a:endParaRPr lang="en-US" dirty="0">
              <a:latin typeface="Calibri" panose="020F0502020204030204" pitchFamily="34" charset="0"/>
              <a:cs typeface="Calibri" panose="020F0502020204030204" pitchFamily="34" charset="0"/>
            </a:endParaRPr>
          </a:p>
          <a:p>
            <a:pPr marL="571500" indent="-342900">
              <a:lnSpc>
                <a:spcPct val="107000"/>
              </a:lnSpc>
              <a:spcAft>
                <a:spcPts val="800"/>
              </a:spcAft>
              <a:buFont typeface="Arial" panose="020B0604020202020204" pitchFamily="34" charset="0"/>
              <a:buChar char="•"/>
            </a:pPr>
            <a:r>
              <a:rPr lang="tr-TR" dirty="0">
                <a:solidFill>
                  <a:srgbClr val="D41A6A"/>
                </a:solidFill>
                <a:effectLst/>
                <a:latin typeface="Calibri" panose="020F0502020204030204" pitchFamily="34" charset="0"/>
                <a:ea typeface="Calibri" panose="020F0502020204030204" pitchFamily="34" charset="0"/>
                <a:cs typeface="Times New Roman" panose="02020603050405020304" pitchFamily="18" charset="0"/>
              </a:rPr>
              <a:t>İŞBİRLİKÇİLERİ TEDARİKÇİLERLE YANLIŞLAMAK:</a:t>
            </a:r>
            <a:r>
              <a:rPr lang="tr-TR" dirty="0">
                <a:effectLst/>
                <a:latin typeface="Calibri" panose="020F0502020204030204" pitchFamily="34" charset="0"/>
                <a:ea typeface="Calibri" panose="020F0502020204030204" pitchFamily="34" charset="0"/>
                <a:cs typeface="Times New Roman" panose="02020603050405020304" pitchFamily="18" charset="0"/>
              </a:rPr>
              <a:t> Ortaklarınızla etkileşim kurarken müşteri-tedarikçi bakış açısını benimsememek önemlidir, onlar sizin akranlarınızdır!</a:t>
            </a:r>
          </a:p>
          <a:p>
            <a:pPr marL="228600" indent="0">
              <a:lnSpc>
                <a:spcPct val="107000"/>
              </a:lnSpc>
              <a:spcAft>
                <a:spcPts val="800"/>
              </a:spcAft>
            </a:pPr>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342900">
              <a:lnSpc>
                <a:spcPct val="107000"/>
              </a:lnSpc>
              <a:spcAft>
                <a:spcPts val="800"/>
              </a:spcAft>
              <a:buFont typeface="Arial" panose="020B0604020202020204" pitchFamily="34" charset="0"/>
              <a:buChar char="•"/>
            </a:pPr>
            <a:r>
              <a:rPr lang="tr-TR" dirty="0">
                <a:solidFill>
                  <a:srgbClr val="D41A6A"/>
                </a:solidFill>
                <a:effectLst/>
                <a:latin typeface="Calibri" panose="020F0502020204030204" pitchFamily="34" charset="0"/>
                <a:ea typeface="Calibri" panose="020F0502020204030204" pitchFamily="34" charset="0"/>
                <a:cs typeface="Times New Roman" panose="02020603050405020304" pitchFamily="18" charset="0"/>
              </a:rPr>
              <a:t>YETERLİ ZAMAN VEYA KAYNAK AYIRMAMA:</a:t>
            </a:r>
            <a:r>
              <a:rPr lang="tr-TR" dirty="0">
                <a:effectLst/>
                <a:latin typeface="Calibri" panose="020F0502020204030204" pitchFamily="34" charset="0"/>
                <a:ea typeface="Calibri" panose="020F0502020204030204" pitchFamily="34" charset="0"/>
                <a:cs typeface="Times New Roman" panose="02020603050405020304" pitchFamily="18" charset="0"/>
              </a:rPr>
              <a:t> ortaklık oluşturmak bir yatırımdır, ayırabileceğiniz zaman ve kaynaklar konusunda dürüst olun ve onunla tutarlı olun.</a:t>
            </a:r>
          </a:p>
        </p:txBody>
      </p:sp>
      <p:sp>
        <p:nvSpPr>
          <p:cNvPr id="258" name="Google Shape;258;p30"/>
          <p:cNvSpPr txBox="1">
            <a:spLocks noGrp="1"/>
          </p:cNvSpPr>
          <p:nvPr>
            <p:ph type="body" idx="1"/>
          </p:nvPr>
        </p:nvSpPr>
        <p:spPr>
          <a:xfrm>
            <a:off x="465600" y="592668"/>
            <a:ext cx="11260800"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tr-TR" dirty="0">
                <a:latin typeface="Calibri" panose="020F0502020204030204" pitchFamily="34" charset="0"/>
                <a:cs typeface="Calibri" panose="020F0502020204030204" pitchFamily="34" charset="0"/>
              </a:rPr>
              <a:t>ETKİLİ BİR İLİŞKİ KURMAK</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sldNum" idx="4294967295"/>
          </p:nvPr>
        </p:nvSpPr>
        <p:spPr>
          <a:xfrm>
            <a:off x="7889875" y="6561138"/>
            <a:ext cx="4302000"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257" name="Google Shape;257;p30"/>
          <p:cNvSpPr txBox="1">
            <a:spLocks noGrp="1"/>
          </p:cNvSpPr>
          <p:nvPr>
            <p:ph type="body" idx="2"/>
          </p:nvPr>
        </p:nvSpPr>
        <p:spPr>
          <a:xfrm>
            <a:off x="465600" y="2580004"/>
            <a:ext cx="11260800" cy="2757490"/>
          </a:xfrm>
          <a:prstGeom prst="rect">
            <a:avLst/>
          </a:prstGeom>
          <a:noFill/>
          <a:ln>
            <a:noFill/>
          </a:ln>
        </p:spPr>
        <p:txBody>
          <a:bodyPr spcFirstLastPara="1" wrap="square" lIns="91425" tIns="45700" rIns="91425" bIns="45700" anchor="t" anchorCtr="0">
            <a:noAutofit/>
          </a:bodyPr>
          <a:lstStyle/>
          <a:p>
            <a:pPr marL="514350" indent="-285750">
              <a:lnSpc>
                <a:spcPct val="107000"/>
              </a:lnSpc>
              <a:spcAft>
                <a:spcPts val="800"/>
              </a:spcAft>
              <a:buFont typeface="Arial" panose="020B0604020202020204" pitchFamily="34" charset="0"/>
              <a:buChar char="•"/>
            </a:pPr>
            <a:r>
              <a:rPr lang="tr-TR" sz="2000" dirty="0">
                <a:solidFill>
                  <a:srgbClr val="D41A6A"/>
                </a:solidFill>
                <a:effectLst/>
                <a:latin typeface="Calibri" panose="020F0502020204030204" pitchFamily="34" charset="0"/>
                <a:ea typeface="Calibri" panose="020F0502020204030204" pitchFamily="34" charset="0"/>
                <a:cs typeface="Times New Roman" panose="02020603050405020304" pitchFamily="18" charset="0"/>
              </a:rPr>
              <a:t>AYNI UZUN VADELİ HEDEFLERE SAHİP OLMAMAK: </a:t>
            </a:r>
            <a:r>
              <a:rPr lang="tr-TR" sz="2000" dirty="0">
                <a:effectLst/>
                <a:latin typeface="Calibri" panose="020F0502020204030204" pitchFamily="34" charset="0"/>
                <a:ea typeface="Calibri" panose="020F0502020204030204" pitchFamily="34" charset="0"/>
                <a:cs typeface="Times New Roman" panose="02020603050405020304" pitchFamily="18" charset="0"/>
              </a:rPr>
              <a:t>Ortaklarınızla, acil hedefler ile yaratmaya çalıştığınız uzun vadeli kültürel etki arasında bir denge belirlemek önemlidir.</a:t>
            </a:r>
          </a:p>
          <a:p>
            <a:pPr marL="228600" indent="0">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marL="571500" indent="-342900">
              <a:lnSpc>
                <a:spcPct val="107000"/>
              </a:lnSpc>
              <a:spcAft>
                <a:spcPts val="800"/>
              </a:spcAft>
              <a:buFont typeface="Arial" panose="020B0604020202020204" pitchFamily="34" charset="0"/>
              <a:buChar char="•"/>
            </a:pPr>
            <a:r>
              <a:rPr lang="tr-TR" sz="2000" dirty="0">
                <a:solidFill>
                  <a:srgbClr val="D41A6A"/>
                </a:solidFill>
                <a:effectLst/>
                <a:latin typeface="Calibri" panose="020F0502020204030204" pitchFamily="34" charset="0"/>
                <a:ea typeface="Calibri" panose="020F0502020204030204" pitchFamily="34" charset="0"/>
                <a:cs typeface="Times New Roman" panose="02020603050405020304" pitchFamily="18" charset="0"/>
              </a:rPr>
              <a:t>TEMEL VARLIKLARDAN YARARLANMAYIN: </a:t>
            </a:r>
            <a:r>
              <a:rPr lang="tr-TR" sz="2000" dirty="0">
                <a:effectLst/>
                <a:latin typeface="Calibri" panose="020F0502020204030204" pitchFamily="34" charset="0"/>
                <a:ea typeface="Calibri" panose="020F0502020204030204" pitchFamily="34" charset="0"/>
                <a:cs typeface="Times New Roman" panose="02020603050405020304" pitchFamily="18" charset="0"/>
              </a:rPr>
              <a:t>Sizinkini tamamlayan yetkinliklere sahip ve gerçek bir değişiklik yapmak için sizinle aynı misyon, strateji ve faaliyetleri paylaşan ortaklar bulun!</a:t>
            </a:r>
          </a:p>
        </p:txBody>
      </p:sp>
      <p:sp>
        <p:nvSpPr>
          <p:cNvPr id="258" name="Google Shape;258;p30"/>
          <p:cNvSpPr txBox="1">
            <a:spLocks noGrp="1"/>
          </p:cNvSpPr>
          <p:nvPr>
            <p:ph type="body" idx="1"/>
          </p:nvPr>
        </p:nvSpPr>
        <p:spPr>
          <a:xfrm>
            <a:off x="465600" y="592668"/>
            <a:ext cx="11260800"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tr-TR" dirty="0">
                <a:latin typeface="Calibri" panose="020F0502020204030204" pitchFamily="34" charset="0"/>
                <a:cs typeface="Calibri" panose="020F0502020204030204" pitchFamily="34" charset="0"/>
              </a:rPr>
              <a:t>ETKİLİ BİR İLİŞKİ KURMAK</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6632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5" name="Google Shape;224;p26">
            <a:extLst>
              <a:ext uri="{FF2B5EF4-FFF2-40B4-BE49-F238E27FC236}">
                <a16:creationId xmlns:a16="http://schemas.microsoft.com/office/drawing/2014/main" id="{20D0A8CA-2843-724E-8D6F-D6D8FA66E19F}"/>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19</a:t>
            </a:fld>
            <a:endParaRPr lang="en-US" dirty="0"/>
          </a:p>
        </p:txBody>
      </p:sp>
      <p:sp>
        <p:nvSpPr>
          <p:cNvPr id="9" name="Google Shape;266;p31">
            <a:extLst>
              <a:ext uri="{FF2B5EF4-FFF2-40B4-BE49-F238E27FC236}">
                <a16:creationId xmlns:a16="http://schemas.microsoft.com/office/drawing/2014/main" id="{6082FD7E-800D-F547-8EF9-E64BB159A28D}"/>
              </a:ext>
            </a:extLst>
          </p:cNvPr>
          <p:cNvSpPr txBox="1">
            <a:spLocks noGrp="1"/>
          </p:cNvSpPr>
          <p:nvPr>
            <p:ph type="body" idx="2"/>
          </p:nvPr>
        </p:nvSpPr>
        <p:spPr>
          <a:xfrm>
            <a:off x="6381835" y="3002279"/>
            <a:ext cx="5048165" cy="2119469"/>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	Aşağıdaki slaytlarda, güçleri etkin bir şekilde birleştirmek ve ilgili kuruluşlar içinde ve dış çevreye yönelik olumlu değişimi hızlandırmak için 4 temel adım bulunmaktadır.</a:t>
            </a:r>
          </a:p>
        </p:txBody>
      </p:sp>
      <p:sp>
        <p:nvSpPr>
          <p:cNvPr id="12" name="Google Shape;265;p31">
            <a:extLst>
              <a:ext uri="{FF2B5EF4-FFF2-40B4-BE49-F238E27FC236}">
                <a16:creationId xmlns:a16="http://schemas.microsoft.com/office/drawing/2014/main" id="{AC9CC9D7-11E7-3247-8481-7B05428C584A}"/>
              </a:ext>
            </a:extLst>
          </p:cNvPr>
          <p:cNvSpPr txBox="1">
            <a:spLocks/>
          </p:cNvSpPr>
          <p:nvPr/>
        </p:nvSpPr>
        <p:spPr>
          <a:xfrm>
            <a:off x="6381835" y="1056811"/>
            <a:ext cx="4853094" cy="141886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E43794"/>
              </a:buClr>
              <a:buSzPts val="3600"/>
              <a:buFont typeface="Arial"/>
              <a:buNone/>
              <a:defRPr sz="3600" b="1" i="0" u="none" strike="noStrike" cap="none">
                <a:solidFill>
                  <a:srgbClr val="E43794"/>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chemeClr val="dk1"/>
              </a:buClr>
              <a:buSzPts val="1100"/>
            </a:pPr>
            <a:r>
              <a:rPr lang="tr-TR" dirty="0">
                <a:latin typeface="Calibri" panose="020F0502020204030204" pitchFamily="34" charset="0"/>
                <a:cs typeface="Calibri" panose="020F0502020204030204" pitchFamily="34" charset="0"/>
              </a:rPr>
              <a:t>Bir Sonraki Ortaklığınızı Tasarlamak İçin 4 Temel Adım</a:t>
            </a:r>
            <a:endParaRPr lang="en-US" dirty="0">
              <a:latin typeface="Calibri" panose="020F0502020204030204" pitchFamily="34" charset="0"/>
              <a:cs typeface="Calibri" panose="020F0502020204030204" pitchFamily="34" charset="0"/>
            </a:endParaRPr>
          </a:p>
        </p:txBody>
      </p:sp>
      <p:pic>
        <p:nvPicPr>
          <p:cNvPr id="10" name="Immagine 9" descr="Immagine che contiene persona, folla&#10;&#10;Descrizione generata automaticamente">
            <a:extLst>
              <a:ext uri="{FF2B5EF4-FFF2-40B4-BE49-F238E27FC236}">
                <a16:creationId xmlns:a16="http://schemas.microsoft.com/office/drawing/2014/main" id="{CD93B9D5-9E5A-7644-BF8D-1DD1FC385145}"/>
              </a:ext>
            </a:extLst>
          </p:cNvPr>
          <p:cNvPicPr>
            <a:picLocks noChangeAspect="1"/>
          </p:cNvPicPr>
          <p:nvPr/>
        </p:nvPicPr>
        <p:blipFill rotWithShape="1">
          <a:blip r:embed="rId3"/>
          <a:srcRect l="-2" t="6694" r="10235" b="15092"/>
          <a:stretch/>
        </p:blipFill>
        <p:spPr>
          <a:xfrm>
            <a:off x="1417320" y="1524000"/>
            <a:ext cx="4104000" cy="5334000"/>
          </a:xfrm>
          <a:prstGeom prst="rect">
            <a:avLst/>
          </a:prstGeom>
        </p:spPr>
      </p:pic>
    </p:spTree>
    <p:extLst>
      <p:ext uri="{BB962C8B-B14F-4D97-AF65-F5344CB8AC3E}">
        <p14:creationId xmlns:p14="http://schemas.microsoft.com/office/powerpoint/2010/main" val="416647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43794"/>
              </a:buClr>
              <a:buSzPts val="3200"/>
              <a:buNone/>
            </a:pPr>
            <a:r>
              <a:rPr lang="tr-TR" dirty="0"/>
              <a:t>İÇİNDEKİLER</a:t>
            </a:r>
            <a:endParaRPr dirty="0"/>
          </a:p>
        </p:txBody>
      </p:sp>
      <p:sp>
        <p:nvSpPr>
          <p:cNvPr id="159" name="Google Shape;159;p19"/>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01</a:t>
            </a:r>
            <a:endParaRPr dirty="0"/>
          </a:p>
        </p:txBody>
      </p:sp>
      <p:sp>
        <p:nvSpPr>
          <p:cNvPr id="161" name="Google Shape;161;p19"/>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02</a:t>
            </a:r>
            <a:endParaRPr dirty="0"/>
          </a:p>
        </p:txBody>
      </p:sp>
      <p:sp>
        <p:nvSpPr>
          <p:cNvPr id="162" name="Google Shape;162;p19"/>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03</a:t>
            </a:r>
            <a:endParaRPr dirty="0"/>
          </a:p>
        </p:txBody>
      </p:sp>
      <p:sp>
        <p:nvSpPr>
          <p:cNvPr id="163" name="Google Shape;163;p19"/>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04</a:t>
            </a:r>
            <a:endParaRPr dirty="0"/>
          </a:p>
        </p:txBody>
      </p:sp>
      <p:sp>
        <p:nvSpPr>
          <p:cNvPr id="164" name="Google Shape;164;p19"/>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a:t>05</a:t>
            </a:r>
            <a:endParaRPr/>
          </a:p>
        </p:txBody>
      </p:sp>
      <p:sp>
        <p:nvSpPr>
          <p:cNvPr id="165" name="Google Shape;165;p19"/>
          <p:cNvSpPr txBox="1"/>
          <p:nvPr/>
        </p:nvSpPr>
        <p:spPr>
          <a:xfrm>
            <a:off x="1146290" y="2772177"/>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tr-TR" sz="2400" dirty="0">
                <a:solidFill>
                  <a:srgbClr val="7F7F7F"/>
                </a:solidFill>
                <a:latin typeface="Calibri" panose="020F0502020204030204" pitchFamily="34" charset="0"/>
                <a:ea typeface="Avenir"/>
                <a:cs typeface="Calibri" panose="020F0502020204030204" pitchFamily="34" charset="0"/>
                <a:sym typeface="Avenir"/>
              </a:rPr>
              <a:t>Paydaşlarınızı Dahil Etmek</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6" name="Google Shape;166;p19"/>
          <p:cNvSpPr txBox="1"/>
          <p:nvPr/>
        </p:nvSpPr>
        <p:spPr>
          <a:xfrm>
            <a:off x="1146290" y="3643937"/>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tr-TR" sz="2400" dirty="0">
                <a:solidFill>
                  <a:srgbClr val="7F7F7F"/>
                </a:solidFill>
                <a:latin typeface="Calibri" panose="020F0502020204030204" pitchFamily="34" charset="0"/>
                <a:ea typeface="Avenir"/>
                <a:cs typeface="Calibri" panose="020F0502020204030204" pitchFamily="34" charset="0"/>
                <a:sym typeface="Avenir"/>
              </a:rPr>
              <a:t>İşbirlikçi Stratejiler</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7" name="Google Shape;167;p19"/>
          <p:cNvSpPr txBox="1"/>
          <p:nvPr/>
        </p:nvSpPr>
        <p:spPr>
          <a:xfrm>
            <a:off x="1146290" y="1877600"/>
            <a:ext cx="5745164"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tr-TR" sz="2400" dirty="0">
                <a:solidFill>
                  <a:srgbClr val="7F7F7F"/>
                </a:solidFill>
                <a:latin typeface="Calibri" panose="020F0502020204030204" pitchFamily="34" charset="0"/>
                <a:ea typeface="Avenir"/>
                <a:cs typeface="Calibri" panose="020F0502020204030204" pitchFamily="34" charset="0"/>
                <a:sym typeface="Avenir"/>
              </a:rPr>
              <a:t>İşbirlikçi Süreçlere Giriş</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8" name="Google Shape;168;p19"/>
          <p:cNvSpPr txBox="1"/>
          <p:nvPr/>
        </p:nvSpPr>
        <p:spPr>
          <a:xfrm>
            <a:off x="1146300" y="5429003"/>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tr-TR" sz="2400" dirty="0">
                <a:solidFill>
                  <a:srgbClr val="7F7F7F"/>
                </a:solidFill>
                <a:latin typeface="Calibri" panose="020F0502020204030204" pitchFamily="34" charset="0"/>
                <a:ea typeface="Avenir"/>
                <a:cs typeface="Calibri" panose="020F0502020204030204" pitchFamily="34" charset="0"/>
                <a:sym typeface="Avenir"/>
              </a:rPr>
              <a:t>Kaynakça</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9" name="Google Shape;169;p19"/>
          <p:cNvSpPr txBox="1"/>
          <p:nvPr/>
        </p:nvSpPr>
        <p:spPr>
          <a:xfrm>
            <a:off x="1146300" y="4520123"/>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tr-TR" sz="2400" dirty="0">
                <a:solidFill>
                  <a:srgbClr val="7F7F7F"/>
                </a:solidFill>
                <a:latin typeface="Calibri" panose="020F0502020204030204" pitchFamily="34" charset="0"/>
                <a:ea typeface="Avenir"/>
                <a:cs typeface="Calibri" panose="020F0502020204030204" pitchFamily="34" charset="0"/>
                <a:sym typeface="Avenir"/>
              </a:rPr>
              <a:t>Vaka Çalışmaları ve Faydalı Araçlar</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4" name="Google Shape;224;p26">
            <a:extLst>
              <a:ext uri="{FF2B5EF4-FFF2-40B4-BE49-F238E27FC236}">
                <a16:creationId xmlns:a16="http://schemas.microsoft.com/office/drawing/2014/main" id="{739CD247-9A66-3949-9BE1-F2407CD3D004}"/>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pPr/>
              <a:t>2</a:t>
            </a:fld>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p:nvPr/>
        </p:nvSpPr>
        <p:spPr>
          <a:xfrm>
            <a:off x="3651634" y="1"/>
            <a:ext cx="4888800" cy="681900"/>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266" name="Google Shape;266;p31"/>
          <p:cNvSpPr txBox="1">
            <a:spLocks noGrp="1"/>
          </p:cNvSpPr>
          <p:nvPr>
            <p:ph type="body" idx="2"/>
          </p:nvPr>
        </p:nvSpPr>
        <p:spPr>
          <a:xfrm>
            <a:off x="319772" y="1171926"/>
            <a:ext cx="11552456" cy="5013721"/>
          </a:xfrm>
          <a:prstGeom prst="rect">
            <a:avLst/>
          </a:prstGeom>
          <a:noFill/>
          <a:ln>
            <a:noFill/>
          </a:ln>
        </p:spPr>
        <p:txBody>
          <a:bodyPr spcFirstLastPara="1" wrap="square" lIns="91425" tIns="45700" rIns="91425" bIns="45700" anchor="t" anchorCtr="0">
            <a:noAutofit/>
          </a:bodyPr>
          <a:lstStyle/>
          <a:p>
            <a:pPr marL="571500" indent="-342900">
              <a:lnSpc>
                <a:spcPct val="107000"/>
              </a:lnSpc>
              <a:spcAft>
                <a:spcPts val="800"/>
              </a:spcAft>
              <a:buFont typeface="+mj-lt"/>
              <a:buAutoNum type="arabicPeriod"/>
            </a:pPr>
            <a:r>
              <a:rPr lang="tr-TR"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Ekosistemi anlayın:</a:t>
            </a:r>
            <a:r>
              <a:rPr lang="tr-TR" sz="2000" dirty="0">
                <a:effectLst/>
                <a:latin typeface="Calibri" panose="020F0502020204030204" pitchFamily="34" charset="0"/>
                <a:ea typeface="Calibri" panose="020F0502020204030204" pitchFamily="34" charset="0"/>
                <a:cs typeface="Times New Roman" panose="02020603050405020304" pitchFamily="18" charset="0"/>
              </a:rPr>
              <a:t> Stratejinizi buna göre planlamak için daha büyük bağlama bakın ve paydaşlarınızı, tehlikede olan güçleri ve iyileştirme alanlarını haritalayın.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a</a:t>
            </a:r>
            <a:r>
              <a:rPr lang="tr-TR" sz="2000" dirty="0" err="1">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Nasıl</a:t>
            </a:r>
            <a:r>
              <a:rPr lang="tr-TR" sz="20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a:t>
            </a:r>
            <a:r>
              <a:rPr lang="tr-TR" sz="2000" dirty="0">
                <a:effectLst/>
                <a:latin typeface="Calibri" panose="020F0502020204030204" pitchFamily="34" charset="0"/>
                <a:ea typeface="Calibri" panose="020F0502020204030204" pitchFamily="34" charset="0"/>
                <a:cs typeface="Times New Roman" panose="02020603050405020304" pitchFamily="18" charset="0"/>
              </a:rPr>
              <a:t> Meslektaşlarınızla bir toplantı düzenleyin ve kültürel organizasyonunuzla ilgili tüm paydaşları yazmak için bir tuval kullanın. Burada kullanılacak bir tuval örneği bulabilirsiniz: </a:t>
            </a:r>
            <a:r>
              <a:rPr lang="tr-TR" sz="20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servicedesigntools.org/</a:t>
            </a:r>
            <a:r>
              <a:rPr lang="tr-TR" sz="2000" u="sng"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tools</a:t>
            </a:r>
            <a:r>
              <a:rPr lang="tr-TR" sz="20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r>
              <a:rPr lang="tr-TR" sz="2000" u="sng"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ecosystem-map</a:t>
            </a:r>
            <a:endParaRPr lang="tr-TR" sz="20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342900">
              <a:lnSpc>
                <a:spcPct val="107000"/>
              </a:lnSpc>
              <a:spcAft>
                <a:spcPts val="800"/>
              </a:spcAft>
              <a:buFont typeface="+mj-lt"/>
              <a:buAutoNum type="arabicPeriod"/>
            </a:pPr>
            <a:r>
              <a:rPr lang="tr-TR" sz="2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Hedeflerinizin kapsamını belirleyin: </a:t>
            </a:r>
            <a:r>
              <a:rPr lang="tr-TR" sz="2000" dirty="0">
                <a:effectLst/>
                <a:latin typeface="Calibri" panose="020F0502020204030204" pitchFamily="34" charset="0"/>
                <a:ea typeface="Calibri" panose="020F0502020204030204" pitchFamily="34" charset="0"/>
                <a:cs typeface="Times New Roman" panose="02020603050405020304" pitchFamily="18" charset="0"/>
              </a:rPr>
              <a:t>ortaklığın oluşturulması yoluyla ulaşmak istediğiniz uzun vadeli hedeflere ilişkin net bir vizyon belirleyin ve yolculuk boyunca sahip olacağınız rolü tanımlayın. </a:t>
            </a:r>
            <a:r>
              <a:rPr lang="tr-TR" sz="20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Nasıl:</a:t>
            </a:r>
            <a:r>
              <a:rPr lang="tr-TR" sz="2000" dirty="0">
                <a:effectLst/>
                <a:latin typeface="Calibri" panose="020F0502020204030204" pitchFamily="34" charset="0"/>
                <a:ea typeface="Calibri" panose="020F0502020204030204" pitchFamily="34" charset="0"/>
                <a:cs typeface="Times New Roman" panose="02020603050405020304" pitchFamily="18" charset="0"/>
              </a:rPr>
              <a:t> Önümüzdeki 5 yıl içinde ulaşmak istediğiniz 3 ana hedefi listeleyin ve her biri için bunu kendi başınıza yapıp yapamayacağınızı veya ortaklara ihtiyacınız olup olmadığını ve öyleyse kime ihtiyacınız olduğunu anlamaya çalışan bir strateji belirleyin.</a:t>
            </a:r>
          </a:p>
        </p:txBody>
      </p:sp>
      <p:sp>
        <p:nvSpPr>
          <p:cNvPr id="6" name="Google Shape;224;p26">
            <a:extLst>
              <a:ext uri="{FF2B5EF4-FFF2-40B4-BE49-F238E27FC236}">
                <a16:creationId xmlns:a16="http://schemas.microsoft.com/office/drawing/2014/main" id="{0C3AD34D-F0E4-0D4F-A56A-62AA5EBBB013}"/>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p:nvPr/>
        </p:nvSpPr>
        <p:spPr>
          <a:xfrm>
            <a:off x="3651634" y="1"/>
            <a:ext cx="4888800" cy="681900"/>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266" name="Google Shape;266;p31"/>
          <p:cNvSpPr txBox="1">
            <a:spLocks noGrp="1"/>
          </p:cNvSpPr>
          <p:nvPr>
            <p:ph type="body" idx="2"/>
          </p:nvPr>
        </p:nvSpPr>
        <p:spPr>
          <a:xfrm>
            <a:off x="133777" y="721932"/>
            <a:ext cx="11924445" cy="5632286"/>
          </a:xfrm>
          <a:prstGeom prst="rect">
            <a:avLst/>
          </a:prstGeom>
          <a:noFill/>
          <a:ln>
            <a:noFill/>
          </a:ln>
        </p:spPr>
        <p:txBody>
          <a:bodyPr spcFirstLastPara="1" wrap="square" lIns="91425" tIns="45700" rIns="91425" bIns="45700" anchor="t" anchorCtr="0">
            <a:noAutofit/>
          </a:bodyPr>
          <a:lstStyle/>
          <a:p>
            <a:pPr marL="228600" indent="0" algn="just">
              <a:lnSpc>
                <a:spcPct val="107000"/>
              </a:lnSpc>
              <a:spcAft>
                <a:spcPts val="800"/>
              </a:spcAft>
            </a:pPr>
            <a:r>
              <a:rPr lang="tr-TR"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3. Yaklaşımınızı tanımlayın: </a:t>
            </a:r>
            <a:r>
              <a:rPr lang="tr-TR" dirty="0">
                <a:effectLst/>
                <a:latin typeface="Calibri" panose="020F0502020204030204" pitchFamily="34" charset="0"/>
                <a:ea typeface="Calibri" panose="020F0502020204030204" pitchFamily="34" charset="0"/>
                <a:cs typeface="Times New Roman" panose="02020603050405020304" pitchFamily="18" charset="0"/>
              </a:rPr>
              <a:t>ortaklarınızla birlikte hedeflerinize nasıl ulaşacağınızı, sorunları nasıl çözeceğinizi ve işbirlikçi süreçleri kolaylaştırmak için katma değer üreteceğinizi belirleyin. </a:t>
            </a:r>
            <a:r>
              <a:rPr lang="tr-TR"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Nasıl:</a:t>
            </a:r>
            <a:r>
              <a:rPr lang="tr-TR" dirty="0">
                <a:effectLst/>
                <a:latin typeface="Calibri" panose="020F0502020204030204" pitchFamily="34" charset="0"/>
                <a:ea typeface="Calibri" panose="020F0502020204030204" pitchFamily="34" charset="0"/>
                <a:cs typeface="Times New Roman" panose="02020603050405020304" pitchFamily="18" charset="0"/>
              </a:rPr>
              <a:t> Hangi hedeflerin ortaklar gerektirdiğini tanımladıktan sonra, ortak bir strateji belirlemek için onlarla iletişime geçin. Herkesin kendi bakış açısını yazdığı bir ortak oluşturma oturumunun ardından kısa bir tanıtım toplantısı düzenleyin, ardından ortak bir yaklaşım tanımlamak için bunları işbirliği içinde tartışın.</a:t>
            </a:r>
          </a:p>
          <a:p>
            <a:pPr marL="228600" indent="0" algn="just">
              <a:lnSpc>
                <a:spcPct val="107000"/>
              </a:lnSpc>
              <a:spcAft>
                <a:spcPts val="800"/>
              </a:spcAft>
            </a:pPr>
            <a:r>
              <a:rPr lang="tr-TR"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4. Ortaklığınızı tasarlayın:</a:t>
            </a:r>
            <a:r>
              <a:rPr lang="tr-TR" dirty="0">
                <a:effectLst/>
                <a:latin typeface="Calibri" panose="020F0502020204030204" pitchFamily="34" charset="0"/>
                <a:ea typeface="Calibri" panose="020F0502020204030204" pitchFamily="34" charset="0"/>
                <a:cs typeface="Times New Roman" panose="02020603050405020304" pitchFamily="18" charset="0"/>
              </a:rPr>
              <a:t> hangi iş modelini benimseyeceksiniz? Faaliyetler ortaklar arasında nasıl bölünecek? İş akışı nedir? Tüm bu soruları işbirliğinin başında yanıtladığınızdan emin olun. </a:t>
            </a:r>
            <a:r>
              <a:rPr lang="tr-TR"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Nasıl:</a:t>
            </a:r>
            <a:r>
              <a:rPr lang="tr-TR" dirty="0">
                <a:effectLst/>
                <a:latin typeface="Calibri" panose="020F0502020204030204" pitchFamily="34" charset="0"/>
                <a:ea typeface="Calibri" panose="020F0502020204030204" pitchFamily="34" charset="0"/>
                <a:cs typeface="Times New Roman" panose="02020603050405020304" pitchFamily="18" charset="0"/>
              </a:rPr>
              <a:t> Şimdi stratejinizi uygulamaya koymak için kesin bir plan belirleme zamanı! Net ara hedefler belirleyin ve her biri için sorumlu bir kişi atayın, herkesin yolunda olduğundan emin olmak ve ortaklarınızla açık bir diyalog sürdürmek için periyodik toplantılar düzenleyin.</a:t>
            </a:r>
          </a:p>
          <a:p>
            <a:pPr marL="228600" indent="0"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 </a:t>
            </a:r>
          </a:p>
          <a:p>
            <a:pPr marL="571500" indent="-342900" algn="just">
              <a:lnSpc>
                <a:spcPct val="107000"/>
              </a:lnSpc>
              <a:spcAft>
                <a:spcPts val="800"/>
              </a:spcAft>
              <a:buFont typeface="+mj-lt"/>
              <a:buAutoNum type="arabicPeriod"/>
            </a:pPr>
            <a:endParaRPr lang="tr-T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Google Shape;224;p26">
            <a:extLst>
              <a:ext uri="{FF2B5EF4-FFF2-40B4-BE49-F238E27FC236}">
                <a16:creationId xmlns:a16="http://schemas.microsoft.com/office/drawing/2014/main" id="{0C3AD34D-F0E4-0D4F-A56A-62AA5EBBB013}"/>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21</a:t>
            </a:fld>
            <a:endParaRPr lang="en-US" dirty="0"/>
          </a:p>
        </p:txBody>
      </p:sp>
    </p:spTree>
    <p:extLst>
      <p:ext uri="{BB962C8B-B14F-4D97-AF65-F5344CB8AC3E}">
        <p14:creationId xmlns:p14="http://schemas.microsoft.com/office/powerpoint/2010/main" val="186611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325511"/>
            <a:ext cx="7735886" cy="1710874"/>
          </a:xfrm>
        </p:spPr>
        <p:txBody>
          <a:bodyPr/>
          <a:lstStyle/>
          <a:p>
            <a:pPr lvl="0">
              <a:spcBef>
                <a:spcPts val="0"/>
              </a:spcBef>
              <a:buClr>
                <a:schemeClr val="lt1"/>
              </a:buClr>
              <a:buSzPts val="4000"/>
            </a:pPr>
            <a:r>
              <a:rPr lang="tr-TR" sz="4000" dirty="0">
                <a:latin typeface="Calibri" panose="020F0502020204030204" pitchFamily="34" charset="0"/>
                <a:cs typeface="Calibri" panose="020F0502020204030204" pitchFamily="34" charset="0"/>
              </a:rPr>
              <a:t>Vaka Çalışmaları ve Kullanışlı Araçlar</a:t>
            </a:r>
            <a:endParaRPr lang="en-US" sz="4000"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202410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tr-TR" dirty="0">
                <a:latin typeface="Calibri" panose="020F0502020204030204" pitchFamily="34" charset="0"/>
                <a:cs typeface="Calibri" panose="020F0502020204030204" pitchFamily="34" charset="0"/>
              </a:rPr>
              <a:t>İlham Almak</a:t>
            </a:r>
            <a:r>
              <a:rPr lang="en-GB" dirty="0">
                <a:latin typeface="Calibri" panose="020F0502020204030204" pitchFamily="34" charset="0"/>
                <a:cs typeface="Calibri" panose="020F0502020204030204" pitchFamily="34" charset="0"/>
              </a:rPr>
              <a:t>…</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rotWithShape="1">
          <a:blip r:embed="rId2"/>
          <a:srcRect t="45268" b="34132"/>
          <a:stretch/>
        </p:blipFill>
        <p:spPr>
          <a:xfrm>
            <a:off x="2" y="4176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9823554"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Calibri" panose="020F0502020204030204" pitchFamily="34" charset="0"/>
                <a:cs typeface="Calibri" panose="020F0502020204030204" pitchFamily="34" charset="0"/>
              </a:rPr>
              <a:t>Sanxingdui M</a:t>
            </a:r>
            <a:r>
              <a:rPr lang="tr-TR" sz="3600" b="1" dirty="0">
                <a:solidFill>
                  <a:srgbClr val="E43794"/>
                </a:solidFill>
                <a:latin typeface="Calibri" panose="020F0502020204030204" pitchFamily="34" charset="0"/>
                <a:cs typeface="Calibri" panose="020F0502020204030204" pitchFamily="34" charset="0"/>
              </a:rPr>
              <a:t>üzesi ve</a:t>
            </a:r>
            <a:r>
              <a:rPr lang="en-US" sz="3600" b="1" dirty="0">
                <a:solidFill>
                  <a:srgbClr val="E43794"/>
                </a:solidFill>
                <a:latin typeface="Calibri" panose="020F0502020204030204" pitchFamily="34" charset="0"/>
                <a:cs typeface="Calibri" panose="020F0502020204030204" pitchFamily="34" charset="0"/>
              </a:rPr>
              <a:t> Tencent</a:t>
            </a:r>
            <a:r>
              <a:rPr lang="tr-TR" sz="3600" b="1" dirty="0">
                <a:solidFill>
                  <a:srgbClr val="E43794"/>
                </a:solidFill>
                <a:latin typeface="Calibri" panose="020F0502020204030204" pitchFamily="34" charset="0"/>
                <a:cs typeface="Calibri" panose="020F0502020204030204" pitchFamily="34" charset="0"/>
              </a:rPr>
              <a:t>, Çin</a:t>
            </a:r>
            <a:endParaRPr lang="en-US" sz="3600" b="1" dirty="0">
              <a:solidFill>
                <a:srgbClr val="E43794"/>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2400" b="1" dirty="0">
              <a:solidFill>
                <a:srgbClr val="E43794"/>
              </a:solidFill>
              <a:latin typeface="Calibri" panose="020F0502020204030204" pitchFamily="34" charset="0"/>
              <a:ea typeface="Avenir"/>
              <a:cs typeface="Calibri" panose="020F0502020204030204" pitchFamily="34" charset="0"/>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800"/>
              </a:spcAft>
            </a:pPr>
            <a:r>
              <a:rPr lang="tr-TR" sz="24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Sanxingdui</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Müzesi, stratejik bir işbirliği yoluyla dijital teknolojinin gücünden yararlanarak genç nesillere ulaşmak ve uluslararası alanda daha fazla tanınmak için </a:t>
            </a:r>
            <a:r>
              <a:rPr lang="tr-TR" sz="24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Tencent</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ile bir işbirliği kurdu.</a:t>
            </a:r>
          </a:p>
          <a:p>
            <a:pPr>
              <a:buClr>
                <a:schemeClr val="dk1"/>
              </a:buClr>
              <a:buSzPts val="1100"/>
            </a:pPr>
            <a:endParaRPr lang="en-US" sz="2400" dirty="0">
              <a:solidFill>
                <a:schemeClr val="bg1">
                  <a:lumMod val="50000"/>
                </a:schemeClr>
              </a:solidFill>
              <a:latin typeface="Calibri" panose="020F0502020204030204" pitchFamily="34" charset="0"/>
              <a:cs typeface="Calibri" panose="020F0502020204030204" pitchFamily="34" charset="0"/>
            </a:endParaRPr>
          </a:p>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US" sz="2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tr-TR" dirty="0">
                <a:latin typeface="Calibri" panose="020F0502020204030204" pitchFamily="34" charset="0"/>
                <a:cs typeface="Calibri" panose="020F0502020204030204" pitchFamily="34" charset="0"/>
              </a:rPr>
              <a:t>İlham Almak</a:t>
            </a:r>
            <a:r>
              <a:rPr lang="en-GB" dirty="0">
                <a:latin typeface="Calibri" panose="020F0502020204030204" pitchFamily="34" charset="0"/>
                <a:cs typeface="Calibri" panose="020F0502020204030204" pitchFamily="34" charset="0"/>
              </a:rPr>
              <a:t>…</a:t>
            </a:r>
          </a:p>
        </p:txBody>
      </p:sp>
      <p:pic>
        <p:nvPicPr>
          <p:cNvPr id="5" name="Picture Placeholder 16">
            <a:extLst>
              <a:ext uri="{FF2B5EF4-FFF2-40B4-BE49-F238E27FC236}">
                <a16:creationId xmlns:a16="http://schemas.microsoft.com/office/drawing/2014/main" id="{CE6E8E6F-4287-45F6-B494-DB0123BE7017}"/>
              </a:ext>
            </a:extLst>
          </p:cNvPr>
          <p:cNvPicPr preferRelativeResize="0">
            <a:picLocks noGrp="1" noChangeAspect="1"/>
          </p:cNvPicPr>
          <p:nvPr>
            <p:ph type="pic" sz="quarter" idx="13"/>
          </p:nvPr>
        </p:nvPicPr>
        <p:blipFill rotWithShape="1">
          <a:blip r:embed="rId2"/>
          <a:srcRect t="49161" b="19817"/>
          <a:stretch/>
        </p:blipFill>
        <p:spPr>
          <a:xfrm>
            <a:off x="2" y="4212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8406233" cy="697750"/>
          </a:xfrm>
          <a:prstGeom prst="rect">
            <a:avLst/>
          </a:prstGeom>
          <a:noFill/>
          <a:ln>
            <a:noFill/>
          </a:ln>
        </p:spPr>
        <p:txBody>
          <a:bodyPr spcFirstLastPara="1" wrap="square" lIns="91425" tIns="45700" rIns="91425" bIns="45700" anchor="t" anchorCtr="0">
            <a:noAutofit/>
          </a:bodyPr>
          <a:lstStyle/>
          <a:p>
            <a:r>
              <a:rPr lang="en-US" sz="3600" b="1" dirty="0" err="1">
                <a:solidFill>
                  <a:srgbClr val="E43794"/>
                </a:solidFill>
                <a:latin typeface="Calibri" panose="020F0502020204030204" pitchFamily="34" charset="0"/>
                <a:cs typeface="Calibri" panose="020F0502020204030204" pitchFamily="34" charset="0"/>
              </a:rPr>
              <a:t>L’Internationale</a:t>
            </a:r>
            <a:r>
              <a:rPr lang="en-US" sz="3600" b="1" dirty="0">
                <a:solidFill>
                  <a:srgbClr val="E43794"/>
                </a:solidFill>
                <a:latin typeface="Calibri" panose="020F0502020204030204" pitchFamily="34" charset="0"/>
                <a:cs typeface="Calibri" panose="020F0502020204030204" pitchFamily="34" charset="0"/>
              </a:rPr>
              <a:t>, </a:t>
            </a:r>
            <a:r>
              <a:rPr lang="tr-TR" sz="3600" b="1" dirty="0">
                <a:solidFill>
                  <a:srgbClr val="E43794"/>
                </a:solidFill>
                <a:latin typeface="Calibri" panose="020F0502020204030204" pitchFamily="34" charset="0"/>
                <a:cs typeface="Calibri" panose="020F0502020204030204" pitchFamily="34" charset="0"/>
              </a:rPr>
              <a:t>Avrupa</a:t>
            </a:r>
            <a:endParaRPr lang="en-US" sz="3600" b="1" dirty="0">
              <a:solidFill>
                <a:srgbClr val="E43794"/>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2400" b="1" dirty="0">
              <a:solidFill>
                <a:srgbClr val="E43794"/>
              </a:solidFill>
              <a:latin typeface="Calibri" panose="020F0502020204030204" pitchFamily="34" charset="0"/>
              <a:ea typeface="Avenir"/>
              <a:cs typeface="Calibri" panose="020F0502020204030204" pitchFamily="34" charset="0"/>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07000"/>
              </a:lnSpc>
              <a:spcAft>
                <a:spcPts val="800"/>
              </a:spcAft>
            </a:pPr>
            <a:r>
              <a:rPr lang="tr-TR" sz="24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L'Internationale</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ortak bir sergi, tartışma ve çevrimiçi proje programı oluşturmak için güçlerini birleştiren yedi Avrupa modern sanat müzesinden oluşan bir konsorsiyumdur</a:t>
            </a:r>
            <a:r>
              <a:rPr lang="tr-TR" sz="1800" dirty="0">
                <a:effectLst/>
                <a:latin typeface="Calibri" panose="020F0502020204030204" pitchFamily="34" charset="0"/>
                <a:ea typeface="Calibri" panose="020F0502020204030204" pitchFamily="34" charset="0"/>
                <a:cs typeface="Times New Roman" panose="02020603050405020304" pitchFamily="18" charset="0"/>
              </a:rPr>
              <a:t>.</a:t>
            </a:r>
          </a:p>
          <a:p>
            <a:pPr lvl="0">
              <a:buClr>
                <a:schemeClr val="dk1"/>
              </a:buClr>
              <a:buSzPts val="1100"/>
            </a:pPr>
            <a:endParaRPr lang="en-US" sz="2400" dirty="0">
              <a:solidFill>
                <a:schemeClr val="bg1">
                  <a:lumMod val="50000"/>
                </a:schemeClr>
              </a:solidFill>
              <a:latin typeface="Calibri" panose="020F0502020204030204" pitchFamily="34" charset="0"/>
              <a:cs typeface="Calibri" panose="020F0502020204030204" pitchFamily="34" charset="0"/>
            </a:endParaRPr>
          </a:p>
          <a:p>
            <a:pPr marL="0" indent="0">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US" sz="2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940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tr-TR" dirty="0">
                <a:latin typeface="Calibri" panose="020F0502020204030204" pitchFamily="34" charset="0"/>
                <a:cs typeface="Calibri" panose="020F0502020204030204" pitchFamily="34" charset="0"/>
              </a:rPr>
              <a:t>İlham Almak</a:t>
            </a:r>
            <a:r>
              <a:rPr lang="en-GB" dirty="0">
                <a:latin typeface="Calibri" panose="020F0502020204030204" pitchFamily="34" charset="0"/>
                <a:cs typeface="Calibri" panose="020F0502020204030204" pitchFamily="34" charset="0"/>
              </a:rPr>
              <a:t>…</a:t>
            </a:r>
          </a:p>
        </p:txBody>
      </p:sp>
      <p:pic>
        <p:nvPicPr>
          <p:cNvPr id="5" name="Picture Placeholder 16">
            <a:extLst>
              <a:ext uri="{FF2B5EF4-FFF2-40B4-BE49-F238E27FC236}">
                <a16:creationId xmlns:a16="http://schemas.microsoft.com/office/drawing/2014/main" id="{CE6E8E6F-4287-45F6-B494-DB0123BE7017}"/>
              </a:ext>
            </a:extLst>
          </p:cNvPr>
          <p:cNvPicPr preferRelativeResize="0">
            <a:picLocks noGrp="1" noChangeAspect="1"/>
          </p:cNvPicPr>
          <p:nvPr>
            <p:ph type="pic" sz="quarter" idx="13"/>
          </p:nvPr>
        </p:nvPicPr>
        <p:blipFill rotWithShape="1">
          <a:blip r:embed="rId2"/>
          <a:srcRect t="14528" b="47430"/>
          <a:stretch/>
        </p:blipFill>
        <p:spPr>
          <a:xfrm>
            <a:off x="2" y="4212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9168234"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Calibri" panose="020F0502020204030204" pitchFamily="34" charset="0"/>
                <a:cs typeface="Calibri" panose="020F0502020204030204" pitchFamily="34" charset="0"/>
              </a:rPr>
              <a:t>Valentine </a:t>
            </a:r>
            <a:r>
              <a:rPr lang="tr-TR" sz="3600" b="1" dirty="0">
                <a:solidFill>
                  <a:srgbClr val="E43794"/>
                </a:solidFill>
                <a:latin typeface="Calibri" panose="020F0502020204030204" pitchFamily="34" charset="0"/>
                <a:cs typeface="Calibri" panose="020F0502020204030204" pitchFamily="34" charset="0"/>
              </a:rPr>
              <a:t>Müzesi ve</a:t>
            </a:r>
            <a:r>
              <a:rPr lang="en-US" sz="3600" b="1" dirty="0">
                <a:solidFill>
                  <a:srgbClr val="E43794"/>
                </a:solidFill>
                <a:latin typeface="Calibri" panose="020F0502020204030204" pitchFamily="34" charset="0"/>
                <a:cs typeface="Calibri" panose="020F0502020204030204" pitchFamily="34" charset="0"/>
              </a:rPr>
              <a:t> </a:t>
            </a:r>
            <a:r>
              <a:rPr lang="en-US" sz="3600" b="1" dirty="0" err="1">
                <a:solidFill>
                  <a:srgbClr val="E43794"/>
                </a:solidFill>
                <a:latin typeface="Calibri" panose="020F0502020204030204" pitchFamily="34" charset="0"/>
                <a:cs typeface="Calibri" panose="020F0502020204030204" pitchFamily="34" charset="0"/>
              </a:rPr>
              <a:t>ARtGlass</a:t>
            </a:r>
            <a:r>
              <a:rPr lang="en-US" sz="3600" b="1" dirty="0">
                <a:solidFill>
                  <a:srgbClr val="E43794"/>
                </a:solidFill>
                <a:latin typeface="Calibri" panose="020F0502020204030204" pitchFamily="34" charset="0"/>
                <a:cs typeface="Calibri" panose="020F0502020204030204" pitchFamily="34" charset="0"/>
              </a:rPr>
              <a:t>, </a:t>
            </a:r>
            <a:r>
              <a:rPr lang="tr-TR" sz="3600" b="1" dirty="0">
                <a:solidFill>
                  <a:srgbClr val="E43794"/>
                </a:solidFill>
                <a:latin typeface="Calibri" panose="020F0502020204030204" pitchFamily="34" charset="0"/>
                <a:cs typeface="Calibri" panose="020F0502020204030204" pitchFamily="34" charset="0"/>
              </a:rPr>
              <a:t>ABD</a:t>
            </a:r>
            <a:endParaRPr lang="en-US" sz="3600" b="1" dirty="0">
              <a:solidFill>
                <a:srgbClr val="E43794"/>
              </a:solidFill>
              <a:latin typeface="Calibri" panose="020F0502020204030204" pitchFamily="34" charset="0"/>
              <a:cs typeface="Calibri" panose="020F0502020204030204" pitchFamily="34" charset="0"/>
            </a:endParaRPr>
          </a:p>
          <a:p>
            <a:endParaRPr lang="en-US" sz="3600" b="1" dirty="0">
              <a:solidFill>
                <a:srgbClr val="E43794"/>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2400" b="1" dirty="0">
              <a:solidFill>
                <a:srgbClr val="E43794"/>
              </a:solidFill>
              <a:latin typeface="Calibri" panose="020F0502020204030204" pitchFamily="34" charset="0"/>
              <a:ea typeface="Avenir"/>
              <a:cs typeface="Calibri" panose="020F0502020204030204" pitchFamily="34" charset="0"/>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07000"/>
              </a:lnSpc>
              <a:spcAft>
                <a:spcPts val="800"/>
              </a:spcAft>
            </a:pPr>
            <a:r>
              <a:rPr lang="tr-TR" sz="24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Valentine</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müzesi, vatandaşların ve ziyaretçilerin şehre ve kamusal sanat anıtlarına ilişkin algısını değiştirmek için </a:t>
            </a:r>
            <a:r>
              <a:rPr lang="tr-TR" sz="24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ARtGlass</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ile ortaklaşa bir AR yürüyüş turu başlattı.</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lvl="0">
              <a:buClr>
                <a:schemeClr val="dk1"/>
              </a:buClr>
              <a:buSzPts val="1100"/>
            </a:pPr>
            <a:endParaRPr lang="en-US" sz="2400" dirty="0">
              <a:solidFill>
                <a:schemeClr val="bg1">
                  <a:lumMod val="50000"/>
                </a:schemeClr>
              </a:solidFill>
              <a:latin typeface="Calibri" panose="020F0502020204030204" pitchFamily="34" charset="0"/>
              <a:cs typeface="Calibri" panose="020F0502020204030204" pitchFamily="34" charset="0"/>
            </a:endParaRPr>
          </a:p>
          <a:p>
            <a:pPr lvl="0">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US" sz="2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616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txBox="1">
            <a:spLocks noGrp="1"/>
          </p:cNvSpPr>
          <p:nvPr>
            <p:ph type="body" idx="2"/>
          </p:nvPr>
        </p:nvSpPr>
        <p:spPr>
          <a:xfrm>
            <a:off x="6095999" y="1535175"/>
            <a:ext cx="5775961" cy="4682754"/>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b="1" dirty="0" err="1">
                <a:effectLst/>
                <a:latin typeface="Calibri" panose="020F0502020204030204" pitchFamily="34" charset="0"/>
                <a:ea typeface="Calibri" panose="020F0502020204030204" pitchFamily="34" charset="0"/>
                <a:cs typeface="Times New Roman" panose="02020603050405020304" pitchFamily="18" charset="0"/>
              </a:rPr>
              <a:t>Miro</a:t>
            </a:r>
            <a:r>
              <a:rPr lang="tr-TR" sz="2000" dirty="0">
                <a:effectLst/>
                <a:latin typeface="Calibri" panose="020F0502020204030204" pitchFamily="34" charset="0"/>
                <a:ea typeface="Calibri" panose="020F0502020204030204" pitchFamily="34" charset="0"/>
                <a:cs typeface="Times New Roman" panose="02020603050405020304" pitchFamily="18" charset="0"/>
              </a:rPr>
              <a:t>, her boyuttaki ekiplerin uzaktan ve görsel olarak çekici bir şekilde işbirliği yapmasına olanak tanıyan çevrimiçi bir platformdur.</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Şunları sağlar:</a:t>
            </a:r>
          </a:p>
          <a:p>
            <a:pPr marL="571500" indent="-342900">
              <a:lnSpc>
                <a:spcPct val="107000"/>
              </a:lnSpc>
              <a:spcAft>
                <a:spcPts val="800"/>
              </a:spcAft>
              <a:buFont typeface="Arial" panose="020B0604020202020204" pitchFamily="34" charset="0"/>
              <a:buChar char="•"/>
            </a:pPr>
            <a:r>
              <a:rPr lang="tr-TR" sz="2000" dirty="0">
                <a:latin typeface="Calibri" panose="020F0502020204030204" pitchFamily="34" charset="0"/>
                <a:ea typeface="Calibri" panose="020F0502020204030204" pitchFamily="34" charset="0"/>
                <a:cs typeface="Times New Roman" panose="02020603050405020304" pitchFamily="18" charset="0"/>
              </a:rPr>
              <a:t>B</a:t>
            </a:r>
            <a:r>
              <a:rPr lang="tr-TR" sz="2000" dirty="0">
                <a:effectLst/>
                <a:latin typeface="Calibri" panose="020F0502020204030204" pitchFamily="34" charset="0"/>
                <a:ea typeface="Calibri" panose="020F0502020204030204" pitchFamily="34" charset="0"/>
                <a:cs typeface="Times New Roman" panose="02020603050405020304" pitchFamily="18" charset="0"/>
              </a:rPr>
              <a:t>eyin fırtınası oturumları, planlama vb. için dijital çok yönlü beyaz tahtalar.</a:t>
            </a:r>
          </a:p>
          <a:p>
            <a:pPr marL="571500" indent="-342900">
              <a:lnSpc>
                <a:spcPct val="107000"/>
              </a:lnSpc>
              <a:spcAft>
                <a:spcPts val="8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İlham almak veya ortakların katkılarını daha iyi organize etmek için çok çeşitli tuval ve şablonlar</a:t>
            </a:r>
          </a:p>
          <a:p>
            <a:pPr marL="571500" indent="-342900">
              <a:lnSpc>
                <a:spcPct val="107000"/>
              </a:lnSpc>
              <a:spcAft>
                <a:spcPts val="800"/>
              </a:spcAft>
              <a:buFont typeface="Arial" panose="020B0604020202020204" pitchFamily="34" charset="0"/>
              <a:buChar char="•"/>
            </a:pPr>
            <a:r>
              <a:rPr lang="tr-TR" sz="2000" dirty="0">
                <a:latin typeface="Calibri" panose="020F0502020204030204" pitchFamily="34" charset="0"/>
                <a:ea typeface="Calibri" panose="020F0502020204030204" pitchFamily="34" charset="0"/>
                <a:cs typeface="Times New Roman" panose="02020603050405020304" pitchFamily="18" charset="0"/>
              </a:rPr>
              <a:t>F</a:t>
            </a:r>
            <a:r>
              <a:rPr lang="tr-TR" sz="2000" dirty="0">
                <a:effectLst/>
                <a:latin typeface="Calibri" panose="020F0502020204030204" pitchFamily="34" charset="0"/>
                <a:ea typeface="Calibri" panose="020F0502020204030204" pitchFamily="34" charset="0"/>
                <a:cs typeface="Times New Roman" panose="02020603050405020304" pitchFamily="18" charset="0"/>
              </a:rPr>
              <a:t>ikirleri ifade etmek ve paylaşmak için birden fazla özellik (örneğin, post-it ve çizimler)</a:t>
            </a:r>
          </a:p>
        </p:txBody>
      </p:sp>
      <p:sp>
        <p:nvSpPr>
          <p:cNvPr id="297" name="Google Shape;297;p34"/>
          <p:cNvSpPr txBox="1">
            <a:spLocks noGrp="1"/>
          </p:cNvSpPr>
          <p:nvPr>
            <p:ph type="body" idx="1"/>
          </p:nvPr>
        </p:nvSpPr>
        <p:spPr>
          <a:xfrm>
            <a:off x="6095999" y="742254"/>
            <a:ext cx="5339109"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tr-TR" dirty="0">
                <a:latin typeface="Calibri" panose="020F0502020204030204" pitchFamily="34" charset="0"/>
                <a:cs typeface="Calibri" panose="020F0502020204030204" pitchFamily="34" charset="0"/>
              </a:rPr>
              <a:t>Kullanışlı Araçlar</a:t>
            </a:r>
            <a:endParaRPr dirty="0">
              <a:latin typeface="Calibri" panose="020F0502020204030204" pitchFamily="34" charset="0"/>
              <a:cs typeface="Calibri" panose="020F0502020204030204" pitchFamily="34" charset="0"/>
            </a:endParaRPr>
          </a:p>
        </p:txBody>
      </p:sp>
      <p:pic>
        <p:nvPicPr>
          <p:cNvPr id="298" name="Google Shape;298;p34">
            <a:hlinkClick r:id="rId3"/>
          </p:cNvPr>
          <p:cNvPicPr preferRelativeResize="0"/>
          <p:nvPr/>
        </p:nvPicPr>
        <p:blipFill rotWithShape="1">
          <a:blip r:embed="rId4">
            <a:alphaModFix/>
          </a:blip>
          <a:srcRect t="643" b="-1267"/>
          <a:stretch/>
        </p:blipFill>
        <p:spPr>
          <a:xfrm>
            <a:off x="1451075" y="1535175"/>
            <a:ext cx="4064625" cy="5387700"/>
          </a:xfrm>
          <a:prstGeom prst="rect">
            <a:avLst/>
          </a:prstGeom>
          <a:noFill/>
          <a:ln>
            <a:noFill/>
          </a:ln>
        </p:spPr>
      </p:pic>
      <p:sp>
        <p:nvSpPr>
          <p:cNvPr id="5" name="Google Shape;224;p26">
            <a:extLst>
              <a:ext uri="{FF2B5EF4-FFF2-40B4-BE49-F238E27FC236}">
                <a16:creationId xmlns:a16="http://schemas.microsoft.com/office/drawing/2014/main" id="{20D0A8CA-2843-724E-8D6F-D6D8FA66E19F}"/>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612ABF-EB47-4863-AF33-73EA745E598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1627" b="18713"/>
          <a:stretch/>
        </p:blipFill>
        <p:spPr>
          <a:xfrm>
            <a:off x="0" y="1"/>
            <a:ext cx="12192002" cy="3429000"/>
          </a:xfrm>
        </p:spPr>
      </p:pic>
      <p:sp>
        <p:nvSpPr>
          <p:cNvPr id="3" name="Slide Number Placeholder 2">
            <a:extLst>
              <a:ext uri="{FF2B5EF4-FFF2-40B4-BE49-F238E27FC236}">
                <a16:creationId xmlns:a16="http://schemas.microsoft.com/office/drawing/2014/main" id="{71E70514-4B7B-4549-A9F1-DAC13454B17A}"/>
              </a:ext>
            </a:extLst>
          </p:cNvPr>
          <p:cNvSpPr>
            <a:spLocks noGrp="1"/>
          </p:cNvSpPr>
          <p:nvPr>
            <p:ph type="sldNum" sz="quarter" idx="14"/>
          </p:nvPr>
        </p:nvSpPr>
        <p:spPr/>
        <p:txBody>
          <a:bodyPr/>
          <a:lstStyle/>
          <a:p>
            <a:fld id="{9C527BFA-2C0E-4CEC-B6A5-913A56FEF4B4}" type="slidenum">
              <a:rPr lang="fr-CA" smtClean="0"/>
              <a:pPr/>
              <a:t>27</a:t>
            </a:fld>
            <a:endParaRPr lang="fr-CA" dirty="0"/>
          </a:p>
        </p:txBody>
      </p:sp>
      <p:sp>
        <p:nvSpPr>
          <p:cNvPr id="4" name="Text Placeholder 3">
            <a:extLst>
              <a:ext uri="{FF2B5EF4-FFF2-40B4-BE49-F238E27FC236}">
                <a16:creationId xmlns:a16="http://schemas.microsoft.com/office/drawing/2014/main" id="{5F172D17-C9C3-424F-8556-7B47CFB3EB0E}"/>
              </a:ext>
            </a:extLst>
          </p:cNvPr>
          <p:cNvSpPr>
            <a:spLocks noGrp="1"/>
          </p:cNvSpPr>
          <p:nvPr>
            <p:ph type="body" sz="quarter" idx="15"/>
          </p:nvPr>
        </p:nvSpPr>
        <p:spPr>
          <a:xfrm>
            <a:off x="320040" y="2919885"/>
            <a:ext cx="2819401" cy="631527"/>
          </a:xfrm>
        </p:spPr>
        <p:txBody>
          <a:bodyPr/>
          <a:lstStyle/>
          <a:p>
            <a:r>
              <a:rPr lang="tr-TR" dirty="0">
                <a:latin typeface="Calibri" panose="020F0502020204030204" pitchFamily="34" charset="0"/>
                <a:cs typeface="Calibri" panose="020F0502020204030204" pitchFamily="34" charset="0"/>
              </a:rPr>
              <a:t>Kaynaklar</a:t>
            </a:r>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p:txBody>
      </p:sp>
      <p:sp>
        <p:nvSpPr>
          <p:cNvPr id="6" name="Google Shape;388;p34">
            <a:extLst>
              <a:ext uri="{FF2B5EF4-FFF2-40B4-BE49-F238E27FC236}">
                <a16:creationId xmlns:a16="http://schemas.microsoft.com/office/drawing/2014/main" id="{DB4830C5-01E5-1848-94BE-34565410745A}"/>
              </a:ext>
            </a:extLst>
          </p:cNvPr>
          <p:cNvSpPr txBox="1">
            <a:spLocks/>
          </p:cNvSpPr>
          <p:nvPr/>
        </p:nvSpPr>
        <p:spPr>
          <a:xfrm>
            <a:off x="430678" y="3673823"/>
            <a:ext cx="11330644" cy="2642154"/>
          </a:xfrm>
          <a:prstGeom prst="rect">
            <a:avLst/>
          </a:prstGeom>
          <a:noFill/>
          <a:ln>
            <a:noFill/>
          </a:ln>
        </p:spPr>
        <p:txBody>
          <a:bodyPr spcFirstLastPara="1" wrap="square" lIns="57482" tIns="28733" rIns="57482" bIns="287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91628">
              <a:lnSpc>
                <a:spcPct val="150000"/>
              </a:lnSpc>
              <a:buClr>
                <a:srgbClr val="FBE000"/>
              </a:buClr>
              <a:buFont typeface="Arial"/>
              <a:buChar char="●"/>
            </a:pPr>
            <a:r>
              <a:rPr lang="en-US" dirty="0" err="1">
                <a:solidFill>
                  <a:schemeClr val="tx1"/>
                </a:solidFill>
                <a:latin typeface="Calibri" panose="020F0502020204030204" pitchFamily="34" charset="0"/>
                <a:cs typeface="Calibri" panose="020F0502020204030204" pitchFamily="34" charset="0"/>
              </a:rPr>
              <a:t>Povoledo</a:t>
            </a:r>
            <a:r>
              <a:rPr lang="en-US" dirty="0">
                <a:solidFill>
                  <a:schemeClr val="tx1"/>
                </a:solidFill>
                <a:latin typeface="Calibri" panose="020F0502020204030204" pitchFamily="34" charset="0"/>
                <a:cs typeface="Calibri" panose="020F0502020204030204" pitchFamily="34" charset="0"/>
              </a:rPr>
              <a:t> (2021), Vaccination Can Be Relaxing. Just Ask These Museum Visitors, accessible at: </a:t>
            </a:r>
            <a:r>
              <a:rPr lang="en-US" u="sng" dirty="0">
                <a:solidFill>
                  <a:schemeClr val="hlink"/>
                </a:solidFill>
                <a:latin typeface="Calibri" panose="020F0502020204030204" pitchFamily="34" charset="0"/>
                <a:cs typeface="Calibri" panose="020F0502020204030204" pitchFamily="34" charset="0"/>
                <a:hlinkClick r:id="rId3"/>
              </a:rPr>
              <a:t>https://cutt.ly/sEuwzH0</a:t>
            </a:r>
            <a:r>
              <a:rPr lang="en-US" dirty="0">
                <a:solidFill>
                  <a:schemeClr val="hlink"/>
                </a:solidFill>
                <a:latin typeface="Calibri" panose="020F0502020204030204" pitchFamily="34" charset="0"/>
                <a:cs typeface="Calibri" panose="020F0502020204030204" pitchFamily="34" charset="0"/>
              </a:rPr>
              <a:t> </a:t>
            </a:r>
          </a:p>
          <a:p>
            <a:pPr indent="-191628">
              <a:lnSpc>
                <a:spcPct val="150000"/>
              </a:lnSpc>
              <a:buClr>
                <a:srgbClr val="FBE000"/>
              </a:buClr>
              <a:buFont typeface="Arial"/>
              <a:buChar char="●"/>
            </a:pPr>
            <a:r>
              <a:rPr lang="en-US" dirty="0">
                <a:solidFill>
                  <a:schemeClr val="tx1"/>
                </a:solidFill>
                <a:latin typeface="Calibri" panose="020F0502020204030204" pitchFamily="34" charset="0"/>
                <a:cs typeface="Calibri" panose="020F0502020204030204" pitchFamily="34" charset="0"/>
              </a:rPr>
              <a:t>Knight Foundation (2020), Digital Readiness and Innovation in Museums, accessible at</a:t>
            </a:r>
            <a:r>
              <a:rPr lang="en-US" dirty="0">
                <a:solidFill>
                  <a:schemeClr val="hlink"/>
                </a:solidFill>
                <a:latin typeface="Calibri" panose="020F0502020204030204" pitchFamily="34" charset="0"/>
                <a:cs typeface="Calibri" panose="020F0502020204030204" pitchFamily="34" charset="0"/>
              </a:rPr>
              <a:t>: </a:t>
            </a:r>
            <a:r>
              <a:rPr lang="en-US" u="sng" dirty="0">
                <a:solidFill>
                  <a:schemeClr val="hlink"/>
                </a:solidFill>
                <a:latin typeface="Calibri" panose="020F0502020204030204" pitchFamily="34" charset="0"/>
                <a:cs typeface="Calibri" panose="020F0502020204030204" pitchFamily="34" charset="0"/>
                <a:hlinkClick r:id="rId4"/>
              </a:rPr>
              <a:t>https://cutt.ly/ZEuo94l</a:t>
            </a:r>
            <a:r>
              <a:rPr lang="en-US" dirty="0">
                <a:solidFill>
                  <a:schemeClr val="hlink"/>
                </a:solidFill>
                <a:latin typeface="Calibri" panose="020F0502020204030204" pitchFamily="34" charset="0"/>
                <a:cs typeface="Calibri" panose="020F0502020204030204" pitchFamily="34" charset="0"/>
              </a:rPr>
              <a:t> </a:t>
            </a:r>
          </a:p>
          <a:p>
            <a:pPr indent="-191628">
              <a:lnSpc>
                <a:spcPct val="150000"/>
              </a:lnSpc>
              <a:buClr>
                <a:srgbClr val="FBE000"/>
              </a:buClr>
              <a:buFont typeface="Arial"/>
              <a:buChar char="●"/>
            </a:pPr>
            <a:r>
              <a:rPr lang="en-US" dirty="0">
                <a:solidFill>
                  <a:schemeClr val="tx1"/>
                </a:solidFill>
                <a:latin typeface="Calibri" panose="020F0502020204030204" pitchFamily="34" charset="0"/>
                <a:cs typeface="Calibri" panose="020F0502020204030204" pitchFamily="34" charset="0"/>
              </a:rPr>
              <a:t>Min Chen (2021), How </a:t>
            </a:r>
            <a:r>
              <a:rPr lang="en-US" dirty="0">
                <a:latin typeface="Calibri" panose="020F0502020204030204" pitchFamily="34" charset="0"/>
                <a:cs typeface="Calibri" panose="020F0502020204030204" pitchFamily="34" charset="0"/>
              </a:rPr>
              <a:t>Digital Asset Management Supports Museums’ Missions, accessible at: </a:t>
            </a:r>
            <a:r>
              <a:rPr lang="en-US" u="sng" dirty="0">
                <a:solidFill>
                  <a:schemeClr val="hlink"/>
                </a:solidFill>
                <a:latin typeface="Calibri" panose="020F0502020204030204" pitchFamily="34" charset="0"/>
                <a:cs typeface="Calibri" panose="020F0502020204030204" pitchFamily="34" charset="0"/>
                <a:hlinkClick r:id="rId5"/>
              </a:rPr>
              <a:t>https://cutt.ly/EnTxXXB</a:t>
            </a:r>
            <a:r>
              <a:rPr lang="en-US" dirty="0">
                <a:latin typeface="Calibri" panose="020F0502020204030204" pitchFamily="34" charset="0"/>
                <a:cs typeface="Calibri" panose="020F0502020204030204" pitchFamily="34" charset="0"/>
              </a:rPr>
              <a:t> </a:t>
            </a:r>
          </a:p>
          <a:p>
            <a:pPr indent="-191628">
              <a:lnSpc>
                <a:spcPct val="150000"/>
              </a:lnSpc>
              <a:buClr>
                <a:srgbClr val="FBE000"/>
              </a:buClr>
              <a:buFont typeface="Arial"/>
              <a:buChar char="●"/>
            </a:pPr>
            <a:r>
              <a:rPr lang="en-US" dirty="0">
                <a:latin typeface="Calibri" panose="020F0502020204030204" pitchFamily="34" charset="0"/>
                <a:cs typeface="Calibri" panose="020F0502020204030204" pitchFamily="34" charset="0"/>
              </a:rPr>
              <a:t>Board of Innovation (2021), The Comprehensive Guide to Impact Partnerships</a:t>
            </a:r>
            <a:r>
              <a:rPr lang="en-US" dirty="0">
                <a:solidFill>
                  <a:schemeClr val="hlink"/>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accessible at: </a:t>
            </a:r>
            <a:r>
              <a:rPr lang="en-US" u="sng" dirty="0">
                <a:solidFill>
                  <a:schemeClr val="hlink"/>
                </a:solidFill>
                <a:latin typeface="Calibri" panose="020F0502020204030204" pitchFamily="34" charset="0"/>
                <a:cs typeface="Calibri" panose="020F0502020204030204" pitchFamily="34" charset="0"/>
                <a:hlinkClick r:id="rId6"/>
              </a:rPr>
              <a:t>https://cutt.ly/1RLbR4x</a:t>
            </a:r>
            <a:r>
              <a:rPr lang="en-US" dirty="0">
                <a:solidFill>
                  <a:schemeClr val="hlink"/>
                </a:solidFill>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indent="-191628">
              <a:lnSpc>
                <a:spcPct val="150000"/>
              </a:lnSpc>
              <a:buClr>
                <a:srgbClr val="FBE000"/>
              </a:buClr>
              <a:buFont typeface="Arial"/>
              <a:buChar char="●"/>
            </a:pPr>
            <a:r>
              <a:rPr lang="en-US" dirty="0" err="1">
                <a:latin typeface="Calibri" panose="020F0502020204030204" pitchFamily="34" charset="0"/>
                <a:cs typeface="Calibri" panose="020F0502020204030204" pitchFamily="34" charset="0"/>
              </a:rPr>
              <a:t>Whiddington</a:t>
            </a:r>
            <a:r>
              <a:rPr lang="en-US" dirty="0">
                <a:latin typeface="Calibri" panose="020F0502020204030204" pitchFamily="34" charset="0"/>
                <a:cs typeface="Calibri" panose="020F0502020204030204" pitchFamily="34" charset="0"/>
              </a:rPr>
              <a:t> (2021), With A Tencent Partnership, Sanxingdui Museum Goes All In On Its Cultural IP, accessible at: </a:t>
            </a:r>
            <a:r>
              <a:rPr lang="en-US" u="sng" dirty="0">
                <a:solidFill>
                  <a:schemeClr val="hlink"/>
                </a:solidFill>
                <a:latin typeface="Calibri" panose="020F0502020204030204" pitchFamily="34" charset="0"/>
                <a:cs typeface="Calibri" panose="020F0502020204030204" pitchFamily="34" charset="0"/>
                <a:hlinkClick r:id="rId7"/>
              </a:rPr>
              <a:t>https://cutt.ly/7WzKssj</a:t>
            </a:r>
            <a:r>
              <a:rPr lang="en-US" dirty="0">
                <a:latin typeface="Calibri" panose="020F0502020204030204" pitchFamily="34" charset="0"/>
                <a:cs typeface="Calibri" panose="020F0502020204030204" pitchFamily="34" charset="0"/>
              </a:rPr>
              <a:t> </a:t>
            </a:r>
          </a:p>
          <a:p>
            <a:pPr indent="-191628">
              <a:lnSpc>
                <a:spcPct val="150000"/>
              </a:lnSpc>
              <a:buClr>
                <a:srgbClr val="FBE000"/>
              </a:buClr>
              <a:buFont typeface="Arial"/>
              <a:buChar char="●"/>
            </a:pPr>
            <a:r>
              <a:rPr lang="en-US" dirty="0" err="1">
                <a:latin typeface="Calibri" panose="020F0502020204030204" pitchFamily="34" charset="0"/>
                <a:cs typeface="Calibri" panose="020F0502020204030204" pitchFamily="34" charset="0"/>
              </a:rPr>
              <a:t>L’Internationale</a:t>
            </a:r>
            <a:r>
              <a:rPr lang="en-US" dirty="0">
                <a:latin typeface="Calibri" panose="020F0502020204030204" pitchFamily="34" charset="0"/>
                <a:cs typeface="Calibri" panose="020F0502020204030204" pitchFamily="34" charset="0"/>
              </a:rPr>
              <a:t>: </a:t>
            </a:r>
            <a:r>
              <a:rPr lang="en-US" u="sng" dirty="0">
                <a:solidFill>
                  <a:schemeClr val="hlink"/>
                </a:solidFill>
                <a:latin typeface="Calibri" panose="020F0502020204030204" pitchFamily="34" charset="0"/>
                <a:cs typeface="Calibri" panose="020F0502020204030204" pitchFamily="34" charset="0"/>
                <a:hlinkClick r:id="rId8"/>
              </a:rPr>
              <a:t>https://www.internationaleonline.org/</a:t>
            </a:r>
            <a:r>
              <a:rPr lang="en-US" dirty="0">
                <a:latin typeface="Calibri" panose="020F0502020204030204" pitchFamily="34" charset="0"/>
                <a:cs typeface="Calibri" panose="020F0502020204030204" pitchFamily="34" charset="0"/>
              </a:rPr>
              <a:t> </a:t>
            </a:r>
          </a:p>
          <a:p>
            <a:pPr indent="-191628">
              <a:lnSpc>
                <a:spcPct val="150000"/>
              </a:lnSpc>
              <a:buClr>
                <a:srgbClr val="FBE000"/>
              </a:buClr>
              <a:buFont typeface="Arial"/>
              <a:buChar char="●"/>
            </a:pPr>
            <a:r>
              <a:rPr lang="en-US" dirty="0" err="1">
                <a:solidFill>
                  <a:schemeClr val="tx1"/>
                </a:solidFill>
                <a:latin typeface="Calibri" panose="020F0502020204030204" pitchFamily="34" charset="0"/>
                <a:cs typeface="Calibri" panose="020F0502020204030204" pitchFamily="34" charset="0"/>
              </a:rPr>
              <a:t>Whiddington</a:t>
            </a:r>
            <a:r>
              <a:rPr lang="en-US" dirty="0">
                <a:solidFill>
                  <a:schemeClr val="tx1"/>
                </a:solidFill>
                <a:latin typeface="Calibri" panose="020F0502020204030204" pitchFamily="34" charset="0"/>
                <a:cs typeface="Calibri" panose="020F0502020204030204" pitchFamily="34" charset="0"/>
              </a:rPr>
              <a:t> (2021), Inside The Valentine Museum’s AR Tour That’s Recontextualizing Historical Sites: </a:t>
            </a:r>
            <a:r>
              <a:rPr lang="en-US" u="sng" dirty="0">
                <a:solidFill>
                  <a:schemeClr val="hlink"/>
                </a:solidFill>
                <a:latin typeface="Calibri" panose="020F0502020204030204" pitchFamily="34" charset="0"/>
                <a:cs typeface="Calibri" panose="020F0502020204030204" pitchFamily="34" charset="0"/>
                <a:hlinkClick r:id="rId9"/>
              </a:rPr>
              <a:t>https://cutt.ly/7Wz6mzy</a:t>
            </a:r>
            <a:endParaRPr lang="en-US" dirty="0">
              <a:solidFill>
                <a:schemeClr val="hlink"/>
              </a:solidFill>
              <a:latin typeface="Calibri" panose="020F0502020204030204" pitchFamily="34" charset="0"/>
              <a:cs typeface="Calibri" panose="020F0502020204030204" pitchFamily="34" charset="0"/>
            </a:endParaRPr>
          </a:p>
          <a:p>
            <a:pPr indent="-191628">
              <a:lnSpc>
                <a:spcPct val="150000"/>
              </a:lnSpc>
              <a:buClr>
                <a:srgbClr val="FBE000"/>
              </a:buClr>
              <a:buFont typeface="Arial"/>
              <a:buChar char="●"/>
            </a:pPr>
            <a:r>
              <a:rPr lang="en-US" dirty="0">
                <a:solidFill>
                  <a:schemeClr val="tx1"/>
                </a:solidFill>
                <a:latin typeface="Calibri" panose="020F0502020204030204" pitchFamily="34" charset="0"/>
                <a:cs typeface="Calibri" panose="020F0502020204030204" pitchFamily="34" charset="0"/>
              </a:rPr>
              <a:t>Miro</a:t>
            </a:r>
            <a:r>
              <a:rPr lang="en-US" dirty="0">
                <a:solidFill>
                  <a:schemeClr val="hlink"/>
                </a:solidFill>
                <a:latin typeface="Calibri" panose="020F0502020204030204" pitchFamily="34" charset="0"/>
                <a:cs typeface="Calibri" panose="020F0502020204030204" pitchFamily="34" charset="0"/>
              </a:rPr>
              <a:t>: </a:t>
            </a:r>
            <a:r>
              <a:rPr lang="en-US" u="sng" dirty="0">
                <a:solidFill>
                  <a:schemeClr val="hlink"/>
                </a:solidFill>
                <a:latin typeface="Calibri" panose="020F0502020204030204" pitchFamily="34" charset="0"/>
                <a:cs typeface="Calibri" panose="020F0502020204030204" pitchFamily="34" charset="0"/>
                <a:hlinkClick r:id="rId10"/>
              </a:rPr>
              <a:t>https://www.miro.com/</a:t>
            </a:r>
            <a:r>
              <a:rPr lang="en-US" dirty="0">
                <a:solidFill>
                  <a:schemeClr val="hlin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60658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5" descr="A picture containing building, outdoor&#10;&#10;Description automatically generated"/>
          <p:cNvPicPr preferRelativeResize="0">
            <a:picLocks noGrp="1"/>
          </p:cNvPicPr>
          <p:nvPr>
            <p:ph type="pic" idx="2"/>
          </p:nvPr>
        </p:nvPicPr>
        <p:blipFill rotWithShape="1">
          <a:blip r:embed="rId3">
            <a:alphaModFix/>
          </a:blip>
          <a:srcRect t="20420" b="20420"/>
          <a:stretch/>
        </p:blipFill>
        <p:spPr>
          <a:xfrm>
            <a:off x="2" y="3203070"/>
            <a:ext cx="12191998" cy="3654930"/>
          </a:xfrm>
          <a:prstGeom prst="rect">
            <a:avLst/>
          </a:prstGeom>
          <a:solidFill>
            <a:srgbClr val="E43794"/>
          </a:solidFill>
          <a:ln>
            <a:noFill/>
          </a:ln>
        </p:spPr>
      </p:pic>
      <p:sp>
        <p:nvSpPr>
          <p:cNvPr id="304" name="Google Shape;304;p35"/>
          <p:cNvSpPr txBox="1">
            <a:spLocks noGrp="1"/>
          </p:cNvSpPr>
          <p:nvPr>
            <p:ph type="body" idx="1"/>
          </p:nvPr>
        </p:nvSpPr>
        <p:spPr>
          <a:xfrm>
            <a:off x="0" y="849477"/>
            <a:ext cx="12192000" cy="708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43794"/>
              </a:buClr>
              <a:buSzPts val="4000"/>
              <a:buNone/>
            </a:pPr>
            <a:r>
              <a:rPr lang="tr-TR" dirty="0">
                <a:latin typeface="Calibri" panose="020F0502020204030204" pitchFamily="34" charset="0"/>
                <a:cs typeface="Calibri" panose="020F0502020204030204" pitchFamily="34" charset="0"/>
              </a:rPr>
              <a:t>İlginiz İçin Teşekkür Ederiz!</a:t>
            </a:r>
            <a:endParaRPr dirty="0">
              <a:latin typeface="Calibri" panose="020F0502020204030204" pitchFamily="34" charset="0"/>
              <a:cs typeface="Calibri" panose="020F0502020204030204" pitchFamily="34" charset="0"/>
            </a:endParaRPr>
          </a:p>
        </p:txBody>
      </p:sp>
      <p:pic>
        <p:nvPicPr>
          <p:cNvPr id="305" name="Google Shape;305;p35" descr="Logo&#10;&#10;Description automatically generated"/>
          <p:cNvPicPr preferRelativeResize="0"/>
          <p:nvPr/>
        </p:nvPicPr>
        <p:blipFill rotWithShape="1">
          <a:blip r:embed="rId4">
            <a:alphaModFix/>
          </a:blip>
          <a:srcRect/>
          <a:stretch/>
        </p:blipFill>
        <p:spPr>
          <a:xfrm>
            <a:off x="9708832" y="4641304"/>
            <a:ext cx="2109154" cy="1925749"/>
          </a:xfrm>
          <a:prstGeom prst="rect">
            <a:avLst/>
          </a:prstGeom>
          <a:noFill/>
          <a:ln>
            <a:noFill/>
          </a:ln>
        </p:spPr>
      </p:pic>
      <p:sp>
        <p:nvSpPr>
          <p:cNvPr id="306" name="Google Shape;306;p35"/>
          <p:cNvSpPr txBox="1">
            <a:spLocks noGrp="1"/>
          </p:cNvSpPr>
          <p:nvPr>
            <p:ph type="body" idx="3"/>
          </p:nvPr>
        </p:nvSpPr>
        <p:spPr>
          <a:xfrm>
            <a:off x="0" y="1572534"/>
            <a:ext cx="12192000" cy="626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7F7F7F"/>
              </a:buClr>
              <a:buSzPts val="2000"/>
              <a:buNone/>
            </a:pPr>
            <a:r>
              <a:rPr lang="tr-TR" sz="3000">
                <a:latin typeface="Calibri" panose="020F0502020204030204" pitchFamily="34" charset="0"/>
                <a:cs typeface="Calibri" panose="020F0502020204030204" pitchFamily="34" charset="0"/>
              </a:rPr>
              <a:t>Sorusu Olan</a:t>
            </a:r>
            <a:r>
              <a:rPr lang="en-US" sz="3000">
                <a:latin typeface="Calibri" panose="020F0502020204030204" pitchFamily="34" charset="0"/>
                <a:cs typeface="Calibri" panose="020F0502020204030204" pitchFamily="34" charset="0"/>
              </a:rPr>
              <a:t>? </a:t>
            </a:r>
            <a:endParaRPr sz="30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6" name="Google Shape;177;p20">
            <a:extLst>
              <a:ext uri="{FF2B5EF4-FFF2-40B4-BE49-F238E27FC236}">
                <a16:creationId xmlns:a16="http://schemas.microsoft.com/office/drawing/2014/main" id="{F75AB7F5-35A4-2E43-AADC-9B0810C1EDD3}"/>
              </a:ext>
            </a:extLst>
          </p:cNvPr>
          <p:cNvSpPr txBox="1"/>
          <p:nvPr/>
        </p:nvSpPr>
        <p:spPr>
          <a:xfrm>
            <a:off x="5193991" y="515294"/>
            <a:ext cx="467868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rgbClr val="E43794"/>
                </a:solidFill>
                <a:latin typeface="Calibri" panose="020F0502020204030204" pitchFamily="34" charset="0"/>
                <a:ea typeface="Avenir"/>
                <a:cs typeface="Calibri" panose="020F0502020204030204" pitchFamily="34" charset="0"/>
                <a:sym typeface="Avenir"/>
              </a:rPr>
              <a:t>“</a:t>
            </a:r>
            <a:r>
              <a:rPr lang="tr-TR" sz="2400" b="1" dirty="0" err="1">
                <a:solidFill>
                  <a:srgbClr val="E43794"/>
                </a:solidFill>
                <a:latin typeface="Calibri" panose="020F0502020204030204" pitchFamily="34" charset="0"/>
                <a:ea typeface="Avenir"/>
                <a:cs typeface="Calibri" panose="020F0502020204030204" pitchFamily="34" charset="0"/>
                <a:sym typeface="Avenir"/>
              </a:rPr>
              <a:t>İnovasyona</a:t>
            </a:r>
            <a:r>
              <a:rPr lang="tr-TR" sz="2400" b="1" dirty="0">
                <a:solidFill>
                  <a:srgbClr val="E43794"/>
                </a:solidFill>
                <a:latin typeface="Calibri" panose="020F0502020204030204" pitchFamily="34" charset="0"/>
                <a:ea typeface="Avenir"/>
                <a:cs typeface="Calibri" panose="020F0502020204030204" pitchFamily="34" charset="0"/>
                <a:sym typeface="Avenir"/>
              </a:rPr>
              <a:t> ihtiyacınız olduğunda, İşbirliğine de ihtiyacınız vardır</a:t>
            </a:r>
            <a:r>
              <a:rPr lang="en-US" sz="2400" b="1" dirty="0">
                <a:solidFill>
                  <a:srgbClr val="E43794"/>
                </a:solidFill>
                <a:latin typeface="Calibri" panose="020F0502020204030204" pitchFamily="34" charset="0"/>
                <a:ea typeface="Avenir"/>
                <a:cs typeface="Calibri" panose="020F0502020204030204" pitchFamily="34" charset="0"/>
                <a:sym typeface="Avenir"/>
              </a:rPr>
              <a:t>.”</a:t>
            </a:r>
            <a:endParaRPr sz="2400" b="1" dirty="0">
              <a:solidFill>
                <a:srgbClr val="E43794"/>
              </a:solidFill>
              <a:latin typeface="Calibri" panose="020F0502020204030204" pitchFamily="34" charset="0"/>
              <a:ea typeface="Avenir"/>
              <a:cs typeface="Calibri" panose="020F0502020204030204" pitchFamily="34" charset="0"/>
              <a:sym typeface="Avenir"/>
            </a:endParaRPr>
          </a:p>
        </p:txBody>
      </p:sp>
      <p:sp>
        <p:nvSpPr>
          <p:cNvPr id="7" name="Google Shape;176;p20">
            <a:extLst>
              <a:ext uri="{FF2B5EF4-FFF2-40B4-BE49-F238E27FC236}">
                <a16:creationId xmlns:a16="http://schemas.microsoft.com/office/drawing/2014/main" id="{70ACA61D-C3EC-BE46-9DED-B58218E546FD}"/>
              </a:ext>
            </a:extLst>
          </p:cNvPr>
          <p:cNvSpPr txBox="1"/>
          <p:nvPr/>
        </p:nvSpPr>
        <p:spPr>
          <a:xfrm>
            <a:off x="6506615" y="1438593"/>
            <a:ext cx="2879100" cy="446400"/>
          </a:xfrm>
          <a:prstGeom prst="rect">
            <a:avLst/>
          </a:prstGeom>
          <a:noFill/>
          <a:ln>
            <a:noFill/>
          </a:ln>
        </p:spPr>
        <p:txBody>
          <a:bodyPr spcFirstLastPara="1" wrap="square" lIns="91425" tIns="91425" rIns="91425" bIns="91425" anchor="t" anchorCtr="0">
            <a:spAutoFit/>
          </a:bodyPr>
          <a:lstStyle/>
          <a:p>
            <a:pPr marL="457200" lvl="0" indent="-336550" algn="r" rtl="0">
              <a:spcBef>
                <a:spcPts val="0"/>
              </a:spcBef>
              <a:spcAft>
                <a:spcPts val="0"/>
              </a:spcAft>
              <a:buClr>
                <a:srgbClr val="E43794"/>
              </a:buClr>
              <a:buSzPts val="1700"/>
              <a:buFont typeface="Avenir"/>
              <a:buChar char="-"/>
            </a:pPr>
            <a:r>
              <a:rPr lang="en-US" sz="1700" i="1" dirty="0">
                <a:solidFill>
                  <a:srgbClr val="E43794"/>
                </a:solidFill>
                <a:latin typeface="Avenir"/>
                <a:ea typeface="Avenir"/>
                <a:cs typeface="Avenir"/>
                <a:sym typeface="Avenir"/>
              </a:rPr>
              <a:t>Marissa Mayer</a:t>
            </a:r>
            <a:endParaRPr sz="1700" i="1" dirty="0">
              <a:solidFill>
                <a:srgbClr val="E43794"/>
              </a:solidFill>
              <a:latin typeface="Avenir"/>
              <a:ea typeface="Avenir"/>
              <a:cs typeface="Avenir"/>
              <a:sym typeface="Avenir"/>
            </a:endParaRPr>
          </a:p>
        </p:txBody>
      </p:sp>
      <p:sp>
        <p:nvSpPr>
          <p:cNvPr id="8" name="Google Shape;224;p26">
            <a:extLst>
              <a:ext uri="{FF2B5EF4-FFF2-40B4-BE49-F238E27FC236}">
                <a16:creationId xmlns:a16="http://schemas.microsoft.com/office/drawing/2014/main" id="{69F6A017-9F61-DF45-8502-C41A95681E72}"/>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3</a:t>
            </a:fld>
            <a:endParaRPr lang="en-US"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1"/>
          <p:cNvSpPr txBox="1">
            <a:spLocks noGrp="1"/>
          </p:cNvSpPr>
          <p:nvPr>
            <p:ph type="body" idx="1"/>
          </p:nvPr>
        </p:nvSpPr>
        <p:spPr>
          <a:xfrm>
            <a:off x="465675" y="626397"/>
            <a:ext cx="11260800" cy="777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tr-TR" sz="4000" dirty="0"/>
              <a:t>ÖĞRENME HEDEFLERİ</a:t>
            </a:r>
            <a:endParaRPr sz="4000" dirty="0"/>
          </a:p>
        </p:txBody>
      </p:sp>
      <p:sp>
        <p:nvSpPr>
          <p:cNvPr id="184" name="Google Shape;184;p21"/>
          <p:cNvSpPr txBox="1">
            <a:spLocks noGrp="1"/>
          </p:cNvSpPr>
          <p:nvPr>
            <p:ph type="body" idx="2"/>
          </p:nvPr>
        </p:nvSpPr>
        <p:spPr>
          <a:xfrm>
            <a:off x="566159" y="2311336"/>
            <a:ext cx="11341138" cy="41088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tr-TR" sz="2800" dirty="0">
                <a:effectLst/>
                <a:latin typeface="Calibri" panose="020F0502020204030204" pitchFamily="34" charset="0"/>
                <a:ea typeface="Calibri" panose="020F0502020204030204" pitchFamily="34" charset="0"/>
                <a:cs typeface="Times New Roman" panose="02020603050405020304" pitchFamily="18" charset="0"/>
              </a:rPr>
              <a:t>Bu modülü tamamladıktan sonra şunları yapabileceksiniz:</a:t>
            </a:r>
          </a:p>
          <a:p>
            <a:pPr marL="514350" indent="-285750">
              <a:lnSpc>
                <a:spcPct val="107000"/>
              </a:lnSpc>
              <a:spcAft>
                <a:spcPts val="800"/>
              </a:spcAft>
              <a:buFont typeface="Arial" panose="020B0604020202020204" pitchFamily="34" charset="0"/>
              <a:buChar char="•"/>
            </a:pPr>
            <a:r>
              <a:rPr lang="tr-TR" sz="2800" dirty="0">
                <a:effectLst/>
                <a:latin typeface="Calibri" panose="020F0502020204030204" pitchFamily="34" charset="0"/>
                <a:ea typeface="Calibri" panose="020F0502020204030204" pitchFamily="34" charset="0"/>
                <a:cs typeface="Times New Roman" panose="02020603050405020304" pitchFamily="18" charset="0"/>
              </a:rPr>
              <a:t>Dijital kültürel miras projesi için temel ortak çalışan kategorilerini tanımlayın</a:t>
            </a:r>
          </a:p>
          <a:p>
            <a:pPr marL="514350" indent="-285750">
              <a:lnSpc>
                <a:spcPct val="107000"/>
              </a:lnSpc>
              <a:spcAft>
                <a:spcPts val="800"/>
              </a:spcAft>
              <a:buFont typeface="Arial" panose="020B0604020202020204" pitchFamily="34" charset="0"/>
              <a:buChar char="•"/>
            </a:pPr>
            <a:r>
              <a:rPr lang="tr-TR" sz="2800" dirty="0">
                <a:effectLst/>
                <a:latin typeface="Calibri" panose="020F0502020204030204" pitchFamily="34" charset="0"/>
                <a:ea typeface="Calibri" panose="020F0502020204030204" pitchFamily="34" charset="0"/>
                <a:cs typeface="Times New Roman" panose="02020603050405020304" pitchFamily="18" charset="0"/>
              </a:rPr>
              <a:t>Ortaklar ve ortak çalışanlarla uğraşırken 4 yaygın hatayı açıklayın</a:t>
            </a:r>
          </a:p>
          <a:p>
            <a:pPr marL="514350" indent="-285750">
              <a:lnSpc>
                <a:spcPct val="107000"/>
              </a:lnSpc>
              <a:spcAft>
                <a:spcPts val="800"/>
              </a:spcAft>
              <a:buFont typeface="Arial" panose="020B0604020202020204" pitchFamily="34" charset="0"/>
              <a:buChar char="•"/>
            </a:pPr>
            <a:r>
              <a:rPr lang="tr-TR" sz="2800" dirty="0">
                <a:effectLst/>
                <a:latin typeface="Calibri" panose="020F0502020204030204" pitchFamily="34" charset="0"/>
                <a:ea typeface="Calibri" panose="020F0502020204030204" pitchFamily="34" charset="0"/>
                <a:cs typeface="Times New Roman" panose="02020603050405020304" pitchFamily="18" charset="0"/>
              </a:rPr>
              <a:t>Bir ortaklık tasarlamanın 4 temel adımını açıklayın</a:t>
            </a:r>
          </a:p>
          <a:p>
            <a:pPr marL="228600" indent="0">
              <a:lnSpc>
                <a:spcPct val="107000"/>
              </a:lnSpc>
              <a:spcAft>
                <a:spcPts val="800"/>
              </a:spcAft>
            </a:pP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24;p26">
            <a:extLst>
              <a:ext uri="{FF2B5EF4-FFF2-40B4-BE49-F238E27FC236}">
                <a16:creationId xmlns:a16="http://schemas.microsoft.com/office/drawing/2014/main" id="{446E12EC-D295-C546-ABAA-1E1223571C61}"/>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644206"/>
            <a:ext cx="7735886" cy="1277729"/>
          </a:xfrm>
        </p:spPr>
        <p:txBody>
          <a:bodyPr/>
          <a:lstStyle/>
          <a:p>
            <a:pPr lvl="0">
              <a:spcBef>
                <a:spcPts val="0"/>
              </a:spcBef>
              <a:buClr>
                <a:schemeClr val="lt1"/>
              </a:buClr>
              <a:buSzPts val="4000"/>
            </a:pPr>
            <a:r>
              <a:rPr lang="tr-TR" sz="4000" dirty="0">
                <a:latin typeface="Calibri" panose="020F0502020204030204" pitchFamily="34" charset="0"/>
                <a:cs typeface="Calibri" panose="020F0502020204030204" pitchFamily="34" charset="0"/>
              </a:rPr>
              <a:t>İşbirlikçi Süreçlere Giriş</a:t>
            </a:r>
            <a:endParaRPr lang="en-US" sz="4000"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824958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body" idx="1"/>
          </p:nvPr>
        </p:nvSpPr>
        <p:spPr>
          <a:xfrm>
            <a:off x="347423" y="1011480"/>
            <a:ext cx="5614878" cy="11542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tr-TR" dirty="0">
                <a:latin typeface="Calibri" panose="020F0502020204030204" pitchFamily="34" charset="0"/>
                <a:cs typeface="Calibri" panose="020F0502020204030204" pitchFamily="34" charset="0"/>
              </a:rPr>
              <a:t>Kültürel Sektördeki İşbirlikleri</a:t>
            </a:r>
            <a:endParaRPr dirty="0">
              <a:latin typeface="Calibri" panose="020F0502020204030204" pitchFamily="34" charset="0"/>
              <a:cs typeface="Calibri" panose="020F0502020204030204" pitchFamily="34" charset="0"/>
            </a:endParaRPr>
          </a:p>
        </p:txBody>
      </p:sp>
      <p:pic>
        <p:nvPicPr>
          <p:cNvPr id="200" name="Google Shape;200;p23"/>
          <p:cNvPicPr preferRelativeResize="0"/>
          <p:nvPr/>
        </p:nvPicPr>
        <p:blipFill rotWithShape="1">
          <a:blip r:embed="rId3">
            <a:alphaModFix/>
          </a:blip>
          <a:srcRect t="8906" b="15226"/>
          <a:stretch/>
        </p:blipFill>
        <p:spPr>
          <a:xfrm>
            <a:off x="7088435" y="2980350"/>
            <a:ext cx="3652301" cy="3877650"/>
          </a:xfrm>
          <a:prstGeom prst="rect">
            <a:avLst/>
          </a:prstGeom>
          <a:noFill/>
          <a:ln>
            <a:noFill/>
          </a:ln>
        </p:spPr>
      </p:pic>
      <p:sp>
        <p:nvSpPr>
          <p:cNvPr id="201" name="Google Shape;201;p23"/>
          <p:cNvSpPr txBox="1">
            <a:spLocks noGrp="1"/>
          </p:cNvSpPr>
          <p:nvPr>
            <p:ph type="body" idx="3"/>
          </p:nvPr>
        </p:nvSpPr>
        <p:spPr>
          <a:xfrm>
            <a:off x="347423" y="2336861"/>
            <a:ext cx="6086829" cy="3877650"/>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dirty="0">
                <a:effectLst/>
                <a:latin typeface="Calibri" panose="020F0502020204030204" pitchFamily="34" charset="0"/>
                <a:ea typeface="Calibri" panose="020F0502020204030204" pitchFamily="34" charset="0"/>
                <a:cs typeface="Times New Roman" panose="02020603050405020304" pitchFamily="18" charset="0"/>
              </a:rPr>
              <a:t>Kültür sektörünün önemli bir özelliği, gerçek rakiplerin olmamasıdır: tüm kültür kurumları, kültürel mirası korumak ve teşvik etmek, vatandaşları ve ziyaretçileri eğitmek ve bilgiyi </a:t>
            </a:r>
            <a:r>
              <a:rPr lang="tr-TR"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paylaşmak ve geliştirmek için temel bir ortak misyon izlemektedir</a:t>
            </a:r>
            <a:r>
              <a:rPr lang="tr-TR" dirty="0">
                <a:effectLst/>
                <a:latin typeface="Calibri" panose="020F0502020204030204" pitchFamily="34" charset="0"/>
                <a:ea typeface="Calibri" panose="020F0502020204030204" pitchFamily="34" charset="0"/>
                <a:cs typeface="Times New Roman" panose="02020603050405020304" pitchFamily="18" charset="0"/>
              </a:rPr>
              <a:t>. Bu nedenle, bu ortak hedeflere ulaşmayı kolaylaştıracak ortaklıklar ve işbirlikleri oluşturmak özellikle önemlidir.</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Google Shape;224;p26">
            <a:extLst>
              <a:ext uri="{FF2B5EF4-FFF2-40B4-BE49-F238E27FC236}">
                <a16:creationId xmlns:a16="http://schemas.microsoft.com/office/drawing/2014/main" id="{0857E31A-0E8E-C54A-BDEA-F2A685B73421}"/>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pPr/>
              <a:t>6</a:t>
            </a:fld>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9" name="Google Shape;199;p23">
            <a:extLst>
              <a:ext uri="{FF2B5EF4-FFF2-40B4-BE49-F238E27FC236}">
                <a16:creationId xmlns:a16="http://schemas.microsoft.com/office/drawing/2014/main" id="{02DBFCF0-8888-7546-8FFF-EACF4C481771}"/>
              </a:ext>
            </a:extLst>
          </p:cNvPr>
          <p:cNvSpPr txBox="1">
            <a:spLocks noGrp="1"/>
          </p:cNvSpPr>
          <p:nvPr>
            <p:ph type="body" idx="1"/>
          </p:nvPr>
        </p:nvSpPr>
        <p:spPr>
          <a:xfrm>
            <a:off x="6211401" y="1084749"/>
            <a:ext cx="5614878" cy="11542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tr-TR" dirty="0">
                <a:latin typeface="Calibri" panose="020F0502020204030204" pitchFamily="34" charset="0"/>
                <a:cs typeface="Calibri" panose="020F0502020204030204" pitchFamily="34" charset="0"/>
              </a:rPr>
              <a:t>Kültürel Sektördeki İşbirlikleri</a:t>
            </a:r>
            <a:endParaRPr dirty="0">
              <a:latin typeface="Calibri" panose="020F0502020204030204" pitchFamily="34" charset="0"/>
              <a:cs typeface="Calibri" panose="020F0502020204030204" pitchFamily="34" charset="0"/>
            </a:endParaRPr>
          </a:p>
        </p:txBody>
      </p:sp>
      <p:sp>
        <p:nvSpPr>
          <p:cNvPr id="10" name="Google Shape;201;p23">
            <a:extLst>
              <a:ext uri="{FF2B5EF4-FFF2-40B4-BE49-F238E27FC236}">
                <a16:creationId xmlns:a16="http://schemas.microsoft.com/office/drawing/2014/main" id="{32C9D7D5-3AA1-424C-8DC8-86206F7E1E61}"/>
              </a:ext>
            </a:extLst>
          </p:cNvPr>
          <p:cNvSpPr txBox="1">
            <a:spLocks/>
          </p:cNvSpPr>
          <p:nvPr/>
        </p:nvSpPr>
        <p:spPr>
          <a:xfrm>
            <a:off x="6211401" y="2589018"/>
            <a:ext cx="5614800" cy="3219899"/>
          </a:xfrm>
          <a:prstGeom prst="rect">
            <a:avLst/>
          </a:prstGeom>
          <a:noFill/>
          <a:ln>
            <a:noFill/>
          </a:ln>
        </p:spPr>
        <p:txBody>
          <a:bodyPr spcFirstLastPara="1" wrap="square" lIns="91425" tIns="45700" rIns="91425" bIns="45700" anchor="t" anchorCtr="0">
            <a:noAutofit/>
          </a:bodyPr>
          <a:lstStyle/>
          <a:p>
            <a:pPr algn="just" rtl="0">
              <a:buClr>
                <a:schemeClr val="dk1"/>
              </a:buClr>
              <a:buSzPts val="1100"/>
              <a:buFontTx/>
            </a:pPr>
            <a:r>
              <a:rPr lang="tr-TR" sz="2400" dirty="0">
                <a:solidFill>
                  <a:srgbClr val="E43794"/>
                </a:solidFill>
                <a:latin typeface="Calibri" panose="020F0502020204030204" pitchFamily="34" charset="0"/>
                <a:cs typeface="Calibri" panose="020F0502020204030204" pitchFamily="34" charset="0"/>
              </a:rPr>
              <a:t>İşbirliği Her Düzeyde Gerçekleşebilir</a:t>
            </a:r>
            <a:r>
              <a:rPr lang="en-US" sz="2400" dirty="0">
                <a:solidFill>
                  <a:srgbClr val="E43794"/>
                </a:solidFill>
                <a:latin typeface="Calibri" panose="020F0502020204030204" pitchFamily="34" charset="0"/>
                <a:cs typeface="Calibri" panose="020F0502020204030204" pitchFamily="34" charset="0"/>
              </a:rPr>
              <a:t>: </a:t>
            </a:r>
          </a:p>
          <a:p>
            <a:pPr algn="just" rtl="0">
              <a:buClr>
                <a:schemeClr val="dk1"/>
              </a:buClr>
              <a:buSzPts val="1100"/>
              <a:buFontTx/>
            </a:pPr>
            <a:endParaRPr lang="en-US" sz="2400" dirty="0">
              <a:solidFill>
                <a:schemeClr val="bg1">
                  <a:lumMod val="50000"/>
                </a:schemeClr>
              </a:solidFill>
              <a:latin typeface="Calibri" panose="020F0502020204030204" pitchFamily="34" charset="0"/>
              <a:cs typeface="Calibri" panose="020F0502020204030204" pitchFamily="34" charset="0"/>
            </a:endParaRPr>
          </a:p>
          <a:p>
            <a:pPr marL="457200" indent="-342900" rtl="0">
              <a:buClr>
                <a:srgbClr val="FBE000"/>
              </a:buClr>
              <a:buSzPts val="1800"/>
              <a:buFontTx/>
              <a:buChar char="●"/>
            </a:pPr>
            <a:r>
              <a:rPr lang="tr-TR" sz="2400" dirty="0">
                <a:solidFill>
                  <a:schemeClr val="bg1">
                    <a:lumMod val="50000"/>
                  </a:schemeClr>
                </a:solidFill>
                <a:latin typeface="Calibri" panose="020F0502020204030204" pitchFamily="34" charset="0"/>
                <a:cs typeface="Calibri" panose="020F0502020204030204" pitchFamily="34" charset="0"/>
              </a:rPr>
              <a:t>Farklı Kültürel Organizasyonlar Arasında</a:t>
            </a:r>
            <a:endParaRPr lang="en-US" sz="2400" dirty="0">
              <a:solidFill>
                <a:schemeClr val="bg1">
                  <a:lumMod val="50000"/>
                </a:schemeClr>
              </a:solidFill>
              <a:latin typeface="Calibri" panose="020F0502020204030204" pitchFamily="34" charset="0"/>
              <a:cs typeface="Calibri" panose="020F0502020204030204" pitchFamily="34" charset="0"/>
            </a:endParaRPr>
          </a:p>
          <a:p>
            <a:pPr marL="457200" indent="-342900" rtl="0">
              <a:buClr>
                <a:srgbClr val="FBE000"/>
              </a:buClr>
              <a:buSzPts val="1800"/>
              <a:buFontTx/>
              <a:buChar char="●"/>
            </a:pPr>
            <a:r>
              <a:rPr lang="tr-TR" sz="2400" dirty="0">
                <a:solidFill>
                  <a:schemeClr val="bg1">
                    <a:lumMod val="50000"/>
                  </a:schemeClr>
                </a:solidFill>
                <a:latin typeface="Calibri" panose="020F0502020204030204" pitchFamily="34" charset="0"/>
                <a:cs typeface="Calibri" panose="020F0502020204030204" pitchFamily="34" charset="0"/>
              </a:rPr>
              <a:t>Farklı Sektörlerden Kültürel Kurum ve Kuruluşlar Arasında</a:t>
            </a:r>
            <a:endParaRPr lang="en-US" sz="2400" dirty="0">
              <a:solidFill>
                <a:schemeClr val="bg1">
                  <a:lumMod val="50000"/>
                </a:schemeClr>
              </a:solidFill>
              <a:latin typeface="Calibri" panose="020F0502020204030204" pitchFamily="34" charset="0"/>
              <a:cs typeface="Calibri" panose="020F0502020204030204" pitchFamily="34" charset="0"/>
            </a:endParaRPr>
          </a:p>
          <a:p>
            <a:pPr marL="457200" indent="-342900" rtl="0">
              <a:buClr>
                <a:srgbClr val="FBE000"/>
              </a:buClr>
              <a:buSzPts val="1800"/>
              <a:buFontTx/>
              <a:buChar char="●"/>
            </a:pPr>
            <a:r>
              <a:rPr lang="tr-TR" sz="2400" dirty="0">
                <a:solidFill>
                  <a:schemeClr val="bg1">
                    <a:lumMod val="50000"/>
                  </a:schemeClr>
                </a:solidFill>
                <a:latin typeface="Calibri" panose="020F0502020204030204" pitchFamily="34" charset="0"/>
                <a:cs typeface="Calibri" panose="020F0502020204030204" pitchFamily="34" charset="0"/>
              </a:rPr>
              <a:t>Kültürel Kurumlar ve Yerel Topluluklar Arasında</a:t>
            </a:r>
            <a:endParaRPr lang="en-US" sz="2400" dirty="0">
              <a:solidFill>
                <a:schemeClr val="bg1">
                  <a:lumMod val="50000"/>
                </a:schemeClr>
              </a:solidFill>
              <a:latin typeface="Calibri" panose="020F0502020204030204" pitchFamily="34" charset="0"/>
              <a:cs typeface="Calibri" panose="020F0502020204030204" pitchFamily="34" charset="0"/>
            </a:endParaRPr>
          </a:p>
          <a:p>
            <a:pPr algn="just" rtl="0">
              <a:buClr>
                <a:schemeClr val="dk1"/>
              </a:buClr>
              <a:buSzPts val="1100"/>
              <a:buFontTx/>
            </a:pPr>
            <a:endParaRPr lang="en-US" sz="2400" dirty="0">
              <a:solidFill>
                <a:schemeClr val="bg1">
                  <a:lumMod val="50000"/>
                </a:schemeClr>
              </a:solidFill>
              <a:latin typeface="Calibri" panose="020F0502020204030204" pitchFamily="34" charset="0"/>
              <a:cs typeface="Calibri" panose="020F0502020204030204" pitchFamily="34" charset="0"/>
            </a:endParaRPr>
          </a:p>
          <a:p>
            <a:pPr algn="just" rtl="0">
              <a:buClr>
                <a:schemeClr val="dk1"/>
              </a:buClr>
              <a:buSzPts val="1100"/>
              <a:buFont typeface="Arial"/>
              <a:buNone/>
            </a:pPr>
            <a:endParaRPr lang="en-US" sz="2400" dirty="0">
              <a:solidFill>
                <a:sysClr val="windowText" lastClr="000000"/>
              </a:solidFill>
              <a:latin typeface="Calibri" panose="020F0502020204030204" pitchFamily="34" charset="0"/>
              <a:cs typeface="Calibri" panose="020F0502020204030204" pitchFamily="34" charset="0"/>
            </a:endParaRPr>
          </a:p>
        </p:txBody>
      </p:sp>
      <p:pic>
        <p:nvPicPr>
          <p:cNvPr id="7" name="Immagine 6" descr="Immagine che contiene persona, interni&#10;&#10;Descrizione generata automaticamente">
            <a:extLst>
              <a:ext uri="{FF2B5EF4-FFF2-40B4-BE49-F238E27FC236}">
                <a16:creationId xmlns:a16="http://schemas.microsoft.com/office/drawing/2014/main" id="{4423FE08-6406-B643-B38E-5B74932F8DE2}"/>
              </a:ext>
            </a:extLst>
          </p:cNvPr>
          <p:cNvPicPr>
            <a:picLocks noChangeAspect="1"/>
          </p:cNvPicPr>
          <p:nvPr/>
        </p:nvPicPr>
        <p:blipFill rotWithShape="1">
          <a:blip r:embed="rId3"/>
          <a:srcRect l="18427" r="30154"/>
          <a:stretch/>
        </p:blipFill>
        <p:spPr>
          <a:xfrm>
            <a:off x="1402080" y="1539936"/>
            <a:ext cx="4104000" cy="5318064"/>
          </a:xfrm>
          <a:prstGeom prst="rect">
            <a:avLst/>
          </a:prstGeom>
        </p:spPr>
      </p:pic>
      <p:sp>
        <p:nvSpPr>
          <p:cNvPr id="14" name="Google Shape;224;p26">
            <a:extLst>
              <a:ext uri="{FF2B5EF4-FFF2-40B4-BE49-F238E27FC236}">
                <a16:creationId xmlns:a16="http://schemas.microsoft.com/office/drawing/2014/main" id="{F50459B5-CD37-E746-8B49-F70DBC46A0F7}"/>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7</a:t>
            </a:fld>
            <a:endParaRPr lang="en-US" dirty="0"/>
          </a:p>
        </p:txBody>
      </p:sp>
    </p:spTree>
    <p:extLst>
      <p:ext uri="{BB962C8B-B14F-4D97-AF65-F5344CB8AC3E}">
        <p14:creationId xmlns:p14="http://schemas.microsoft.com/office/powerpoint/2010/main" val="1372477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a:srcRect l="2731" r="2731"/>
          <a:stretch/>
        </p:blipFill>
        <p:spPr>
          <a:xfrm>
            <a:off x="0" y="0"/>
            <a:ext cx="12204000" cy="3429000"/>
          </a:xfrm>
          <a:noFill/>
        </p:spPr>
      </p:pic>
      <p:sp>
        <p:nvSpPr>
          <p:cNvPr id="8" name="Google Shape;207;p24">
            <a:extLst>
              <a:ext uri="{FF2B5EF4-FFF2-40B4-BE49-F238E27FC236}">
                <a16:creationId xmlns:a16="http://schemas.microsoft.com/office/drawing/2014/main" id="{2A73C3EE-9EFA-0648-900F-D1A510B81A48}"/>
              </a:ext>
            </a:extLst>
          </p:cNvPr>
          <p:cNvSpPr txBox="1">
            <a:spLocks/>
          </p:cNvSpPr>
          <p:nvPr/>
        </p:nvSpPr>
        <p:spPr>
          <a:xfrm>
            <a:off x="440700" y="3785240"/>
            <a:ext cx="11310600" cy="27527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Kültür sektöründe işbirliğinin önemi, çok çeşitli paydaşları içeren </a:t>
            </a:r>
            <a:r>
              <a:rPr lang="tr-TR" sz="20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karmaşık süreçlerin doğası gereği, sürükleyici dijital kültür ve turizm deneyimleri tasarlarken ve geliştirirken </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daha da belirgindir.</a:t>
            </a:r>
          </a:p>
          <a:p>
            <a:pPr algn="just">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Müzelerde dijital hazırlık ve yenilik üzerine </a:t>
            </a:r>
            <a:r>
              <a:rPr lang="tr-TR" sz="20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yakın zamanda yapılan bir araştırmaya göre</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ankete katılan müzelerin yarısında, özellikle küçük ölçekli kurumlarda, </a:t>
            </a:r>
            <a:r>
              <a:rPr lang="tr-TR" sz="20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özel dijital personel yok veya çok sınırlı</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 name="Google Shape;224;p26">
            <a:extLst>
              <a:ext uri="{FF2B5EF4-FFF2-40B4-BE49-F238E27FC236}">
                <a16:creationId xmlns:a16="http://schemas.microsoft.com/office/drawing/2014/main" id="{2145D3B4-9F26-E34E-A286-EC07CC81A199}"/>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8</a:t>
            </a:fld>
            <a:endParaRPr lang="en-US" dirty="0"/>
          </a:p>
        </p:txBody>
      </p:sp>
    </p:spTree>
    <p:extLst>
      <p:ext uri="{BB962C8B-B14F-4D97-AF65-F5344CB8AC3E}">
        <p14:creationId xmlns:p14="http://schemas.microsoft.com/office/powerpoint/2010/main" val="129242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a:srcRect t="28927" b="28927"/>
          <a:stretch/>
        </p:blipFill>
        <p:spPr>
          <a:xfrm>
            <a:off x="0" y="1"/>
            <a:ext cx="12204000" cy="3429000"/>
          </a:xfrm>
          <a:noFill/>
        </p:spPr>
      </p:pic>
      <p:sp>
        <p:nvSpPr>
          <p:cNvPr id="4" name="Google Shape;207;p24">
            <a:extLst>
              <a:ext uri="{FF2B5EF4-FFF2-40B4-BE49-F238E27FC236}">
                <a16:creationId xmlns:a16="http://schemas.microsoft.com/office/drawing/2014/main" id="{421577B8-E283-3F42-B75D-3C60F79DEE51}"/>
              </a:ext>
            </a:extLst>
          </p:cNvPr>
          <p:cNvSpPr txBox="1">
            <a:spLocks/>
          </p:cNvSpPr>
          <p:nvPr/>
        </p:nvSpPr>
        <p:spPr>
          <a:xfrm>
            <a:off x="440700" y="3688080"/>
            <a:ext cx="11310600" cy="289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800"/>
              </a:spcAft>
            </a:pP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Bu nedenle, başarılı dijital deneyimler geliştirmek için kültürel organizasyonların aşağıdakilerle dahil olması ve işbirliği yapması gerektiği açıktır:</a:t>
            </a:r>
          </a:p>
          <a:p>
            <a:pPr algn="just">
              <a:buClr>
                <a:schemeClr val="dk1"/>
              </a:buClr>
              <a:buSzPts val="1100"/>
            </a:pPr>
            <a:endParaRPr lang="en-US" dirty="0">
              <a:latin typeface="Calibri" panose="020F0502020204030204" pitchFamily="34" charset="0"/>
              <a:cs typeface="Calibri" panose="020F0502020204030204" pitchFamily="34" charset="0"/>
            </a:endParaRPr>
          </a:p>
          <a:p>
            <a:pPr marL="457200" indent="-342900" algn="just">
              <a:lnSpc>
                <a:spcPct val="150000"/>
              </a:lnSpc>
              <a:buClr>
                <a:srgbClr val="FBE000"/>
              </a:buClr>
              <a:buSzPts val="1800"/>
              <a:buFont typeface="Arial"/>
              <a:buChar char="●"/>
            </a:pPr>
            <a:r>
              <a:rPr lang="tr-TR" sz="2400" dirty="0">
                <a:solidFill>
                  <a:srgbClr val="E43794"/>
                </a:solidFill>
                <a:latin typeface="Calibri" panose="020F0502020204030204" pitchFamily="34" charset="0"/>
                <a:cs typeface="Calibri" panose="020F0502020204030204" pitchFamily="34" charset="0"/>
              </a:rPr>
              <a:t>Teknoloji Şirketleri </a:t>
            </a:r>
            <a:r>
              <a:rPr lang="tr-TR" sz="2400" dirty="0">
                <a:solidFill>
                  <a:srgbClr val="7F7F7F"/>
                </a:solidFill>
                <a:latin typeface="Calibri" panose="020F0502020204030204" pitchFamily="34" charset="0"/>
                <a:cs typeface="Calibri" panose="020F0502020204030204" pitchFamily="34" charset="0"/>
              </a:rPr>
              <a:t>ve</a:t>
            </a:r>
            <a:r>
              <a:rPr lang="tr-TR" sz="2400" dirty="0">
                <a:solidFill>
                  <a:srgbClr val="E43794"/>
                </a:solidFill>
                <a:latin typeface="Calibri" panose="020F0502020204030204" pitchFamily="34" charset="0"/>
                <a:cs typeface="Calibri" panose="020F0502020204030204" pitchFamily="34" charset="0"/>
              </a:rPr>
              <a:t> Dijital Uzmanlar Gibi İşletmeler</a:t>
            </a:r>
            <a:r>
              <a:rPr lang="en-US" sz="2400" dirty="0">
                <a:solidFill>
                  <a:srgbClr val="E43794"/>
                </a:solidFill>
                <a:latin typeface="Calibri" panose="020F0502020204030204" pitchFamily="34" charset="0"/>
                <a:cs typeface="Calibri" panose="020F0502020204030204" pitchFamily="34" charset="0"/>
              </a:rPr>
              <a:t>;</a:t>
            </a:r>
            <a:endParaRPr lang="tr-TR" sz="2400" dirty="0">
              <a:solidFill>
                <a:srgbClr val="E43794"/>
              </a:solidFill>
              <a:latin typeface="Calibri" panose="020F0502020204030204" pitchFamily="34" charset="0"/>
              <a:cs typeface="Calibri" panose="020F0502020204030204" pitchFamily="34" charset="0"/>
            </a:endParaRPr>
          </a:p>
          <a:p>
            <a:pPr marL="457200" indent="-342900" algn="just">
              <a:lnSpc>
                <a:spcPct val="150000"/>
              </a:lnSpc>
              <a:buClr>
                <a:srgbClr val="FBE000"/>
              </a:buClr>
              <a:buSzPts val="1800"/>
              <a:buFont typeface="Arial"/>
              <a:buChar char="●"/>
            </a:pPr>
            <a:r>
              <a:rPr lang="tr-TR" sz="20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Diğer Müzelerin </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Dijital </a:t>
            </a:r>
            <a:r>
              <a:rPr lang="tr-TR" sz="20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İnovasyonlarını</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Desteklemek İçin Güçlerini Birleştirmeleri ve Ortak Hizmetler Geliştirmeleri.</a:t>
            </a:r>
          </a:p>
        </p:txBody>
      </p:sp>
      <p:sp>
        <p:nvSpPr>
          <p:cNvPr id="6" name="Google Shape;224;p26">
            <a:extLst>
              <a:ext uri="{FF2B5EF4-FFF2-40B4-BE49-F238E27FC236}">
                <a16:creationId xmlns:a16="http://schemas.microsoft.com/office/drawing/2014/main" id="{96D38F28-D246-BC44-9A54-C3A9245B02C7}"/>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9</a:t>
            </a:fld>
            <a:endParaRPr lang="en-US" dirty="0"/>
          </a:p>
        </p:txBody>
      </p:sp>
    </p:spTree>
    <p:extLst>
      <p:ext uri="{BB962C8B-B14F-4D97-AF65-F5344CB8AC3E}">
        <p14:creationId xmlns:p14="http://schemas.microsoft.com/office/powerpoint/2010/main" val="88644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1951</TotalTime>
  <Words>1500</Words>
  <Application>Microsoft Office PowerPoint</Application>
  <PresentationFormat>Geniş ekran</PresentationFormat>
  <Paragraphs>153</Paragraphs>
  <Slides>28</Slides>
  <Notes>18</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28</vt:i4>
      </vt:variant>
    </vt:vector>
  </HeadingPairs>
  <TitlesOfParts>
    <vt:vector size="35" baseType="lpstr">
      <vt:lpstr>Avenir</vt:lpstr>
      <vt:lpstr>Arial</vt:lpstr>
      <vt:lpstr>Noto Sans</vt:lpstr>
      <vt:lpstr>Avenir Black</vt:lpstr>
      <vt:lpstr>Montserrat</vt:lpstr>
      <vt:lpstr>Calibri</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Jernej Cucek</dc:creator>
  <cp:lastModifiedBy>Lenovo</cp:lastModifiedBy>
  <cp:revision>112</cp:revision>
  <dcterms:modified xsi:type="dcterms:W3CDTF">2022-07-17T11:19:31Z</dcterms:modified>
</cp:coreProperties>
</file>