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28"/>
  </p:notesMasterIdLst>
  <p:handoutMasterIdLst>
    <p:handoutMasterId r:id="rId29"/>
  </p:handoutMasterIdLst>
  <p:sldIdLst>
    <p:sldId id="1296" r:id="rId2"/>
    <p:sldId id="1307" r:id="rId3"/>
    <p:sldId id="1308" r:id="rId4"/>
    <p:sldId id="1309" r:id="rId5"/>
    <p:sldId id="1312" r:id="rId6"/>
    <p:sldId id="1313" r:id="rId7"/>
    <p:sldId id="1314" r:id="rId8"/>
    <p:sldId id="1315" r:id="rId9"/>
    <p:sldId id="1316" r:id="rId10"/>
    <p:sldId id="1317" r:id="rId11"/>
    <p:sldId id="1318" r:id="rId12"/>
    <p:sldId id="1319" r:id="rId13"/>
    <p:sldId id="1320" r:id="rId14"/>
    <p:sldId id="1321" r:id="rId15"/>
    <p:sldId id="1322" r:id="rId16"/>
    <p:sldId id="1323" r:id="rId17"/>
    <p:sldId id="1324" r:id="rId18"/>
    <p:sldId id="1325" r:id="rId19"/>
    <p:sldId id="1326" r:id="rId20"/>
    <p:sldId id="1327" r:id="rId21"/>
    <p:sldId id="1328" r:id="rId22"/>
    <p:sldId id="1329" r:id="rId23"/>
    <p:sldId id="1330" r:id="rId24"/>
    <p:sldId id="1331" r:id="rId25"/>
    <p:sldId id="1332" r:id="rId26"/>
    <p:sldId id="1333" r:id="rId27"/>
  </p:sldIdLst>
  <p:sldSz cx="7775575" cy="109077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49" userDrawn="1">
          <p15:clr>
            <a:srgbClr val="A4A3A4"/>
          </p15:clr>
        </p15:guide>
        <p15:guide id="3" pos="4604" userDrawn="1">
          <p15:clr>
            <a:srgbClr val="A4A3A4"/>
          </p15:clr>
        </p15:guide>
        <p15:guide id="4" orient="horz" pos="6213" userDrawn="1">
          <p15:clr>
            <a:srgbClr val="A4A3A4"/>
          </p15:clr>
        </p15:guide>
        <p15:guide id="5" pos="294" userDrawn="1">
          <p15:clr>
            <a:srgbClr val="A4A3A4"/>
          </p15:clr>
        </p15:guide>
        <p15:guide id="6" orient="horz" pos="80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3794"/>
    <a:srgbClr val="FBE000"/>
    <a:srgbClr val="7F7F7F"/>
    <a:srgbClr val="B29E90"/>
    <a:srgbClr val="70A8AF"/>
    <a:srgbClr val="D3C0B2"/>
    <a:srgbClr val="2120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28" autoAdjust="0"/>
    <p:restoredTop sz="97110" autoAdjust="0"/>
  </p:normalViewPr>
  <p:slideViewPr>
    <p:cSldViewPr snapToGrid="0" showGuides="1">
      <p:cViewPr>
        <p:scale>
          <a:sx n="163" d="100"/>
          <a:sy n="163" d="100"/>
        </p:scale>
        <p:origin x="280" y="392"/>
      </p:cViewPr>
      <p:guideLst>
        <p:guide pos="2449"/>
        <p:guide pos="4604"/>
        <p:guide orient="horz" pos="6213"/>
        <p:guide pos="294"/>
        <p:guide orient="horz" pos="802"/>
      </p:guideLst>
    </p:cSldViewPr>
  </p:slideViewPr>
  <p:outlineViewPr>
    <p:cViewPr>
      <p:scale>
        <a:sx n="25" d="100"/>
        <a:sy n="25" d="100"/>
      </p:scale>
      <p:origin x="0" y="-8796"/>
    </p:cViewPr>
  </p:outlineViewPr>
  <p:notesTextViewPr>
    <p:cViewPr>
      <p:scale>
        <a:sx n="3" d="2"/>
        <a:sy n="3" d="2"/>
      </p:scale>
      <p:origin x="0" y="0"/>
    </p:cViewPr>
  </p:notesTextViewPr>
  <p:sorterViewPr>
    <p:cViewPr>
      <p:scale>
        <a:sx n="30" d="100"/>
        <a:sy n="30" d="100"/>
      </p:scale>
      <p:origin x="0" y="-32478"/>
    </p:cViewPr>
  </p:sorterViewPr>
  <p:notesViewPr>
    <p:cSldViewPr snapToGrid="0" showGuides="1">
      <p:cViewPr varScale="1">
        <p:scale>
          <a:sx n="74" d="100"/>
          <a:sy n="74" d="100"/>
        </p:scale>
        <p:origin x="2616" y="54"/>
      </p:cViewPr>
      <p:guideLst/>
    </p:cSldViewPr>
  </p:notesViewPr>
  <p:gridSpacing cx="75600" cy="756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99EEBC-801D-48ED-B535-298BB7EDD6B9}" type="datetimeFigureOut">
              <a:rPr lang="fr-CA" smtClean="0"/>
              <a:t>2022-09-22</a:t>
            </a:fld>
            <a:endParaRPr lang="fr-C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EDE7FE-8B5A-4903-B85A-8040D05696C6}" type="slidenum">
              <a:rPr lang="fr-CA" smtClean="0"/>
              <a:t>‹N›</a:t>
            </a:fld>
            <a:endParaRPr lang="fr-CA" dirty="0"/>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C462C-9F76-4357-BB19-A4DE8D8E1FB0}" type="datetimeFigureOut">
              <a:rPr lang="fr-CA" smtClean="0"/>
              <a:t>2022-09-22</a:t>
            </a:fld>
            <a:endParaRPr lang="fr-CA" dirty="0"/>
          </a:p>
        </p:txBody>
      </p:sp>
      <p:sp>
        <p:nvSpPr>
          <p:cNvPr id="4" name="Slide Image Placeholder 3"/>
          <p:cNvSpPr>
            <a:spLocks noGrp="1" noRot="1" noChangeAspect="1"/>
          </p:cNvSpPr>
          <p:nvPr>
            <p:ph type="sldImg" idx="2"/>
          </p:nvPr>
        </p:nvSpPr>
        <p:spPr>
          <a:xfrm>
            <a:off x="2328863" y="1143000"/>
            <a:ext cx="2200275" cy="3086100"/>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F6E3F-7229-435D-9B4A-E0ABCDF45996}" type="slidenum">
              <a:rPr lang="fr-CA" smtClean="0"/>
              <a:t>‹N›</a:t>
            </a:fld>
            <a:endParaRPr lang="fr-CA" dirty="0"/>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AD7F9BF-6F14-7241-8C70-8858D1F0DD75}"/>
              </a:ext>
            </a:extLst>
          </p:cNvPr>
          <p:cNvSpPr>
            <a:spLocks noGrp="1"/>
          </p:cNvSpPr>
          <p:nvPr>
            <p:ph type="pic" sz="quarter" idx="10" hasCustomPrompt="1"/>
          </p:nvPr>
        </p:nvSpPr>
        <p:spPr>
          <a:xfrm>
            <a:off x="0" y="0"/>
            <a:ext cx="7775575" cy="10907713"/>
          </a:xfrm>
          <a:custGeom>
            <a:avLst/>
            <a:gdLst>
              <a:gd name="connsiteX0" fmla="*/ 0 w 7775575"/>
              <a:gd name="connsiteY0" fmla="*/ 10387013 h 10907713"/>
              <a:gd name="connsiteX1" fmla="*/ 7775575 w 7775575"/>
              <a:gd name="connsiteY1" fmla="*/ 10387013 h 10907713"/>
              <a:gd name="connsiteX2" fmla="*/ 7775575 w 7775575"/>
              <a:gd name="connsiteY2" fmla="*/ 10907713 h 10907713"/>
              <a:gd name="connsiteX3" fmla="*/ 0 w 7775575"/>
              <a:gd name="connsiteY3" fmla="*/ 10907713 h 10907713"/>
              <a:gd name="connsiteX4" fmla="*/ 0 w 7775575"/>
              <a:gd name="connsiteY4" fmla="*/ 0 h 10907713"/>
              <a:gd name="connsiteX5" fmla="*/ 7775575 w 7775575"/>
              <a:gd name="connsiteY5" fmla="*/ 0 h 10907713"/>
              <a:gd name="connsiteX6" fmla="*/ 7775575 w 7775575"/>
              <a:gd name="connsiteY6" fmla="*/ 9715500 h 10907713"/>
              <a:gd name="connsiteX7" fmla="*/ 0 w 7775575"/>
              <a:gd name="connsiteY7" fmla="*/ 9715500 h 109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5575" h="10907713">
                <a:moveTo>
                  <a:pt x="0" y="10387013"/>
                </a:moveTo>
                <a:lnTo>
                  <a:pt x="7775575" y="10387013"/>
                </a:lnTo>
                <a:lnTo>
                  <a:pt x="7775575" y="10907713"/>
                </a:lnTo>
                <a:lnTo>
                  <a:pt x="0" y="10907713"/>
                </a:lnTo>
                <a:close/>
                <a:moveTo>
                  <a:pt x="0" y="0"/>
                </a:moveTo>
                <a:lnTo>
                  <a:pt x="7775575" y="0"/>
                </a:lnTo>
                <a:lnTo>
                  <a:pt x="7775575" y="9715500"/>
                </a:lnTo>
                <a:lnTo>
                  <a:pt x="0" y="9715500"/>
                </a:lnTo>
                <a:close/>
              </a:path>
            </a:pathLst>
          </a:custGeom>
          <a:solidFill>
            <a:schemeClr val="bg2">
              <a:lumMod val="95000"/>
            </a:schemeClr>
          </a:solidFill>
        </p:spPr>
        <p:txBody>
          <a:bodyPr wrap="square" anchor="ctr">
            <a:noAutofit/>
          </a:bodyPr>
          <a:lstStyle>
            <a:lvl1pPr marL="0" indent="0" algn="ctr">
              <a:buNone/>
              <a:defRPr sz="2863" b="1">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CA" dirty="0"/>
              <a:t>PICTURE</a:t>
            </a:r>
            <a:endParaRPr lang="fr-CA" dirty="0"/>
          </a:p>
        </p:txBody>
      </p:sp>
      <p:pic>
        <p:nvPicPr>
          <p:cNvPr id="3" name="Picture 2">
            <a:extLst>
              <a:ext uri="{FF2B5EF4-FFF2-40B4-BE49-F238E27FC236}">
                <a16:creationId xmlns:a16="http://schemas.microsoft.com/office/drawing/2014/main" id="{00900524-69F1-1B4E-87D9-A9AF7C42B317}"/>
              </a:ext>
            </a:extLst>
          </p:cNvPr>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6071639" y="9904886"/>
            <a:ext cx="1280061" cy="293943"/>
          </a:xfrm>
          <a:prstGeom prst="rect">
            <a:avLst/>
          </a:prstGeom>
          <a:ln>
            <a:noFill/>
          </a:ln>
          <a:extLst>
            <a:ext uri="{53640926-AAD7-44D8-BBD7-CCE9431645EC}">
              <a14:shadowObscured xmlns:a14="http://schemas.microsoft.com/office/drawing/2010/main"/>
            </a:ext>
          </a:extLst>
        </p:spPr>
      </p:pic>
      <p:sp>
        <p:nvSpPr>
          <p:cNvPr id="8" name="Text Box 5">
            <a:extLst>
              <a:ext uri="{FF2B5EF4-FFF2-40B4-BE49-F238E27FC236}">
                <a16:creationId xmlns:a16="http://schemas.microsoft.com/office/drawing/2014/main" id="{1BAA40D7-32A8-6E4B-95A1-AC745DC28F8A}"/>
              </a:ext>
            </a:extLst>
          </p:cNvPr>
          <p:cNvSpPr txBox="1"/>
          <p:nvPr userDrawn="1"/>
        </p:nvSpPr>
        <p:spPr>
          <a:xfrm>
            <a:off x="275957" y="9904886"/>
            <a:ext cx="5506279" cy="344064"/>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700" dirty="0">
                <a:solidFill>
                  <a:srgbClr val="7F7F7F"/>
                </a:solidFill>
                <a:effectLst/>
                <a:latin typeface="Avenir Book" panose="02000503020000020003" pitchFamily="2" charset="0"/>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700" dirty="0">
              <a:solidFill>
                <a:srgbClr val="7F7F7F"/>
              </a:solidFill>
              <a:effectLst/>
              <a:latin typeface="Avenir Book" panose="02000503020000020003" pitchFamily="2" charset="0"/>
              <a:ea typeface="Calibri" panose="020F0502020204030204" pitchFamily="34" charset="0"/>
              <a:cs typeface="Times New Roman" panose="02020603050405020304" pitchFamily="18" charset="0"/>
            </a:endParaRPr>
          </a:p>
          <a:p>
            <a:pPr algn="ctr"/>
            <a:r>
              <a:rPr lang="en-US" sz="800" dirty="0">
                <a:solidFill>
                  <a:srgbClr val="7F7F7F"/>
                </a:solidFill>
                <a:effectLst/>
                <a:latin typeface="Avenir Book" panose="02000503020000020003" pitchFamily="2" charset="0"/>
                <a:ea typeface="Calibri" panose="020F0502020204030204" pitchFamily="34" charset="0"/>
                <a:cs typeface="Times New Roman" panose="02020603050405020304" pitchFamily="18" charset="0"/>
              </a:rPr>
              <a:t> </a:t>
            </a:r>
            <a:endParaRPr lang="en-IE" sz="1100" dirty="0">
              <a:solidFill>
                <a:srgbClr val="7F7F7F"/>
              </a:solidFill>
              <a:effectLst/>
              <a:latin typeface="Avenir Book" panose="02000503020000020003" pitchFamily="2" charset="0"/>
              <a:ea typeface="Calibri" panose="020F0502020204030204" pitchFamily="34" charset="0"/>
              <a:cs typeface="Times New Roman" panose="02020603050405020304" pitchFamily="18" charset="0"/>
            </a:endParaRPr>
          </a:p>
        </p:txBody>
      </p:sp>
      <p:sp>
        <p:nvSpPr>
          <p:cNvPr id="26" name="Text Placeholder 23">
            <a:extLst>
              <a:ext uri="{FF2B5EF4-FFF2-40B4-BE49-F238E27FC236}">
                <a16:creationId xmlns:a16="http://schemas.microsoft.com/office/drawing/2014/main" id="{AA85D60F-B1EE-6BE0-255A-ED9239FE2208}"/>
              </a:ext>
            </a:extLst>
          </p:cNvPr>
          <p:cNvSpPr>
            <a:spLocks noGrp="1"/>
          </p:cNvSpPr>
          <p:nvPr>
            <p:ph type="body" sz="quarter" idx="20" hasCustomPrompt="1"/>
          </p:nvPr>
        </p:nvSpPr>
        <p:spPr>
          <a:xfrm>
            <a:off x="660225" y="8573683"/>
            <a:ext cx="1605405" cy="669055"/>
          </a:xfrm>
          <a:prstGeom prst="rect">
            <a:avLst/>
          </a:prstGeom>
        </p:spPr>
        <p:txBody>
          <a:bodyP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27" name="Text Placeholder 23">
            <a:extLst>
              <a:ext uri="{FF2B5EF4-FFF2-40B4-BE49-F238E27FC236}">
                <a16:creationId xmlns:a16="http://schemas.microsoft.com/office/drawing/2014/main" id="{70358F64-0556-EECC-6C86-3C271595C87E}"/>
              </a:ext>
            </a:extLst>
          </p:cNvPr>
          <p:cNvSpPr>
            <a:spLocks noGrp="1"/>
          </p:cNvSpPr>
          <p:nvPr>
            <p:ph type="body" sz="quarter" idx="18" hasCustomPrompt="1"/>
          </p:nvPr>
        </p:nvSpPr>
        <p:spPr>
          <a:xfrm>
            <a:off x="2705929" y="8567153"/>
            <a:ext cx="1346158" cy="626742"/>
          </a:xfrm>
          <a:prstGeom prst="rect">
            <a:avLst/>
          </a:prstGeom>
        </p:spPr>
        <p:txBody>
          <a:bodyP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28" name="Text Placeholder 32">
            <a:extLst>
              <a:ext uri="{FF2B5EF4-FFF2-40B4-BE49-F238E27FC236}">
                <a16:creationId xmlns:a16="http://schemas.microsoft.com/office/drawing/2014/main" id="{DB166BBF-847C-874C-40BF-A3710E92CB2F}"/>
              </a:ext>
            </a:extLst>
          </p:cNvPr>
          <p:cNvSpPr>
            <a:spLocks noGrp="1"/>
          </p:cNvSpPr>
          <p:nvPr>
            <p:ph type="body" sz="quarter" idx="13" hasCustomPrompt="1"/>
          </p:nvPr>
        </p:nvSpPr>
        <p:spPr>
          <a:xfrm>
            <a:off x="649763" y="5953453"/>
            <a:ext cx="3112055" cy="708318"/>
          </a:xfrm>
        </p:spPr>
        <p:txBody>
          <a:bodyPr>
            <a:noAutofit/>
          </a:bodyPr>
          <a:lstStyle>
            <a:lvl1pPr marL="0" indent="0" algn="l">
              <a:lnSpc>
                <a:spcPts val="4400"/>
              </a:lnSpc>
              <a:spcBef>
                <a:spcPts val="0"/>
              </a:spcBef>
              <a:buNone/>
              <a:defRPr sz="40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9" name="Text Placeholder 32">
            <a:extLst>
              <a:ext uri="{FF2B5EF4-FFF2-40B4-BE49-F238E27FC236}">
                <a16:creationId xmlns:a16="http://schemas.microsoft.com/office/drawing/2014/main" id="{821CC4C3-6A1E-CE99-BD6D-171639684093}"/>
              </a:ext>
            </a:extLst>
          </p:cNvPr>
          <p:cNvSpPr>
            <a:spLocks noGrp="1"/>
          </p:cNvSpPr>
          <p:nvPr>
            <p:ph type="body" sz="quarter" idx="16" hasCustomPrompt="1"/>
          </p:nvPr>
        </p:nvSpPr>
        <p:spPr>
          <a:xfrm>
            <a:off x="615896" y="5426960"/>
            <a:ext cx="4377573" cy="626742"/>
          </a:xfrm>
        </p:spPr>
        <p:txBody>
          <a:bodyPr anchor="t">
            <a:noAutofit/>
          </a:bodyPr>
          <a:lstStyle>
            <a:lvl1pPr marL="0" indent="0" algn="just">
              <a:lnSpc>
                <a:spcPct val="100000"/>
              </a:lnSpc>
              <a:spcBef>
                <a:spcPts val="0"/>
              </a:spcBef>
              <a:buNone/>
              <a:defRPr sz="3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a:t>
            </a:r>
            <a:endParaRPr lang="en-US" dirty="0"/>
          </a:p>
        </p:txBody>
      </p:sp>
      <p:sp>
        <p:nvSpPr>
          <p:cNvPr id="30" name="Text Placeholder 32">
            <a:extLst>
              <a:ext uri="{FF2B5EF4-FFF2-40B4-BE49-F238E27FC236}">
                <a16:creationId xmlns:a16="http://schemas.microsoft.com/office/drawing/2014/main" id="{88936673-72E2-7BDF-4353-C966BEABD50F}"/>
              </a:ext>
            </a:extLst>
          </p:cNvPr>
          <p:cNvSpPr>
            <a:spLocks noGrp="1"/>
          </p:cNvSpPr>
          <p:nvPr>
            <p:ph type="body" sz="quarter" idx="21" hasCustomPrompt="1"/>
          </p:nvPr>
        </p:nvSpPr>
        <p:spPr>
          <a:xfrm>
            <a:off x="4342852" y="8569260"/>
            <a:ext cx="3457574" cy="626742"/>
          </a:xfrm>
          <a:solidFill>
            <a:srgbClr val="E43794"/>
          </a:solidFill>
        </p:spPr>
        <p:txBody>
          <a:bodyPr anchor="ctr">
            <a:noAutofit/>
          </a:bodyPr>
          <a:lstStyle>
            <a:lvl1pPr marL="0" indent="0" algn="just">
              <a:lnSpc>
                <a:spcPct val="100000"/>
              </a:lnSpc>
              <a:spcBef>
                <a:spcPts val="0"/>
              </a:spcBef>
              <a:buNone/>
              <a:defRPr sz="2400" b="0" i="0">
                <a:solidFill>
                  <a:schemeClr val="bg1"/>
                </a:solidFill>
                <a:highlight>
                  <a:srgbClr val="E43794"/>
                </a:highligh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 </a:t>
            </a:r>
            <a:r>
              <a:rPr lang="en-GB" dirty="0" err="1"/>
              <a:t>www.website.eu</a:t>
            </a:r>
            <a:endParaRPr lang="en-US" dirty="0"/>
          </a:p>
        </p:txBody>
      </p:sp>
    </p:spTree>
    <p:extLst>
      <p:ext uri="{BB962C8B-B14F-4D97-AF65-F5344CB8AC3E}">
        <p14:creationId xmlns:p14="http://schemas.microsoft.com/office/powerpoint/2010/main" val="3524796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Final Slide">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8E5659A6-E184-6814-E302-C754E324652F}"/>
              </a:ext>
            </a:extLst>
          </p:cNvPr>
          <p:cNvSpPr/>
          <p:nvPr userDrawn="1"/>
        </p:nvSpPr>
        <p:spPr>
          <a:xfrm>
            <a:off x="-1" y="-359344"/>
            <a:ext cx="7775575" cy="5813200"/>
          </a:xfrm>
          <a:custGeom>
            <a:avLst/>
            <a:gdLst>
              <a:gd name="connsiteX0" fmla="*/ 7775574 w 7775575"/>
              <a:gd name="connsiteY0" fmla="*/ 1482206 h 5813200"/>
              <a:gd name="connsiteX1" fmla="*/ 7775575 w 7775575"/>
              <a:gd name="connsiteY1" fmla="*/ 2836712 h 5813200"/>
              <a:gd name="connsiteX2" fmla="*/ 8562 w 7775575"/>
              <a:gd name="connsiteY2" fmla="*/ 5813200 h 5813200"/>
              <a:gd name="connsiteX3" fmla="*/ 8563 w 7775575"/>
              <a:gd name="connsiteY3" fmla="*/ 4458693 h 5813200"/>
              <a:gd name="connsiteX4" fmla="*/ 8563 w 7775575"/>
              <a:gd name="connsiteY4" fmla="*/ 0 h 5813200"/>
              <a:gd name="connsiteX5" fmla="*/ 5929913 w 7775575"/>
              <a:gd name="connsiteY5" fmla="*/ 0 h 5813200"/>
              <a:gd name="connsiteX6" fmla="*/ 5929910 w 7775575"/>
              <a:gd name="connsiteY6" fmla="*/ 1 h 5813200"/>
              <a:gd name="connsiteX7" fmla="*/ 6334121 w 7775575"/>
              <a:gd name="connsiteY7" fmla="*/ 1 h 5813200"/>
              <a:gd name="connsiteX8" fmla="*/ 6334124 w 7775575"/>
              <a:gd name="connsiteY8" fmla="*/ 0 h 5813200"/>
              <a:gd name="connsiteX9" fmla="*/ 7775575 w 7775575"/>
              <a:gd name="connsiteY9" fmla="*/ 2 h 5813200"/>
              <a:gd name="connsiteX10" fmla="*/ 7775574 w 7775575"/>
              <a:gd name="connsiteY10" fmla="*/ 1327302 h 5813200"/>
              <a:gd name="connsiteX11" fmla="*/ 8563 w 7775575"/>
              <a:gd name="connsiteY11" fmla="*/ 4303789 h 5813200"/>
              <a:gd name="connsiteX12" fmla="*/ 8563 w 7775575"/>
              <a:gd name="connsiteY12" fmla="*/ 2525715 h 5813200"/>
              <a:gd name="connsiteX13" fmla="*/ 0 w 7775575"/>
              <a:gd name="connsiteY13" fmla="*/ 2525715 h 5813200"/>
              <a:gd name="connsiteX14" fmla="*/ 0 w 7775575"/>
              <a:gd name="connsiteY14" fmla="*/ 1018648 h 5813200"/>
              <a:gd name="connsiteX15" fmla="*/ 1 w 7775575"/>
              <a:gd name="connsiteY15" fmla="*/ 1018648 h 5813200"/>
              <a:gd name="connsiteX16" fmla="*/ 1 w 7775575"/>
              <a:gd name="connsiteY16" fmla="*/ 1 h 5813200"/>
              <a:gd name="connsiteX17" fmla="*/ 8563 w 7775575"/>
              <a:gd name="connsiteY17" fmla="*/ 1 h 581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75575" h="5813200">
                <a:moveTo>
                  <a:pt x="7775574" y="1482206"/>
                </a:moveTo>
                <a:lnTo>
                  <a:pt x="7775575" y="2836712"/>
                </a:lnTo>
                <a:lnTo>
                  <a:pt x="8562" y="5813200"/>
                </a:lnTo>
                <a:lnTo>
                  <a:pt x="8563" y="4458693"/>
                </a:lnTo>
                <a:close/>
                <a:moveTo>
                  <a:pt x="8563" y="0"/>
                </a:moveTo>
                <a:lnTo>
                  <a:pt x="5929913" y="0"/>
                </a:lnTo>
                <a:lnTo>
                  <a:pt x="5929910" y="1"/>
                </a:lnTo>
                <a:lnTo>
                  <a:pt x="6334121" y="1"/>
                </a:lnTo>
                <a:lnTo>
                  <a:pt x="6334124" y="0"/>
                </a:lnTo>
                <a:lnTo>
                  <a:pt x="7775575" y="2"/>
                </a:lnTo>
                <a:lnTo>
                  <a:pt x="7775574" y="1327302"/>
                </a:lnTo>
                <a:lnTo>
                  <a:pt x="8563" y="4303789"/>
                </a:lnTo>
                <a:lnTo>
                  <a:pt x="8563" y="2525715"/>
                </a:lnTo>
                <a:lnTo>
                  <a:pt x="0" y="2525715"/>
                </a:lnTo>
                <a:lnTo>
                  <a:pt x="0" y="1018648"/>
                </a:lnTo>
                <a:lnTo>
                  <a:pt x="1" y="1018648"/>
                </a:lnTo>
                <a:lnTo>
                  <a:pt x="1" y="1"/>
                </a:lnTo>
                <a:lnTo>
                  <a:pt x="8563" y="1"/>
                </a:lnTo>
                <a:close/>
              </a:path>
            </a:pathLst>
          </a:custGeom>
          <a:solidFill>
            <a:srgbClr val="E437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Picture Placeholder 19">
            <a:extLst>
              <a:ext uri="{FF2B5EF4-FFF2-40B4-BE49-F238E27FC236}">
                <a16:creationId xmlns:a16="http://schemas.microsoft.com/office/drawing/2014/main" id="{1924F29A-9C7C-2EBC-7FDF-6F34BD346F3C}"/>
              </a:ext>
            </a:extLst>
          </p:cNvPr>
          <p:cNvSpPr>
            <a:spLocks noGrp="1"/>
          </p:cNvSpPr>
          <p:nvPr>
            <p:ph type="pic" sz="quarter" idx="10"/>
          </p:nvPr>
        </p:nvSpPr>
        <p:spPr>
          <a:xfrm>
            <a:off x="0" y="-359344"/>
            <a:ext cx="7775575" cy="5813200"/>
          </a:xfrm>
          <a:custGeom>
            <a:avLst/>
            <a:gdLst>
              <a:gd name="connsiteX0" fmla="*/ 7775574 w 7775575"/>
              <a:gd name="connsiteY0" fmla="*/ 1482206 h 5813200"/>
              <a:gd name="connsiteX1" fmla="*/ 7775575 w 7775575"/>
              <a:gd name="connsiteY1" fmla="*/ 2836712 h 5813200"/>
              <a:gd name="connsiteX2" fmla="*/ 8562 w 7775575"/>
              <a:gd name="connsiteY2" fmla="*/ 5813200 h 5813200"/>
              <a:gd name="connsiteX3" fmla="*/ 8563 w 7775575"/>
              <a:gd name="connsiteY3" fmla="*/ 4458693 h 5813200"/>
              <a:gd name="connsiteX4" fmla="*/ 8563 w 7775575"/>
              <a:gd name="connsiteY4" fmla="*/ 0 h 5813200"/>
              <a:gd name="connsiteX5" fmla="*/ 5929913 w 7775575"/>
              <a:gd name="connsiteY5" fmla="*/ 0 h 5813200"/>
              <a:gd name="connsiteX6" fmla="*/ 5929910 w 7775575"/>
              <a:gd name="connsiteY6" fmla="*/ 1 h 5813200"/>
              <a:gd name="connsiteX7" fmla="*/ 6334121 w 7775575"/>
              <a:gd name="connsiteY7" fmla="*/ 1 h 5813200"/>
              <a:gd name="connsiteX8" fmla="*/ 6334124 w 7775575"/>
              <a:gd name="connsiteY8" fmla="*/ 0 h 5813200"/>
              <a:gd name="connsiteX9" fmla="*/ 7775575 w 7775575"/>
              <a:gd name="connsiteY9" fmla="*/ 2 h 5813200"/>
              <a:gd name="connsiteX10" fmla="*/ 7775574 w 7775575"/>
              <a:gd name="connsiteY10" fmla="*/ 1327302 h 5813200"/>
              <a:gd name="connsiteX11" fmla="*/ 8563 w 7775575"/>
              <a:gd name="connsiteY11" fmla="*/ 4303789 h 5813200"/>
              <a:gd name="connsiteX12" fmla="*/ 8563 w 7775575"/>
              <a:gd name="connsiteY12" fmla="*/ 2525715 h 5813200"/>
              <a:gd name="connsiteX13" fmla="*/ 0 w 7775575"/>
              <a:gd name="connsiteY13" fmla="*/ 2525715 h 5813200"/>
              <a:gd name="connsiteX14" fmla="*/ 0 w 7775575"/>
              <a:gd name="connsiteY14" fmla="*/ 1018648 h 5813200"/>
              <a:gd name="connsiteX15" fmla="*/ 1 w 7775575"/>
              <a:gd name="connsiteY15" fmla="*/ 1018648 h 5813200"/>
              <a:gd name="connsiteX16" fmla="*/ 1 w 7775575"/>
              <a:gd name="connsiteY16" fmla="*/ 1 h 5813200"/>
              <a:gd name="connsiteX17" fmla="*/ 8563 w 7775575"/>
              <a:gd name="connsiteY17" fmla="*/ 1 h 581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75575" h="5813200">
                <a:moveTo>
                  <a:pt x="7775574" y="1482206"/>
                </a:moveTo>
                <a:lnTo>
                  <a:pt x="7775575" y="2836712"/>
                </a:lnTo>
                <a:lnTo>
                  <a:pt x="8562" y="5813200"/>
                </a:lnTo>
                <a:lnTo>
                  <a:pt x="8563" y="4458693"/>
                </a:lnTo>
                <a:close/>
                <a:moveTo>
                  <a:pt x="8563" y="0"/>
                </a:moveTo>
                <a:lnTo>
                  <a:pt x="5929913" y="0"/>
                </a:lnTo>
                <a:lnTo>
                  <a:pt x="5929910" y="1"/>
                </a:lnTo>
                <a:lnTo>
                  <a:pt x="6334121" y="1"/>
                </a:lnTo>
                <a:lnTo>
                  <a:pt x="6334124" y="0"/>
                </a:lnTo>
                <a:lnTo>
                  <a:pt x="7775575" y="2"/>
                </a:lnTo>
                <a:lnTo>
                  <a:pt x="7775574" y="1327302"/>
                </a:lnTo>
                <a:lnTo>
                  <a:pt x="8563" y="4303789"/>
                </a:lnTo>
                <a:lnTo>
                  <a:pt x="8563" y="2525715"/>
                </a:lnTo>
                <a:lnTo>
                  <a:pt x="0" y="2525715"/>
                </a:lnTo>
                <a:lnTo>
                  <a:pt x="0" y="1018648"/>
                </a:lnTo>
                <a:lnTo>
                  <a:pt x="1" y="1018648"/>
                </a:lnTo>
                <a:lnTo>
                  <a:pt x="1" y="1"/>
                </a:lnTo>
                <a:lnTo>
                  <a:pt x="8563" y="1"/>
                </a:lnTo>
                <a:close/>
              </a:path>
            </a:pathLst>
          </a:custGeom>
        </p:spPr>
        <p:txBody>
          <a:bodyPr wrap="square">
            <a:noAutofit/>
          </a:bodyPr>
          <a:lstStyle/>
          <a:p>
            <a:endParaRPr lang="en-US" dirty="0"/>
          </a:p>
        </p:txBody>
      </p:sp>
      <p:sp>
        <p:nvSpPr>
          <p:cNvPr id="23" name="Freeform 22">
            <a:extLst>
              <a:ext uri="{FF2B5EF4-FFF2-40B4-BE49-F238E27FC236}">
                <a16:creationId xmlns:a16="http://schemas.microsoft.com/office/drawing/2014/main" id="{1FE300EC-D86B-03AE-3349-62D73E36FE0A}"/>
              </a:ext>
            </a:extLst>
          </p:cNvPr>
          <p:cNvSpPr/>
          <p:nvPr/>
        </p:nvSpPr>
        <p:spPr>
          <a:xfrm>
            <a:off x="591044" y="9062852"/>
            <a:ext cx="24498" cy="708318"/>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FBE000"/>
            </a:solid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AD60261-7202-3018-8C71-F51ED67DCD35}"/>
              </a:ext>
            </a:extLst>
          </p:cNvPr>
          <p:cNvSpPr/>
          <p:nvPr/>
        </p:nvSpPr>
        <p:spPr>
          <a:xfrm>
            <a:off x="2448679" y="9062852"/>
            <a:ext cx="24498" cy="708318"/>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FBE000"/>
            </a:solidFill>
            <a:prstDash val="solid"/>
            <a:miter/>
          </a:ln>
        </p:spPr>
        <p:txBody>
          <a:bodyPr rtlCol="0" anchor="ctr"/>
          <a:lstStyle/>
          <a:p>
            <a:endParaRPr lang="en-US"/>
          </a:p>
        </p:txBody>
      </p:sp>
      <p:sp>
        <p:nvSpPr>
          <p:cNvPr id="25" name="Text Placeholder 23">
            <a:extLst>
              <a:ext uri="{FF2B5EF4-FFF2-40B4-BE49-F238E27FC236}">
                <a16:creationId xmlns:a16="http://schemas.microsoft.com/office/drawing/2014/main" id="{65A90417-11EB-F13F-EF27-4A4FEB8496C9}"/>
              </a:ext>
            </a:extLst>
          </p:cNvPr>
          <p:cNvSpPr>
            <a:spLocks noGrp="1"/>
          </p:cNvSpPr>
          <p:nvPr userDrawn="1">
            <p:ph type="body" sz="quarter" idx="20" hasCustomPrompt="1"/>
          </p:nvPr>
        </p:nvSpPr>
        <p:spPr>
          <a:xfrm>
            <a:off x="635373" y="9102115"/>
            <a:ext cx="1605405" cy="669055"/>
          </a:xfrm>
          <a:prstGeom prst="rect">
            <a:avLst/>
          </a:prstGeom>
        </p:spPr>
        <p:txBody>
          <a:bodyPr>
            <a:noAutofit/>
          </a:bodyPr>
          <a:lstStyle>
            <a:lvl1pPr marL="0" indent="0" algn="l">
              <a:spcBef>
                <a:spcPts val="0"/>
              </a:spcBef>
              <a:buNone/>
              <a:defRPr sz="1000" b="0" i="0">
                <a:solidFill>
                  <a:srgbClr val="7F7F7F"/>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26" name="Text Placeholder 23">
            <a:extLst>
              <a:ext uri="{FF2B5EF4-FFF2-40B4-BE49-F238E27FC236}">
                <a16:creationId xmlns:a16="http://schemas.microsoft.com/office/drawing/2014/main" id="{5A358EF5-57E1-42F5-9B0D-C2CD3D7953B5}"/>
              </a:ext>
            </a:extLst>
          </p:cNvPr>
          <p:cNvSpPr>
            <a:spLocks noGrp="1"/>
          </p:cNvSpPr>
          <p:nvPr userDrawn="1">
            <p:ph type="body" sz="quarter" idx="18" hasCustomPrompt="1"/>
          </p:nvPr>
        </p:nvSpPr>
        <p:spPr>
          <a:xfrm>
            <a:off x="2681077" y="9095585"/>
            <a:ext cx="1346158" cy="626742"/>
          </a:xfrm>
          <a:prstGeom prst="rect">
            <a:avLst/>
          </a:prstGeom>
        </p:spPr>
        <p:txBody>
          <a:bodyPr>
            <a:noAutofit/>
          </a:bodyPr>
          <a:lstStyle>
            <a:lvl1pPr marL="0" indent="0" algn="l">
              <a:spcBef>
                <a:spcPts val="0"/>
              </a:spcBef>
              <a:buNone/>
              <a:defRPr sz="1000" b="0" i="0">
                <a:solidFill>
                  <a:srgbClr val="7F7F7F"/>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pic>
        <p:nvPicPr>
          <p:cNvPr id="32" name="Picture 31">
            <a:extLst>
              <a:ext uri="{FF2B5EF4-FFF2-40B4-BE49-F238E27FC236}">
                <a16:creationId xmlns:a16="http://schemas.microsoft.com/office/drawing/2014/main" id="{4D6D6889-BFF3-A55C-F753-290FB102CBFE}"/>
              </a:ext>
            </a:extLst>
          </p:cNvPr>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6027886" y="10254262"/>
            <a:ext cx="1280061" cy="293943"/>
          </a:xfrm>
          <a:prstGeom prst="rect">
            <a:avLst/>
          </a:prstGeom>
          <a:ln>
            <a:noFill/>
          </a:ln>
          <a:extLst>
            <a:ext uri="{53640926-AAD7-44D8-BBD7-CCE9431645EC}">
              <a14:shadowObscured xmlns:a14="http://schemas.microsoft.com/office/drawing/2010/main"/>
            </a:ext>
          </a:extLst>
        </p:spPr>
      </p:pic>
      <p:sp>
        <p:nvSpPr>
          <p:cNvPr id="33" name="Text Placeholder 32">
            <a:extLst>
              <a:ext uri="{FF2B5EF4-FFF2-40B4-BE49-F238E27FC236}">
                <a16:creationId xmlns:a16="http://schemas.microsoft.com/office/drawing/2014/main" id="{FF447807-2B41-0600-D480-F9B022151ABF}"/>
              </a:ext>
            </a:extLst>
          </p:cNvPr>
          <p:cNvSpPr>
            <a:spLocks noGrp="1"/>
          </p:cNvSpPr>
          <p:nvPr userDrawn="1">
            <p:ph type="body" sz="quarter" idx="13" hasCustomPrompt="1"/>
          </p:nvPr>
        </p:nvSpPr>
        <p:spPr>
          <a:xfrm>
            <a:off x="624911" y="6481885"/>
            <a:ext cx="3112055" cy="708318"/>
          </a:xfrm>
        </p:spPr>
        <p:txBody>
          <a:bodyPr>
            <a:noAutofit/>
          </a:bodyPr>
          <a:lstStyle>
            <a:lvl1pPr marL="0" indent="0" algn="l">
              <a:lnSpc>
                <a:spcPts val="4400"/>
              </a:lnSpc>
              <a:spcBef>
                <a:spcPts val="0"/>
              </a:spcBef>
              <a:buNone/>
              <a:defRPr sz="4000" b="1"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34" name="Text Placeholder 32">
            <a:extLst>
              <a:ext uri="{FF2B5EF4-FFF2-40B4-BE49-F238E27FC236}">
                <a16:creationId xmlns:a16="http://schemas.microsoft.com/office/drawing/2014/main" id="{E3556288-54A4-33B5-ACBA-E8ACDBF13303}"/>
              </a:ext>
            </a:extLst>
          </p:cNvPr>
          <p:cNvSpPr>
            <a:spLocks noGrp="1"/>
          </p:cNvSpPr>
          <p:nvPr userDrawn="1">
            <p:ph type="body" sz="quarter" idx="16" hasCustomPrompt="1"/>
          </p:nvPr>
        </p:nvSpPr>
        <p:spPr>
          <a:xfrm>
            <a:off x="591044" y="5955392"/>
            <a:ext cx="4377573" cy="626742"/>
          </a:xfrm>
        </p:spPr>
        <p:txBody>
          <a:bodyPr anchor="t">
            <a:noAutofit/>
          </a:bodyPr>
          <a:lstStyle>
            <a:lvl1pPr marL="0" indent="0" algn="just">
              <a:lnSpc>
                <a:spcPct val="100000"/>
              </a:lnSpc>
              <a:spcBef>
                <a:spcPts val="0"/>
              </a:spcBef>
              <a:buNone/>
              <a:defRPr sz="3200" b="0" i="0">
                <a:solidFill>
                  <a:srgbClr val="7F7F7F"/>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a:t>
            </a:r>
            <a:endParaRPr lang="en-US" dirty="0"/>
          </a:p>
        </p:txBody>
      </p:sp>
      <p:sp>
        <p:nvSpPr>
          <p:cNvPr id="35" name="Text Placeholder 32">
            <a:extLst>
              <a:ext uri="{FF2B5EF4-FFF2-40B4-BE49-F238E27FC236}">
                <a16:creationId xmlns:a16="http://schemas.microsoft.com/office/drawing/2014/main" id="{D47693AC-19C6-9FA1-1BCD-55B80FA5E481}"/>
              </a:ext>
            </a:extLst>
          </p:cNvPr>
          <p:cNvSpPr>
            <a:spLocks noGrp="1"/>
          </p:cNvSpPr>
          <p:nvPr userDrawn="1">
            <p:ph type="body" sz="quarter" idx="21" hasCustomPrompt="1"/>
          </p:nvPr>
        </p:nvSpPr>
        <p:spPr>
          <a:xfrm>
            <a:off x="4318000" y="9097692"/>
            <a:ext cx="3457574" cy="626742"/>
          </a:xfrm>
          <a:solidFill>
            <a:srgbClr val="E43794"/>
          </a:solidFill>
        </p:spPr>
        <p:txBody>
          <a:bodyPr anchor="ctr">
            <a:noAutofit/>
          </a:bodyPr>
          <a:lstStyle>
            <a:lvl1pPr marL="0" indent="0" algn="just">
              <a:lnSpc>
                <a:spcPct val="100000"/>
              </a:lnSpc>
              <a:spcBef>
                <a:spcPts val="0"/>
              </a:spcBef>
              <a:buNone/>
              <a:defRPr sz="2400" b="0" i="0">
                <a:solidFill>
                  <a:schemeClr val="bg1"/>
                </a:solidFill>
                <a:highlight>
                  <a:srgbClr val="E43794"/>
                </a:highligh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 </a:t>
            </a:r>
            <a:r>
              <a:rPr lang="en-GB" dirty="0" err="1"/>
              <a:t>www.website.eu</a:t>
            </a:r>
            <a:endParaRPr lang="en-US" dirty="0"/>
          </a:p>
        </p:txBody>
      </p:sp>
    </p:spTree>
    <p:extLst>
      <p:ext uri="{BB962C8B-B14F-4D97-AF65-F5344CB8AC3E}">
        <p14:creationId xmlns:p14="http://schemas.microsoft.com/office/powerpoint/2010/main" val="3811742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hoto Slide with logo">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71EC3B35-9BE5-F64A-AF9D-8AC3A68E1F83}"/>
              </a:ext>
            </a:extLst>
          </p:cNvPr>
          <p:cNvSpPr/>
          <p:nvPr userDrawn="1"/>
        </p:nvSpPr>
        <p:spPr>
          <a:xfrm>
            <a:off x="0" y="6319157"/>
            <a:ext cx="7775575" cy="4588554"/>
          </a:xfrm>
          <a:custGeom>
            <a:avLst/>
            <a:gdLst>
              <a:gd name="connsiteX0" fmla="*/ 7775575 w 7775575"/>
              <a:gd name="connsiteY0" fmla="*/ 0 h 7985044"/>
              <a:gd name="connsiteX1" fmla="*/ 7775575 w 7775575"/>
              <a:gd name="connsiteY1" fmla="*/ 2286116 h 7985044"/>
              <a:gd name="connsiteX2" fmla="*/ 3591296 w 7775575"/>
              <a:gd name="connsiteY2" fmla="*/ 7985044 h 7985044"/>
              <a:gd name="connsiteX3" fmla="*/ 0 w 7775575"/>
              <a:gd name="connsiteY3" fmla="*/ 7985044 h 7985044"/>
              <a:gd name="connsiteX4" fmla="*/ 0 w 7775575"/>
              <a:gd name="connsiteY4" fmla="*/ 3577812 h 7985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575" h="7985044">
                <a:moveTo>
                  <a:pt x="7775575" y="0"/>
                </a:moveTo>
                <a:lnTo>
                  <a:pt x="7775575" y="2286116"/>
                </a:lnTo>
                <a:lnTo>
                  <a:pt x="3591296" y="7985044"/>
                </a:lnTo>
                <a:lnTo>
                  <a:pt x="0" y="7985044"/>
                </a:lnTo>
                <a:lnTo>
                  <a:pt x="0" y="3577812"/>
                </a:lnTo>
                <a:close/>
              </a:path>
            </a:pathLst>
          </a:custGeom>
          <a:solidFill>
            <a:srgbClr val="E437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Picture Placeholder 7">
            <a:extLst>
              <a:ext uri="{FF2B5EF4-FFF2-40B4-BE49-F238E27FC236}">
                <a16:creationId xmlns:a16="http://schemas.microsoft.com/office/drawing/2014/main" id="{90FF00C7-7CF0-4328-B870-683CB9DA8687}"/>
              </a:ext>
            </a:extLst>
          </p:cNvPr>
          <p:cNvSpPr>
            <a:spLocks noGrp="1"/>
          </p:cNvSpPr>
          <p:nvPr>
            <p:ph type="pic" sz="quarter" idx="12"/>
          </p:nvPr>
        </p:nvSpPr>
        <p:spPr>
          <a:xfrm>
            <a:off x="0" y="3"/>
            <a:ext cx="7775574" cy="9934683"/>
          </a:xfrm>
          <a:custGeom>
            <a:avLst/>
            <a:gdLst>
              <a:gd name="connsiteX0" fmla="*/ 0 w 7775574"/>
              <a:gd name="connsiteY0" fmla="*/ 0 h 9934683"/>
              <a:gd name="connsiteX1" fmla="*/ 434047 w 7775574"/>
              <a:gd name="connsiteY1" fmla="*/ 0 h 9934683"/>
              <a:gd name="connsiteX2" fmla="*/ 7775574 w 7775574"/>
              <a:gd name="connsiteY2" fmla="*/ 9181185 h 9934683"/>
              <a:gd name="connsiteX3" fmla="*/ 7775574 w 7775574"/>
              <a:gd name="connsiteY3" fmla="*/ 9934683 h 9934683"/>
              <a:gd name="connsiteX4" fmla="*/ 0 w 7775574"/>
              <a:gd name="connsiteY4" fmla="*/ 5860760 h 9934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574" h="9934683">
                <a:moveTo>
                  <a:pt x="0" y="0"/>
                </a:moveTo>
                <a:lnTo>
                  <a:pt x="434047" y="0"/>
                </a:lnTo>
                <a:lnTo>
                  <a:pt x="7775574" y="9181185"/>
                </a:lnTo>
                <a:lnTo>
                  <a:pt x="7775574" y="9934683"/>
                </a:lnTo>
                <a:lnTo>
                  <a:pt x="0" y="5860760"/>
                </a:lnTo>
                <a:close/>
              </a:path>
            </a:pathLst>
          </a:custGeom>
        </p:spPr>
        <p:txBody>
          <a:bodyPr wrap="square">
            <a:noAutofit/>
          </a:bodyPr>
          <a:lstStyle/>
          <a:p>
            <a:endParaRPr lang="fr-CA" dirty="0"/>
          </a:p>
        </p:txBody>
      </p:sp>
      <p:sp>
        <p:nvSpPr>
          <p:cNvPr id="10" name="Text Placeholder 32">
            <a:extLst>
              <a:ext uri="{FF2B5EF4-FFF2-40B4-BE49-F238E27FC236}">
                <a16:creationId xmlns:a16="http://schemas.microsoft.com/office/drawing/2014/main" id="{935305A0-DFDB-0740-B78F-607AFB51330C}"/>
              </a:ext>
            </a:extLst>
          </p:cNvPr>
          <p:cNvSpPr>
            <a:spLocks noGrp="1"/>
          </p:cNvSpPr>
          <p:nvPr>
            <p:ph type="body" sz="quarter" idx="13" hasCustomPrompt="1"/>
          </p:nvPr>
        </p:nvSpPr>
        <p:spPr>
          <a:xfrm>
            <a:off x="3085545" y="481336"/>
            <a:ext cx="3112055" cy="708318"/>
          </a:xfrm>
        </p:spPr>
        <p:txBody>
          <a:bodyPr>
            <a:noAutofit/>
          </a:bodyPr>
          <a:lstStyle>
            <a:lvl1pPr marL="0" indent="0" algn="l">
              <a:buNone/>
              <a:defRPr sz="4000" b="1"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Who We Are</a:t>
            </a:r>
            <a:endParaRPr lang="en-US" dirty="0"/>
          </a:p>
        </p:txBody>
      </p:sp>
      <p:sp>
        <p:nvSpPr>
          <p:cNvPr id="11" name="Text Placeholder 32">
            <a:extLst>
              <a:ext uri="{FF2B5EF4-FFF2-40B4-BE49-F238E27FC236}">
                <a16:creationId xmlns:a16="http://schemas.microsoft.com/office/drawing/2014/main" id="{042E1661-F862-4B4E-8E25-9C86B6BCC482}"/>
              </a:ext>
            </a:extLst>
          </p:cNvPr>
          <p:cNvSpPr>
            <a:spLocks noGrp="1"/>
          </p:cNvSpPr>
          <p:nvPr>
            <p:ph type="body" sz="quarter" idx="15" hasCustomPrompt="1"/>
          </p:nvPr>
        </p:nvSpPr>
        <p:spPr>
          <a:xfrm>
            <a:off x="3085545" y="2483034"/>
            <a:ext cx="4377573" cy="756556"/>
          </a:xfrm>
        </p:spPr>
        <p:txBody>
          <a:bodyPr anchor="t">
            <a:noAutofit/>
          </a:bodyPr>
          <a:lstStyle>
            <a:lvl1pPr marL="0" indent="0" algn="just">
              <a:lnSpc>
                <a:spcPct val="100000"/>
              </a:lnSpc>
              <a:spcBef>
                <a:spcPts val="0"/>
              </a:spcBef>
              <a:buNone/>
              <a:defRPr sz="1200" b="1" i="0">
                <a:solidFill>
                  <a:srgbClr val="7F7F7F"/>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5" name="Text Placeholder 32">
            <a:extLst>
              <a:ext uri="{FF2B5EF4-FFF2-40B4-BE49-F238E27FC236}">
                <a16:creationId xmlns:a16="http://schemas.microsoft.com/office/drawing/2014/main" id="{5FF2D31E-F4F5-EE49-8797-F33210C2C8A5}"/>
              </a:ext>
            </a:extLst>
          </p:cNvPr>
          <p:cNvSpPr>
            <a:spLocks noGrp="1"/>
          </p:cNvSpPr>
          <p:nvPr>
            <p:ph type="body" sz="quarter" idx="16" hasCustomPrompt="1"/>
          </p:nvPr>
        </p:nvSpPr>
        <p:spPr>
          <a:xfrm>
            <a:off x="3085545" y="1522973"/>
            <a:ext cx="4377573" cy="626742"/>
          </a:xfrm>
        </p:spPr>
        <p:txBody>
          <a:bodyPr anchor="t">
            <a:noAutofit/>
          </a:bodyPr>
          <a:lstStyle>
            <a:lvl1pPr marL="0" indent="0" algn="just">
              <a:lnSpc>
                <a:spcPct val="100000"/>
              </a:lnSpc>
              <a:spcBef>
                <a:spcPts val="0"/>
              </a:spcBef>
              <a:buNone/>
              <a:defRPr sz="2000" b="0"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short description for slide</a:t>
            </a:r>
            <a:endParaRPr lang="en-US" dirty="0"/>
          </a:p>
        </p:txBody>
      </p:sp>
      <p:pic>
        <p:nvPicPr>
          <p:cNvPr id="16" name="Picture 15" descr="Logo&#10;&#10;Description automatically generated">
            <a:extLst>
              <a:ext uri="{FF2B5EF4-FFF2-40B4-BE49-F238E27FC236}">
                <a16:creationId xmlns:a16="http://schemas.microsoft.com/office/drawing/2014/main" id="{424BB6BA-794D-A643-8228-D7F61D4ADD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071" y="8556170"/>
            <a:ext cx="2057779" cy="1878841"/>
          </a:xfrm>
          <a:prstGeom prst="rect">
            <a:avLst/>
          </a:prstGeom>
        </p:spPr>
      </p:pic>
    </p:spTree>
    <p:extLst>
      <p:ext uri="{BB962C8B-B14F-4D97-AF65-F5344CB8AC3E}">
        <p14:creationId xmlns:p14="http://schemas.microsoft.com/office/powerpoint/2010/main" val="3554170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hoto Slide with logo">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71EC3B35-9BE5-F64A-AF9D-8AC3A68E1F83}"/>
              </a:ext>
            </a:extLst>
          </p:cNvPr>
          <p:cNvSpPr/>
          <p:nvPr userDrawn="1"/>
        </p:nvSpPr>
        <p:spPr>
          <a:xfrm rot="10800000" flipH="1">
            <a:off x="-2" y="-1"/>
            <a:ext cx="7775575" cy="4923987"/>
          </a:xfrm>
          <a:custGeom>
            <a:avLst/>
            <a:gdLst>
              <a:gd name="connsiteX0" fmla="*/ 7775575 w 7775575"/>
              <a:gd name="connsiteY0" fmla="*/ 0 h 7985044"/>
              <a:gd name="connsiteX1" fmla="*/ 7775575 w 7775575"/>
              <a:gd name="connsiteY1" fmla="*/ 2286116 h 7985044"/>
              <a:gd name="connsiteX2" fmla="*/ 3591296 w 7775575"/>
              <a:gd name="connsiteY2" fmla="*/ 7985044 h 7985044"/>
              <a:gd name="connsiteX3" fmla="*/ 0 w 7775575"/>
              <a:gd name="connsiteY3" fmla="*/ 7985044 h 7985044"/>
              <a:gd name="connsiteX4" fmla="*/ 0 w 7775575"/>
              <a:gd name="connsiteY4" fmla="*/ 3577812 h 7985044"/>
              <a:gd name="connsiteX0" fmla="*/ 7775575 w 7775575"/>
              <a:gd name="connsiteY0" fmla="*/ 0 h 7985044"/>
              <a:gd name="connsiteX1" fmla="*/ 7775575 w 7775575"/>
              <a:gd name="connsiteY1" fmla="*/ 972559 h 7985044"/>
              <a:gd name="connsiteX2" fmla="*/ 3591296 w 7775575"/>
              <a:gd name="connsiteY2" fmla="*/ 7985044 h 7985044"/>
              <a:gd name="connsiteX3" fmla="*/ 0 w 7775575"/>
              <a:gd name="connsiteY3" fmla="*/ 7985044 h 7985044"/>
              <a:gd name="connsiteX4" fmla="*/ 0 w 7775575"/>
              <a:gd name="connsiteY4" fmla="*/ 3577812 h 7985044"/>
              <a:gd name="connsiteX5" fmla="*/ 7775575 w 7775575"/>
              <a:gd name="connsiteY5" fmla="*/ 0 h 798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5575" h="7985044">
                <a:moveTo>
                  <a:pt x="7775575" y="0"/>
                </a:moveTo>
                <a:lnTo>
                  <a:pt x="7775575" y="972559"/>
                </a:lnTo>
                <a:lnTo>
                  <a:pt x="3591296" y="7985044"/>
                </a:lnTo>
                <a:lnTo>
                  <a:pt x="0" y="7985044"/>
                </a:lnTo>
                <a:lnTo>
                  <a:pt x="0" y="3577812"/>
                </a:lnTo>
                <a:lnTo>
                  <a:pt x="7775575" y="0"/>
                </a:lnTo>
                <a:close/>
              </a:path>
            </a:pathLst>
          </a:custGeom>
          <a:solidFill>
            <a:srgbClr val="E437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Slide Number Placeholder 2">
            <a:extLst>
              <a:ext uri="{FF2B5EF4-FFF2-40B4-BE49-F238E27FC236}">
                <a16:creationId xmlns:a16="http://schemas.microsoft.com/office/drawing/2014/main" id="{6F390727-7F66-4BB0-A4EA-A164CFE7F170}"/>
              </a:ext>
            </a:extLst>
          </p:cNvPr>
          <p:cNvSpPr>
            <a:spLocks noGrp="1"/>
          </p:cNvSpPr>
          <p:nvPr>
            <p:ph type="sldNum" sz="quarter" idx="14"/>
          </p:nvPr>
        </p:nvSpPr>
        <p:spPr>
          <a:xfrm>
            <a:off x="4924799" y="10435012"/>
            <a:ext cx="2743200" cy="365125"/>
          </a:xfrm>
        </p:spPr>
        <p:txBody>
          <a:bodyPr/>
          <a:lstStyle/>
          <a:p>
            <a:fld id="{9C527BFA-2C0E-4CEC-B6A5-913A56FEF4B4}" type="slidenum">
              <a:rPr lang="fr-CA" smtClean="0"/>
              <a:pPr/>
              <a:t>‹N›</a:t>
            </a:fld>
            <a:endParaRPr lang="fr-CA" dirty="0"/>
          </a:p>
        </p:txBody>
      </p:sp>
      <p:sp>
        <p:nvSpPr>
          <p:cNvPr id="3" name="Text Placeholder 32">
            <a:extLst>
              <a:ext uri="{FF2B5EF4-FFF2-40B4-BE49-F238E27FC236}">
                <a16:creationId xmlns:a16="http://schemas.microsoft.com/office/drawing/2014/main" id="{9021ADEA-DEB5-AB70-4D65-C0E757DF8D93}"/>
              </a:ext>
            </a:extLst>
          </p:cNvPr>
          <p:cNvSpPr>
            <a:spLocks noGrp="1"/>
          </p:cNvSpPr>
          <p:nvPr>
            <p:ph type="body" sz="quarter" idx="15" hasCustomPrompt="1"/>
          </p:nvPr>
        </p:nvSpPr>
        <p:spPr>
          <a:xfrm>
            <a:off x="724002" y="5868271"/>
            <a:ext cx="6234938" cy="748519"/>
          </a:xfrm>
        </p:spPr>
        <p:txBody>
          <a:bodyPr>
            <a:noAutofit/>
          </a:bodyPr>
          <a:lstStyle>
            <a:lvl1pPr marL="0" indent="0" algn="l">
              <a:lnSpc>
                <a:spcPts val="2760"/>
              </a:lnSpc>
              <a:spcBef>
                <a:spcPts val="0"/>
              </a:spcBef>
              <a:buNone/>
              <a:defRPr sz="2800" b="1"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Title Here</a:t>
            </a:r>
            <a:endParaRPr lang="en-US" dirty="0"/>
          </a:p>
        </p:txBody>
      </p:sp>
      <p:sp>
        <p:nvSpPr>
          <p:cNvPr id="4" name="Text Placeholder 32">
            <a:extLst>
              <a:ext uri="{FF2B5EF4-FFF2-40B4-BE49-F238E27FC236}">
                <a16:creationId xmlns:a16="http://schemas.microsoft.com/office/drawing/2014/main" id="{7C396ABE-F592-70E0-388B-6E6AFFBDAFFF}"/>
              </a:ext>
            </a:extLst>
          </p:cNvPr>
          <p:cNvSpPr>
            <a:spLocks noGrp="1"/>
          </p:cNvSpPr>
          <p:nvPr>
            <p:ph type="body" sz="quarter" idx="16" hasCustomPrompt="1"/>
          </p:nvPr>
        </p:nvSpPr>
        <p:spPr>
          <a:xfrm>
            <a:off x="724002" y="7474868"/>
            <a:ext cx="6234937" cy="2659671"/>
          </a:xfrm>
        </p:spPr>
        <p:txBody>
          <a:bodyPr numCol="2" spcCol="216000" anchor="t">
            <a:noAutofit/>
          </a:bodyPr>
          <a:lstStyle>
            <a:lvl1pPr marL="0" indent="0" algn="just">
              <a:lnSpc>
                <a:spcPts val="1220"/>
              </a:lnSpc>
              <a:spcBef>
                <a:spcPts val="0"/>
              </a:spcBef>
              <a:buNone/>
              <a:defRPr sz="1100" b="0" i="0">
                <a:solidFill>
                  <a:srgbClr val="7F7F7F"/>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7" name="Text Placeholder 32">
            <a:extLst>
              <a:ext uri="{FF2B5EF4-FFF2-40B4-BE49-F238E27FC236}">
                <a16:creationId xmlns:a16="http://schemas.microsoft.com/office/drawing/2014/main" id="{502ABE88-3CF4-5D25-1D23-632398653164}"/>
              </a:ext>
            </a:extLst>
          </p:cNvPr>
          <p:cNvSpPr>
            <a:spLocks noGrp="1"/>
          </p:cNvSpPr>
          <p:nvPr>
            <p:ph type="body" sz="quarter" idx="17" hasCustomPrompt="1"/>
          </p:nvPr>
        </p:nvSpPr>
        <p:spPr>
          <a:xfrm>
            <a:off x="724002" y="6595958"/>
            <a:ext cx="6234937" cy="662313"/>
          </a:xfrm>
        </p:spPr>
        <p:txBody>
          <a:bodyPr anchor="t">
            <a:noAutofit/>
          </a:bodyPr>
          <a:lstStyle>
            <a:lvl1pPr marL="0" indent="0" algn="l">
              <a:lnSpc>
                <a:spcPts val="1860"/>
              </a:lnSpc>
              <a:spcBef>
                <a:spcPts val="0"/>
              </a:spcBef>
              <a:buNone/>
              <a:defRPr sz="1800" b="0"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short description for slide</a:t>
            </a:r>
            <a:endParaRPr lang="en-US" dirty="0"/>
          </a:p>
        </p:txBody>
      </p:sp>
      <p:sp>
        <p:nvSpPr>
          <p:cNvPr id="13" name="Picture Placeholder 12">
            <a:extLst>
              <a:ext uri="{FF2B5EF4-FFF2-40B4-BE49-F238E27FC236}">
                <a16:creationId xmlns:a16="http://schemas.microsoft.com/office/drawing/2014/main" id="{ED08A6C0-F136-1A97-7A4B-ABA419135644}"/>
              </a:ext>
            </a:extLst>
          </p:cNvPr>
          <p:cNvSpPr>
            <a:spLocks noGrp="1"/>
          </p:cNvSpPr>
          <p:nvPr>
            <p:ph type="pic" sz="quarter" idx="18"/>
          </p:nvPr>
        </p:nvSpPr>
        <p:spPr>
          <a:xfrm flipH="1">
            <a:off x="-1" y="0"/>
            <a:ext cx="7775574" cy="5868271"/>
          </a:xfrm>
          <a:custGeom>
            <a:avLst/>
            <a:gdLst>
              <a:gd name="connsiteX0" fmla="*/ 0 w 7775574"/>
              <a:gd name="connsiteY0" fmla="*/ 0 h 6655317"/>
              <a:gd name="connsiteX1" fmla="*/ 434047 w 7775574"/>
              <a:gd name="connsiteY1" fmla="*/ 0 h 6655317"/>
              <a:gd name="connsiteX2" fmla="*/ 7775574 w 7775574"/>
              <a:gd name="connsiteY2" fmla="*/ 4655181 h 6655317"/>
              <a:gd name="connsiteX3" fmla="*/ 7775574 w 7775574"/>
              <a:gd name="connsiteY3" fmla="*/ 5586748 h 6655317"/>
              <a:gd name="connsiteX4" fmla="*/ 7775574 w 7775574"/>
              <a:gd name="connsiteY4" fmla="*/ 5723750 h 6655317"/>
              <a:gd name="connsiteX5" fmla="*/ 7775574 w 7775574"/>
              <a:gd name="connsiteY5" fmla="*/ 6655317 h 6655317"/>
              <a:gd name="connsiteX6" fmla="*/ 0 w 7775574"/>
              <a:gd name="connsiteY6" fmla="*/ 4308175 h 6655317"/>
              <a:gd name="connsiteX7" fmla="*/ 0 w 7775574"/>
              <a:gd name="connsiteY7" fmla="*/ 3376608 h 6655317"/>
              <a:gd name="connsiteX8" fmla="*/ 0 w 7775574"/>
              <a:gd name="connsiteY8" fmla="*/ 931567 h 66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5574" h="6655317">
                <a:moveTo>
                  <a:pt x="0" y="0"/>
                </a:moveTo>
                <a:lnTo>
                  <a:pt x="434047" y="0"/>
                </a:lnTo>
                <a:lnTo>
                  <a:pt x="7775574" y="4655181"/>
                </a:lnTo>
                <a:lnTo>
                  <a:pt x="7775574" y="5586748"/>
                </a:lnTo>
                <a:lnTo>
                  <a:pt x="7775574" y="5723750"/>
                </a:lnTo>
                <a:lnTo>
                  <a:pt x="7775574" y="6655317"/>
                </a:lnTo>
                <a:lnTo>
                  <a:pt x="0" y="4308175"/>
                </a:lnTo>
                <a:lnTo>
                  <a:pt x="0" y="3376608"/>
                </a:lnTo>
                <a:lnTo>
                  <a:pt x="0" y="931567"/>
                </a:lnTo>
                <a:close/>
              </a:path>
            </a:pathLst>
          </a:custGeom>
          <a:solidFill>
            <a:schemeClr val="bg1">
              <a:lumMod val="95000"/>
            </a:schemeClr>
          </a:solidFill>
        </p:spPr>
        <p:txBody>
          <a:bodyPr wrap="square">
            <a:noAutofit/>
          </a:bodyPr>
          <a:lstStyle/>
          <a:p>
            <a:endParaRPr lang="fr-CA" dirty="0"/>
          </a:p>
        </p:txBody>
      </p:sp>
    </p:spTree>
    <p:extLst>
      <p:ext uri="{BB962C8B-B14F-4D97-AF65-F5344CB8AC3E}">
        <p14:creationId xmlns:p14="http://schemas.microsoft.com/office/powerpoint/2010/main" val="4242782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Slide ">
    <p:spTree>
      <p:nvGrpSpPr>
        <p:cNvPr id="1" name=""/>
        <p:cNvGrpSpPr/>
        <p:nvPr/>
      </p:nvGrpSpPr>
      <p:grpSpPr>
        <a:xfrm>
          <a:off x="0" y="0"/>
          <a:ext cx="0" cy="0"/>
          <a:chOff x="0" y="0"/>
          <a:chExt cx="0" cy="0"/>
        </a:xfrm>
      </p:grpSpPr>
      <p:sp>
        <p:nvSpPr>
          <p:cNvPr id="9" name="Graphic 5">
            <a:extLst>
              <a:ext uri="{FF2B5EF4-FFF2-40B4-BE49-F238E27FC236}">
                <a16:creationId xmlns:a16="http://schemas.microsoft.com/office/drawing/2014/main" id="{25978ECE-AB6E-3935-812D-6B994C310A71}"/>
              </a:ext>
            </a:extLst>
          </p:cNvPr>
          <p:cNvSpPr/>
          <p:nvPr userDrawn="1"/>
        </p:nvSpPr>
        <p:spPr>
          <a:xfrm>
            <a:off x="12874" y="1416163"/>
            <a:ext cx="7774726" cy="1645794"/>
          </a:xfrm>
          <a:custGeom>
            <a:avLst/>
            <a:gdLst>
              <a:gd name="connsiteX0" fmla="*/ 0 w 5417269"/>
              <a:gd name="connsiteY0" fmla="*/ 0 h 3199608"/>
              <a:gd name="connsiteX1" fmla="*/ 5417270 w 5417269"/>
              <a:gd name="connsiteY1" fmla="*/ 0 h 3199608"/>
              <a:gd name="connsiteX2" fmla="*/ 5417270 w 5417269"/>
              <a:gd name="connsiteY2" fmla="*/ 3199609 h 3199608"/>
              <a:gd name="connsiteX3" fmla="*/ 0 w 5417269"/>
              <a:gd name="connsiteY3" fmla="*/ 3199609 h 3199608"/>
            </a:gdLst>
            <a:ahLst/>
            <a:cxnLst>
              <a:cxn ang="0">
                <a:pos x="connsiteX0" y="connsiteY0"/>
              </a:cxn>
              <a:cxn ang="0">
                <a:pos x="connsiteX1" y="connsiteY1"/>
              </a:cxn>
              <a:cxn ang="0">
                <a:pos x="connsiteX2" y="connsiteY2"/>
              </a:cxn>
              <a:cxn ang="0">
                <a:pos x="connsiteX3" y="connsiteY3"/>
              </a:cxn>
            </a:cxnLst>
            <a:rect l="l" t="t" r="r" b="b"/>
            <a:pathLst>
              <a:path w="5417269" h="3199608">
                <a:moveTo>
                  <a:pt x="0" y="0"/>
                </a:moveTo>
                <a:lnTo>
                  <a:pt x="5417270" y="0"/>
                </a:lnTo>
                <a:lnTo>
                  <a:pt x="5417270" y="3199609"/>
                </a:lnTo>
                <a:lnTo>
                  <a:pt x="0" y="3199609"/>
                </a:lnTo>
                <a:close/>
              </a:path>
            </a:pathLst>
          </a:custGeom>
          <a:solidFill>
            <a:srgbClr val="E43794"/>
          </a:solidFill>
          <a:ln w="12788" cap="flat">
            <a:solidFill>
              <a:srgbClr val="E43794"/>
            </a:solidFill>
            <a:prstDash val="solid"/>
            <a:miter/>
          </a:ln>
        </p:spPr>
        <p:txBody>
          <a:bodyPr numCol="1" rtlCol="0" anchor="ctr"/>
          <a:lstStyle/>
          <a:p>
            <a:endParaRPr lang="en-US"/>
          </a:p>
        </p:txBody>
      </p:sp>
      <p:sp>
        <p:nvSpPr>
          <p:cNvPr id="42" name="Text Placeholder 32">
            <a:extLst>
              <a:ext uri="{FF2B5EF4-FFF2-40B4-BE49-F238E27FC236}">
                <a16:creationId xmlns:a16="http://schemas.microsoft.com/office/drawing/2014/main" id="{490ACF46-8039-06E3-DEA2-93485458EB9C}"/>
              </a:ext>
            </a:extLst>
          </p:cNvPr>
          <p:cNvSpPr>
            <a:spLocks noGrp="1"/>
          </p:cNvSpPr>
          <p:nvPr>
            <p:ph type="body" sz="quarter" idx="13" hasCustomPrompt="1"/>
          </p:nvPr>
        </p:nvSpPr>
        <p:spPr>
          <a:xfrm>
            <a:off x="1146730" y="3729415"/>
            <a:ext cx="5913198" cy="361363"/>
          </a:xfrm>
        </p:spPr>
        <p:txBody>
          <a:bodyPr>
            <a:noAutofit/>
          </a:bodyPr>
          <a:lstStyle>
            <a:lvl1pPr marL="0" indent="0" algn="l">
              <a:buNone/>
              <a:defRPr sz="1600" b="1"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MAKES DESCRIPT A GREAT HERITAGE TOOL? </a:t>
            </a:r>
          </a:p>
        </p:txBody>
      </p:sp>
      <p:pic>
        <p:nvPicPr>
          <p:cNvPr id="51" name="Picture 50" descr="Logo&#10;&#10;Description automatically generated">
            <a:extLst>
              <a:ext uri="{FF2B5EF4-FFF2-40B4-BE49-F238E27FC236}">
                <a16:creationId xmlns:a16="http://schemas.microsoft.com/office/drawing/2014/main" id="{81366892-9EB2-4E27-F9CD-418960428AA3}"/>
              </a:ext>
            </a:extLst>
          </p:cNvPr>
          <p:cNvPicPr>
            <a:picLocks noChangeAspect="1"/>
          </p:cNvPicPr>
          <p:nvPr userDrawn="1"/>
        </p:nvPicPr>
        <p:blipFill rotWithShape="1">
          <a:blip r:embed="rId2" cstate="screen">
            <a:biLevel thresh="25000"/>
            <a:alphaModFix amt="32000"/>
            <a:extLst>
              <a:ext uri="{28A0092B-C50C-407E-A947-70E740481C1C}">
                <a14:useLocalDpi xmlns:a14="http://schemas.microsoft.com/office/drawing/2010/main"/>
              </a:ext>
            </a:extLst>
          </a:blip>
          <a:srcRect/>
          <a:stretch/>
        </p:blipFill>
        <p:spPr>
          <a:xfrm>
            <a:off x="6548448" y="2145920"/>
            <a:ext cx="1630018" cy="916522"/>
          </a:xfrm>
          <a:prstGeom prst="rect">
            <a:avLst/>
          </a:prstGeom>
        </p:spPr>
      </p:pic>
      <p:sp>
        <p:nvSpPr>
          <p:cNvPr id="58" name="Text Placeholder 32">
            <a:extLst>
              <a:ext uri="{FF2B5EF4-FFF2-40B4-BE49-F238E27FC236}">
                <a16:creationId xmlns:a16="http://schemas.microsoft.com/office/drawing/2014/main" id="{E5C84B26-7863-A6E8-9A4C-AF765AD92A25}"/>
              </a:ext>
            </a:extLst>
          </p:cNvPr>
          <p:cNvSpPr>
            <a:spLocks noGrp="1"/>
          </p:cNvSpPr>
          <p:nvPr>
            <p:ph type="body" sz="quarter" idx="22" hasCustomPrompt="1"/>
          </p:nvPr>
        </p:nvSpPr>
        <p:spPr>
          <a:xfrm>
            <a:off x="788919" y="592170"/>
            <a:ext cx="6234938" cy="568837"/>
          </a:xfrm>
        </p:spPr>
        <p:txBody>
          <a:bodyPr>
            <a:noAutofit/>
          </a:bodyPr>
          <a:lstStyle>
            <a:lvl1pPr marL="0" indent="0" algn="l">
              <a:lnSpc>
                <a:spcPts val="2760"/>
              </a:lnSpc>
              <a:spcBef>
                <a:spcPts val="0"/>
              </a:spcBef>
              <a:buNone/>
              <a:defRPr sz="2800" b="1"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Title Here</a:t>
            </a:r>
            <a:endParaRPr lang="en-US" dirty="0"/>
          </a:p>
        </p:txBody>
      </p:sp>
      <p:sp>
        <p:nvSpPr>
          <p:cNvPr id="59" name="Text Placeholder 32">
            <a:extLst>
              <a:ext uri="{FF2B5EF4-FFF2-40B4-BE49-F238E27FC236}">
                <a16:creationId xmlns:a16="http://schemas.microsoft.com/office/drawing/2014/main" id="{F4BD80A1-0588-4A7C-E0E9-74DBC4794E71}"/>
              </a:ext>
            </a:extLst>
          </p:cNvPr>
          <p:cNvSpPr>
            <a:spLocks noGrp="1"/>
          </p:cNvSpPr>
          <p:nvPr>
            <p:ph type="body" sz="quarter" idx="23" hasCustomPrompt="1"/>
          </p:nvPr>
        </p:nvSpPr>
        <p:spPr>
          <a:xfrm>
            <a:off x="1157426" y="4208280"/>
            <a:ext cx="5890479" cy="1868026"/>
          </a:xfrm>
        </p:spPr>
        <p:txBody>
          <a:bodyPr numCol="2" spcCol="216000" anchor="t">
            <a:noAutofit/>
          </a:bodyPr>
          <a:lstStyle>
            <a:lvl1pPr marL="0" indent="0" algn="just">
              <a:lnSpc>
                <a:spcPts val="1220"/>
              </a:lnSpc>
              <a:spcBef>
                <a:spcPts val="0"/>
              </a:spcBef>
              <a:buNone/>
              <a:defRPr sz="1100" b="0" i="0">
                <a:solidFill>
                  <a:srgbClr val="7F7F7F"/>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0" name="Text Placeholder 32">
            <a:extLst>
              <a:ext uri="{FF2B5EF4-FFF2-40B4-BE49-F238E27FC236}">
                <a16:creationId xmlns:a16="http://schemas.microsoft.com/office/drawing/2014/main" id="{BF86DBAB-E7A8-3C6A-117D-18F73575027C}"/>
              </a:ext>
            </a:extLst>
          </p:cNvPr>
          <p:cNvSpPr>
            <a:spLocks noGrp="1"/>
          </p:cNvSpPr>
          <p:nvPr>
            <p:ph type="body" sz="quarter" idx="24" hasCustomPrompt="1"/>
          </p:nvPr>
        </p:nvSpPr>
        <p:spPr>
          <a:xfrm>
            <a:off x="812968" y="1644244"/>
            <a:ext cx="6234937" cy="1204421"/>
          </a:xfrm>
        </p:spPr>
        <p:txBody>
          <a:bodyPr anchor="t">
            <a:noAutofit/>
          </a:bodyPr>
          <a:lstStyle>
            <a:lvl1pPr marL="0" indent="0" algn="just">
              <a:lnSpc>
                <a:spcPts val="1860"/>
              </a:lnSpc>
              <a:spcBef>
                <a:spcPts val="0"/>
              </a:spcBef>
              <a:buNone/>
              <a:defRPr sz="18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short description for slide</a:t>
            </a:r>
            <a:endParaRPr lang="en-US" dirty="0"/>
          </a:p>
        </p:txBody>
      </p:sp>
      <p:pic>
        <p:nvPicPr>
          <p:cNvPr id="64" name="Picture 63">
            <a:extLst>
              <a:ext uri="{FF2B5EF4-FFF2-40B4-BE49-F238E27FC236}">
                <a16:creationId xmlns:a16="http://schemas.microsoft.com/office/drawing/2014/main" id="{98141105-3A36-A750-1716-A1CEE2BFF0C0}"/>
              </a:ext>
            </a:extLst>
          </p:cNvPr>
          <p:cNvPicPr>
            <a:picLocks noChangeAspect="1"/>
          </p:cNvPicPr>
          <p:nvPr userDrawn="1"/>
        </p:nvPicPr>
        <p:blipFill>
          <a:blip r:embed="rId3" cstate="screen">
            <a:extLst>
              <a:ext uri="{28A0092B-C50C-407E-A947-70E740481C1C}">
                <a14:useLocalDpi xmlns:a14="http://schemas.microsoft.com/office/drawing/2010/main"/>
              </a:ext>
            </a:extLst>
          </a:blip>
          <a:srcRect b="8549"/>
          <a:stretch>
            <a:fillRect/>
          </a:stretch>
        </p:blipFill>
        <p:spPr>
          <a:xfrm rot="5400000">
            <a:off x="349601" y="6682269"/>
            <a:ext cx="3208107" cy="391024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74" name="Picture Placeholder 73">
            <a:extLst>
              <a:ext uri="{FF2B5EF4-FFF2-40B4-BE49-F238E27FC236}">
                <a16:creationId xmlns:a16="http://schemas.microsoft.com/office/drawing/2014/main" id="{217C1728-A11F-85D7-1589-94C9A5599AAE}"/>
              </a:ext>
            </a:extLst>
          </p:cNvPr>
          <p:cNvSpPr>
            <a:spLocks noGrp="1"/>
          </p:cNvSpPr>
          <p:nvPr>
            <p:ph type="pic" sz="quarter" idx="25"/>
          </p:nvPr>
        </p:nvSpPr>
        <p:spPr>
          <a:xfrm>
            <a:off x="-1469" y="7228515"/>
            <a:ext cx="3657600" cy="2795588"/>
          </a:xfrm>
          <a:custGeom>
            <a:avLst/>
            <a:gdLst>
              <a:gd name="connsiteX0" fmla="*/ 879973 w 3657600"/>
              <a:gd name="connsiteY0" fmla="*/ 2045759 h 2795588"/>
              <a:gd name="connsiteX1" fmla="*/ 879973 w 3657600"/>
              <a:gd name="connsiteY1" fmla="*/ 2447428 h 2795588"/>
              <a:gd name="connsiteX2" fmla="*/ 2777628 w 3657600"/>
              <a:gd name="connsiteY2" fmla="*/ 2447428 h 2795588"/>
              <a:gd name="connsiteX3" fmla="*/ 2777628 w 3657600"/>
              <a:gd name="connsiteY3" fmla="*/ 2045759 h 2795588"/>
              <a:gd name="connsiteX4" fmla="*/ 0 w 3657600"/>
              <a:gd name="connsiteY4" fmla="*/ 0 h 2795588"/>
              <a:gd name="connsiteX5" fmla="*/ 3657600 w 3657600"/>
              <a:gd name="connsiteY5" fmla="*/ 0 h 2795588"/>
              <a:gd name="connsiteX6" fmla="*/ 3657600 w 3657600"/>
              <a:gd name="connsiteY6" fmla="*/ 2795588 h 2795588"/>
              <a:gd name="connsiteX7" fmla="*/ 0 w 3657600"/>
              <a:gd name="connsiteY7" fmla="*/ 2795588 h 279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2795588">
                <a:moveTo>
                  <a:pt x="879973" y="2045759"/>
                </a:moveTo>
                <a:lnTo>
                  <a:pt x="879973" y="2447428"/>
                </a:lnTo>
                <a:lnTo>
                  <a:pt x="2777628" y="2447428"/>
                </a:lnTo>
                <a:lnTo>
                  <a:pt x="2777628" y="2045759"/>
                </a:lnTo>
                <a:close/>
                <a:moveTo>
                  <a:pt x="0" y="0"/>
                </a:moveTo>
                <a:lnTo>
                  <a:pt x="3657600" y="0"/>
                </a:lnTo>
                <a:lnTo>
                  <a:pt x="3657600" y="2795588"/>
                </a:lnTo>
                <a:lnTo>
                  <a:pt x="0" y="2795588"/>
                </a:lnTo>
                <a:close/>
              </a:path>
            </a:pathLst>
          </a:custGeom>
          <a:solidFill>
            <a:schemeClr val="bg1">
              <a:lumMod val="85000"/>
            </a:schemeClr>
          </a:solidFill>
        </p:spPr>
        <p:txBody>
          <a:bodyPr wrap="square">
            <a:noAutofit/>
          </a:bodyPr>
          <a:lstStyle/>
          <a:p>
            <a:endParaRPr lang="en-US"/>
          </a:p>
        </p:txBody>
      </p:sp>
      <p:sp>
        <p:nvSpPr>
          <p:cNvPr id="75" name="Rectangle 74">
            <a:extLst>
              <a:ext uri="{FF2B5EF4-FFF2-40B4-BE49-F238E27FC236}">
                <a16:creationId xmlns:a16="http://schemas.microsoft.com/office/drawing/2014/main" id="{063B542B-BEE8-3BBF-916C-7A585FBB99ED}"/>
              </a:ext>
            </a:extLst>
          </p:cNvPr>
          <p:cNvSpPr/>
          <p:nvPr userDrawn="1"/>
        </p:nvSpPr>
        <p:spPr bwMode="auto">
          <a:xfrm>
            <a:off x="878504" y="9274274"/>
            <a:ext cx="1897655" cy="401669"/>
          </a:xfrm>
          <a:prstGeom prst="rect">
            <a:avLst/>
          </a:prstGeom>
          <a:solidFill>
            <a:srgbClr val="E43794"/>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76" name="Text Placeholder 32">
            <a:extLst>
              <a:ext uri="{FF2B5EF4-FFF2-40B4-BE49-F238E27FC236}">
                <a16:creationId xmlns:a16="http://schemas.microsoft.com/office/drawing/2014/main" id="{5B09A182-BD66-7AF2-93B4-070294E1155A}"/>
              </a:ext>
            </a:extLst>
          </p:cNvPr>
          <p:cNvSpPr>
            <a:spLocks noGrp="1"/>
          </p:cNvSpPr>
          <p:nvPr>
            <p:ph type="body" sz="quarter" idx="26" hasCustomPrompt="1"/>
          </p:nvPr>
        </p:nvSpPr>
        <p:spPr>
          <a:xfrm>
            <a:off x="878504" y="9311499"/>
            <a:ext cx="1897655" cy="408413"/>
          </a:xfrm>
        </p:spPr>
        <p:txBody>
          <a:bodyPr>
            <a:noAutofit/>
          </a:bodyPr>
          <a:lstStyle>
            <a:lvl1pPr marL="0" indent="0" algn="ctr">
              <a:buNone/>
              <a:defRPr sz="16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VIEW</a:t>
            </a:r>
            <a:endParaRPr lang="en-US" dirty="0"/>
          </a:p>
        </p:txBody>
      </p:sp>
      <p:sp>
        <p:nvSpPr>
          <p:cNvPr id="77" name="Text Placeholder 32">
            <a:extLst>
              <a:ext uri="{FF2B5EF4-FFF2-40B4-BE49-F238E27FC236}">
                <a16:creationId xmlns:a16="http://schemas.microsoft.com/office/drawing/2014/main" id="{B99AAFFD-5F6E-70A3-7BCA-C987A13D24D2}"/>
              </a:ext>
            </a:extLst>
          </p:cNvPr>
          <p:cNvSpPr>
            <a:spLocks noGrp="1"/>
          </p:cNvSpPr>
          <p:nvPr>
            <p:ph type="body" sz="quarter" idx="27" hasCustomPrompt="1"/>
          </p:nvPr>
        </p:nvSpPr>
        <p:spPr>
          <a:xfrm>
            <a:off x="4772978" y="6944148"/>
            <a:ext cx="2286950" cy="735460"/>
          </a:xfrm>
        </p:spPr>
        <p:txBody>
          <a:bodyPr>
            <a:noAutofit/>
          </a:bodyPr>
          <a:lstStyle>
            <a:lvl1pPr marL="0" indent="0" algn="l">
              <a:buNone/>
              <a:defRPr sz="1600" b="1"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l" defTabSz="777514" rtl="0" eaLnBrk="1" fontAlgn="auto" latinLnBrk="0" hangingPunct="1">
              <a:lnSpc>
                <a:spcPct val="90000"/>
              </a:lnSpc>
              <a:spcBef>
                <a:spcPts val="850"/>
              </a:spcBef>
              <a:spcAft>
                <a:spcPts val="0"/>
              </a:spcAft>
              <a:buClrTx/>
              <a:buSzTx/>
              <a:buFont typeface="Arial" panose="020B0604020202020204" pitchFamily="34" charset="0"/>
              <a:buNone/>
              <a:tabLst/>
              <a:defRPr/>
            </a:pPr>
            <a:r>
              <a:rPr lang="en-GB" dirty="0"/>
              <a:t>WANT TO GIVE A TRY </a:t>
            </a:r>
            <a:endParaRPr lang="en-US" dirty="0"/>
          </a:p>
        </p:txBody>
      </p:sp>
      <p:sp>
        <p:nvSpPr>
          <p:cNvPr id="78" name="Text Placeholder 32">
            <a:extLst>
              <a:ext uri="{FF2B5EF4-FFF2-40B4-BE49-F238E27FC236}">
                <a16:creationId xmlns:a16="http://schemas.microsoft.com/office/drawing/2014/main" id="{01AE88A3-BDAC-97DB-AA6B-4F3B8AA5B3D6}"/>
              </a:ext>
            </a:extLst>
          </p:cNvPr>
          <p:cNvSpPr>
            <a:spLocks noGrp="1"/>
          </p:cNvSpPr>
          <p:nvPr>
            <p:ph type="body" sz="quarter" idx="28" hasCustomPrompt="1"/>
          </p:nvPr>
        </p:nvSpPr>
        <p:spPr>
          <a:xfrm>
            <a:off x="4311498" y="7725821"/>
            <a:ext cx="2784501" cy="3295796"/>
          </a:xfrm>
        </p:spPr>
        <p:txBody>
          <a:bodyPr numCol="1" spcCol="216000" anchor="t">
            <a:noAutofit/>
          </a:bodyPr>
          <a:lstStyle>
            <a:lvl1pPr marL="0" indent="0" algn="just">
              <a:lnSpc>
                <a:spcPts val="1220"/>
              </a:lnSpc>
              <a:spcBef>
                <a:spcPts val="0"/>
              </a:spcBef>
              <a:buNone/>
              <a:defRPr sz="1100" b="0" i="0">
                <a:solidFill>
                  <a:srgbClr val="7F7F7F"/>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06488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lumn Slide ">
    <p:spTree>
      <p:nvGrpSpPr>
        <p:cNvPr id="1" name=""/>
        <p:cNvGrpSpPr/>
        <p:nvPr/>
      </p:nvGrpSpPr>
      <p:grpSpPr>
        <a:xfrm>
          <a:off x="0" y="0"/>
          <a:ext cx="0" cy="0"/>
          <a:chOff x="0" y="0"/>
          <a:chExt cx="0" cy="0"/>
        </a:xfrm>
      </p:grpSpPr>
      <p:sp>
        <p:nvSpPr>
          <p:cNvPr id="9" name="Graphic 5">
            <a:extLst>
              <a:ext uri="{FF2B5EF4-FFF2-40B4-BE49-F238E27FC236}">
                <a16:creationId xmlns:a16="http://schemas.microsoft.com/office/drawing/2014/main" id="{25978ECE-AB6E-3935-812D-6B994C310A71}"/>
              </a:ext>
            </a:extLst>
          </p:cNvPr>
          <p:cNvSpPr/>
          <p:nvPr userDrawn="1"/>
        </p:nvSpPr>
        <p:spPr>
          <a:xfrm>
            <a:off x="12874" y="1416163"/>
            <a:ext cx="7774726" cy="1645794"/>
          </a:xfrm>
          <a:custGeom>
            <a:avLst/>
            <a:gdLst>
              <a:gd name="connsiteX0" fmla="*/ 0 w 5417269"/>
              <a:gd name="connsiteY0" fmla="*/ 0 h 3199608"/>
              <a:gd name="connsiteX1" fmla="*/ 5417270 w 5417269"/>
              <a:gd name="connsiteY1" fmla="*/ 0 h 3199608"/>
              <a:gd name="connsiteX2" fmla="*/ 5417270 w 5417269"/>
              <a:gd name="connsiteY2" fmla="*/ 3199609 h 3199608"/>
              <a:gd name="connsiteX3" fmla="*/ 0 w 5417269"/>
              <a:gd name="connsiteY3" fmla="*/ 3199609 h 3199608"/>
            </a:gdLst>
            <a:ahLst/>
            <a:cxnLst>
              <a:cxn ang="0">
                <a:pos x="connsiteX0" y="connsiteY0"/>
              </a:cxn>
              <a:cxn ang="0">
                <a:pos x="connsiteX1" y="connsiteY1"/>
              </a:cxn>
              <a:cxn ang="0">
                <a:pos x="connsiteX2" y="connsiteY2"/>
              </a:cxn>
              <a:cxn ang="0">
                <a:pos x="connsiteX3" y="connsiteY3"/>
              </a:cxn>
            </a:cxnLst>
            <a:rect l="l" t="t" r="r" b="b"/>
            <a:pathLst>
              <a:path w="5417269" h="3199608">
                <a:moveTo>
                  <a:pt x="0" y="0"/>
                </a:moveTo>
                <a:lnTo>
                  <a:pt x="5417270" y="0"/>
                </a:lnTo>
                <a:lnTo>
                  <a:pt x="5417270" y="3199609"/>
                </a:lnTo>
                <a:lnTo>
                  <a:pt x="0" y="3199609"/>
                </a:lnTo>
                <a:close/>
              </a:path>
            </a:pathLst>
          </a:custGeom>
          <a:solidFill>
            <a:srgbClr val="E43794"/>
          </a:solidFill>
          <a:ln w="12788" cap="flat">
            <a:solidFill>
              <a:srgbClr val="E43794"/>
            </a:solidFill>
            <a:prstDash val="solid"/>
            <a:miter/>
          </a:ln>
        </p:spPr>
        <p:txBody>
          <a:bodyPr numCol="1" rtlCol="0" anchor="ctr"/>
          <a:lstStyle/>
          <a:p>
            <a:endParaRPr lang="en-US"/>
          </a:p>
        </p:txBody>
      </p:sp>
      <p:sp>
        <p:nvSpPr>
          <p:cNvPr id="42" name="Text Placeholder 32">
            <a:extLst>
              <a:ext uri="{FF2B5EF4-FFF2-40B4-BE49-F238E27FC236}">
                <a16:creationId xmlns:a16="http://schemas.microsoft.com/office/drawing/2014/main" id="{490ACF46-8039-06E3-DEA2-93485458EB9C}"/>
              </a:ext>
            </a:extLst>
          </p:cNvPr>
          <p:cNvSpPr>
            <a:spLocks noGrp="1"/>
          </p:cNvSpPr>
          <p:nvPr>
            <p:ph type="body" sz="quarter" idx="13" hasCustomPrompt="1"/>
          </p:nvPr>
        </p:nvSpPr>
        <p:spPr>
          <a:xfrm>
            <a:off x="1146730" y="3729415"/>
            <a:ext cx="5913198" cy="361363"/>
          </a:xfrm>
        </p:spPr>
        <p:txBody>
          <a:bodyPr>
            <a:noAutofit/>
          </a:bodyPr>
          <a:lstStyle>
            <a:lvl1pPr marL="0" indent="0" algn="l">
              <a:buNone/>
              <a:defRPr sz="1600" b="1"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MAKES DESCRIPT A GREAT HERITAGE TOOL? </a:t>
            </a:r>
          </a:p>
        </p:txBody>
      </p:sp>
      <p:pic>
        <p:nvPicPr>
          <p:cNvPr id="51" name="Picture 50" descr="Logo&#10;&#10;Description automatically generated">
            <a:extLst>
              <a:ext uri="{FF2B5EF4-FFF2-40B4-BE49-F238E27FC236}">
                <a16:creationId xmlns:a16="http://schemas.microsoft.com/office/drawing/2014/main" id="{81366892-9EB2-4E27-F9CD-418960428AA3}"/>
              </a:ext>
            </a:extLst>
          </p:cNvPr>
          <p:cNvPicPr>
            <a:picLocks noChangeAspect="1"/>
          </p:cNvPicPr>
          <p:nvPr userDrawn="1"/>
        </p:nvPicPr>
        <p:blipFill rotWithShape="1">
          <a:blip r:embed="rId2" cstate="screen">
            <a:biLevel thresh="25000"/>
            <a:alphaModFix amt="32000"/>
            <a:extLst>
              <a:ext uri="{28A0092B-C50C-407E-A947-70E740481C1C}">
                <a14:useLocalDpi xmlns:a14="http://schemas.microsoft.com/office/drawing/2010/main"/>
              </a:ext>
            </a:extLst>
          </a:blip>
          <a:srcRect/>
          <a:stretch/>
        </p:blipFill>
        <p:spPr>
          <a:xfrm>
            <a:off x="6548448" y="2145920"/>
            <a:ext cx="1630018" cy="916522"/>
          </a:xfrm>
          <a:prstGeom prst="rect">
            <a:avLst/>
          </a:prstGeom>
        </p:spPr>
      </p:pic>
      <p:sp>
        <p:nvSpPr>
          <p:cNvPr id="58" name="Text Placeholder 32">
            <a:extLst>
              <a:ext uri="{FF2B5EF4-FFF2-40B4-BE49-F238E27FC236}">
                <a16:creationId xmlns:a16="http://schemas.microsoft.com/office/drawing/2014/main" id="{E5C84B26-7863-A6E8-9A4C-AF765AD92A25}"/>
              </a:ext>
            </a:extLst>
          </p:cNvPr>
          <p:cNvSpPr>
            <a:spLocks noGrp="1"/>
          </p:cNvSpPr>
          <p:nvPr>
            <p:ph type="body" sz="quarter" idx="22" hasCustomPrompt="1"/>
          </p:nvPr>
        </p:nvSpPr>
        <p:spPr>
          <a:xfrm>
            <a:off x="788919" y="592170"/>
            <a:ext cx="6234938" cy="568837"/>
          </a:xfrm>
        </p:spPr>
        <p:txBody>
          <a:bodyPr>
            <a:noAutofit/>
          </a:bodyPr>
          <a:lstStyle>
            <a:lvl1pPr marL="0" indent="0" algn="l">
              <a:lnSpc>
                <a:spcPts val="2760"/>
              </a:lnSpc>
              <a:spcBef>
                <a:spcPts val="0"/>
              </a:spcBef>
              <a:buNone/>
              <a:defRPr sz="2800" b="1"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Title Here</a:t>
            </a:r>
            <a:endParaRPr lang="en-US" dirty="0"/>
          </a:p>
        </p:txBody>
      </p:sp>
      <p:sp>
        <p:nvSpPr>
          <p:cNvPr id="59" name="Text Placeholder 32">
            <a:extLst>
              <a:ext uri="{FF2B5EF4-FFF2-40B4-BE49-F238E27FC236}">
                <a16:creationId xmlns:a16="http://schemas.microsoft.com/office/drawing/2014/main" id="{F4BD80A1-0588-4A7C-E0E9-74DBC4794E71}"/>
              </a:ext>
            </a:extLst>
          </p:cNvPr>
          <p:cNvSpPr>
            <a:spLocks noGrp="1"/>
          </p:cNvSpPr>
          <p:nvPr>
            <p:ph type="body" sz="quarter" idx="23" hasCustomPrompt="1"/>
          </p:nvPr>
        </p:nvSpPr>
        <p:spPr>
          <a:xfrm>
            <a:off x="1157426" y="4208280"/>
            <a:ext cx="5890479" cy="1868026"/>
          </a:xfrm>
        </p:spPr>
        <p:txBody>
          <a:bodyPr numCol="2" spcCol="216000" anchor="t">
            <a:noAutofit/>
          </a:bodyPr>
          <a:lstStyle>
            <a:lvl1pPr marL="0" indent="0" algn="just">
              <a:lnSpc>
                <a:spcPts val="1220"/>
              </a:lnSpc>
              <a:spcBef>
                <a:spcPts val="0"/>
              </a:spcBef>
              <a:buNone/>
              <a:defRPr sz="1100" b="0" i="0">
                <a:solidFill>
                  <a:srgbClr val="7F7F7F"/>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0" name="Text Placeholder 32">
            <a:extLst>
              <a:ext uri="{FF2B5EF4-FFF2-40B4-BE49-F238E27FC236}">
                <a16:creationId xmlns:a16="http://schemas.microsoft.com/office/drawing/2014/main" id="{BF86DBAB-E7A8-3C6A-117D-18F73575027C}"/>
              </a:ext>
            </a:extLst>
          </p:cNvPr>
          <p:cNvSpPr>
            <a:spLocks noGrp="1"/>
          </p:cNvSpPr>
          <p:nvPr>
            <p:ph type="body" sz="quarter" idx="24" hasCustomPrompt="1"/>
          </p:nvPr>
        </p:nvSpPr>
        <p:spPr>
          <a:xfrm>
            <a:off x="812968" y="1644244"/>
            <a:ext cx="6234937" cy="1204421"/>
          </a:xfrm>
        </p:spPr>
        <p:txBody>
          <a:bodyPr anchor="t">
            <a:noAutofit/>
          </a:bodyPr>
          <a:lstStyle>
            <a:lvl1pPr marL="0" indent="0" algn="just">
              <a:lnSpc>
                <a:spcPts val="1860"/>
              </a:lnSpc>
              <a:spcBef>
                <a:spcPts val="0"/>
              </a:spcBef>
              <a:buNone/>
              <a:defRPr sz="18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short description for slide</a:t>
            </a:r>
            <a:endParaRPr lang="en-US" dirty="0"/>
          </a:p>
        </p:txBody>
      </p:sp>
      <p:pic>
        <p:nvPicPr>
          <p:cNvPr id="64" name="Picture 63">
            <a:extLst>
              <a:ext uri="{FF2B5EF4-FFF2-40B4-BE49-F238E27FC236}">
                <a16:creationId xmlns:a16="http://schemas.microsoft.com/office/drawing/2014/main" id="{98141105-3A36-A750-1716-A1CEE2BFF0C0}"/>
              </a:ext>
            </a:extLst>
          </p:cNvPr>
          <p:cNvPicPr>
            <a:picLocks noChangeAspect="1"/>
          </p:cNvPicPr>
          <p:nvPr userDrawn="1"/>
        </p:nvPicPr>
        <p:blipFill>
          <a:blip r:embed="rId3" cstate="screen">
            <a:extLst>
              <a:ext uri="{28A0092B-C50C-407E-A947-70E740481C1C}">
                <a14:useLocalDpi xmlns:a14="http://schemas.microsoft.com/office/drawing/2010/main"/>
              </a:ext>
            </a:extLst>
          </a:blip>
          <a:srcRect b="8549"/>
          <a:stretch>
            <a:fillRect/>
          </a:stretch>
        </p:blipFill>
        <p:spPr>
          <a:xfrm rot="5400000">
            <a:off x="349601" y="6682269"/>
            <a:ext cx="3208107" cy="391024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74" name="Picture Placeholder 73">
            <a:extLst>
              <a:ext uri="{FF2B5EF4-FFF2-40B4-BE49-F238E27FC236}">
                <a16:creationId xmlns:a16="http://schemas.microsoft.com/office/drawing/2014/main" id="{217C1728-A11F-85D7-1589-94C9A5599AAE}"/>
              </a:ext>
            </a:extLst>
          </p:cNvPr>
          <p:cNvSpPr>
            <a:spLocks noGrp="1"/>
          </p:cNvSpPr>
          <p:nvPr>
            <p:ph type="pic" sz="quarter" idx="25"/>
          </p:nvPr>
        </p:nvSpPr>
        <p:spPr>
          <a:xfrm>
            <a:off x="-1469" y="7228515"/>
            <a:ext cx="3657600" cy="2795588"/>
          </a:xfrm>
          <a:custGeom>
            <a:avLst/>
            <a:gdLst>
              <a:gd name="connsiteX0" fmla="*/ 879973 w 3657600"/>
              <a:gd name="connsiteY0" fmla="*/ 2045759 h 2795588"/>
              <a:gd name="connsiteX1" fmla="*/ 879973 w 3657600"/>
              <a:gd name="connsiteY1" fmla="*/ 2447428 h 2795588"/>
              <a:gd name="connsiteX2" fmla="*/ 2777628 w 3657600"/>
              <a:gd name="connsiteY2" fmla="*/ 2447428 h 2795588"/>
              <a:gd name="connsiteX3" fmla="*/ 2777628 w 3657600"/>
              <a:gd name="connsiteY3" fmla="*/ 2045759 h 2795588"/>
              <a:gd name="connsiteX4" fmla="*/ 0 w 3657600"/>
              <a:gd name="connsiteY4" fmla="*/ 0 h 2795588"/>
              <a:gd name="connsiteX5" fmla="*/ 3657600 w 3657600"/>
              <a:gd name="connsiteY5" fmla="*/ 0 h 2795588"/>
              <a:gd name="connsiteX6" fmla="*/ 3657600 w 3657600"/>
              <a:gd name="connsiteY6" fmla="*/ 2795588 h 2795588"/>
              <a:gd name="connsiteX7" fmla="*/ 0 w 3657600"/>
              <a:gd name="connsiteY7" fmla="*/ 2795588 h 279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2795588">
                <a:moveTo>
                  <a:pt x="879973" y="2045759"/>
                </a:moveTo>
                <a:lnTo>
                  <a:pt x="879973" y="2447428"/>
                </a:lnTo>
                <a:lnTo>
                  <a:pt x="2777628" y="2447428"/>
                </a:lnTo>
                <a:lnTo>
                  <a:pt x="2777628" y="2045759"/>
                </a:lnTo>
                <a:close/>
                <a:moveTo>
                  <a:pt x="0" y="0"/>
                </a:moveTo>
                <a:lnTo>
                  <a:pt x="3657600" y="0"/>
                </a:lnTo>
                <a:lnTo>
                  <a:pt x="3657600" y="2795588"/>
                </a:lnTo>
                <a:lnTo>
                  <a:pt x="0" y="2795588"/>
                </a:lnTo>
                <a:close/>
              </a:path>
            </a:pathLst>
          </a:custGeom>
          <a:solidFill>
            <a:schemeClr val="bg1">
              <a:lumMod val="85000"/>
            </a:schemeClr>
          </a:solidFill>
        </p:spPr>
        <p:txBody>
          <a:bodyPr wrap="square">
            <a:noAutofit/>
          </a:bodyPr>
          <a:lstStyle/>
          <a:p>
            <a:endParaRPr lang="en-US"/>
          </a:p>
        </p:txBody>
      </p:sp>
      <p:sp>
        <p:nvSpPr>
          <p:cNvPr id="75" name="Rectangle 74">
            <a:extLst>
              <a:ext uri="{FF2B5EF4-FFF2-40B4-BE49-F238E27FC236}">
                <a16:creationId xmlns:a16="http://schemas.microsoft.com/office/drawing/2014/main" id="{063B542B-BEE8-3BBF-916C-7A585FBB99ED}"/>
              </a:ext>
            </a:extLst>
          </p:cNvPr>
          <p:cNvSpPr/>
          <p:nvPr userDrawn="1"/>
        </p:nvSpPr>
        <p:spPr bwMode="auto">
          <a:xfrm>
            <a:off x="878504" y="9274274"/>
            <a:ext cx="1897655" cy="401669"/>
          </a:xfrm>
          <a:prstGeom prst="rect">
            <a:avLst/>
          </a:prstGeom>
          <a:solidFill>
            <a:srgbClr val="E43794"/>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76" name="Text Placeholder 32">
            <a:extLst>
              <a:ext uri="{FF2B5EF4-FFF2-40B4-BE49-F238E27FC236}">
                <a16:creationId xmlns:a16="http://schemas.microsoft.com/office/drawing/2014/main" id="{5B09A182-BD66-7AF2-93B4-070294E1155A}"/>
              </a:ext>
            </a:extLst>
          </p:cNvPr>
          <p:cNvSpPr>
            <a:spLocks noGrp="1"/>
          </p:cNvSpPr>
          <p:nvPr>
            <p:ph type="body" sz="quarter" idx="26" hasCustomPrompt="1"/>
          </p:nvPr>
        </p:nvSpPr>
        <p:spPr>
          <a:xfrm>
            <a:off x="878504" y="9311499"/>
            <a:ext cx="1897655" cy="408413"/>
          </a:xfrm>
        </p:spPr>
        <p:txBody>
          <a:bodyPr>
            <a:noAutofit/>
          </a:bodyPr>
          <a:lstStyle>
            <a:lvl1pPr marL="0" indent="0" algn="ctr">
              <a:buNone/>
              <a:defRPr sz="16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VIEW</a:t>
            </a:r>
            <a:endParaRPr lang="en-US" dirty="0"/>
          </a:p>
        </p:txBody>
      </p:sp>
      <p:sp>
        <p:nvSpPr>
          <p:cNvPr id="77" name="Text Placeholder 32">
            <a:extLst>
              <a:ext uri="{FF2B5EF4-FFF2-40B4-BE49-F238E27FC236}">
                <a16:creationId xmlns:a16="http://schemas.microsoft.com/office/drawing/2014/main" id="{B99AAFFD-5F6E-70A3-7BCA-C987A13D24D2}"/>
              </a:ext>
            </a:extLst>
          </p:cNvPr>
          <p:cNvSpPr>
            <a:spLocks noGrp="1"/>
          </p:cNvSpPr>
          <p:nvPr>
            <p:ph type="body" sz="quarter" idx="27" hasCustomPrompt="1"/>
          </p:nvPr>
        </p:nvSpPr>
        <p:spPr>
          <a:xfrm>
            <a:off x="4772978" y="6944148"/>
            <a:ext cx="2286950" cy="735460"/>
          </a:xfrm>
        </p:spPr>
        <p:txBody>
          <a:bodyPr>
            <a:noAutofit/>
          </a:bodyPr>
          <a:lstStyle>
            <a:lvl1pPr marL="0" indent="0" algn="l">
              <a:buNone/>
              <a:defRPr sz="1600" b="1"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l" defTabSz="777514" rtl="0" eaLnBrk="1" fontAlgn="auto" latinLnBrk="0" hangingPunct="1">
              <a:lnSpc>
                <a:spcPct val="90000"/>
              </a:lnSpc>
              <a:spcBef>
                <a:spcPts val="850"/>
              </a:spcBef>
              <a:spcAft>
                <a:spcPts val="0"/>
              </a:spcAft>
              <a:buClrTx/>
              <a:buSzTx/>
              <a:buFont typeface="Arial" panose="020B0604020202020204" pitchFamily="34" charset="0"/>
              <a:buNone/>
              <a:tabLst/>
              <a:defRPr/>
            </a:pPr>
            <a:r>
              <a:rPr lang="en-GB" dirty="0"/>
              <a:t>WANT TO GIVE A TRY </a:t>
            </a:r>
            <a:endParaRPr lang="en-US" dirty="0"/>
          </a:p>
        </p:txBody>
      </p:sp>
      <p:sp>
        <p:nvSpPr>
          <p:cNvPr id="78" name="Text Placeholder 32">
            <a:extLst>
              <a:ext uri="{FF2B5EF4-FFF2-40B4-BE49-F238E27FC236}">
                <a16:creationId xmlns:a16="http://schemas.microsoft.com/office/drawing/2014/main" id="{01AE88A3-BDAC-97DB-AA6B-4F3B8AA5B3D6}"/>
              </a:ext>
            </a:extLst>
          </p:cNvPr>
          <p:cNvSpPr>
            <a:spLocks noGrp="1"/>
          </p:cNvSpPr>
          <p:nvPr>
            <p:ph type="body" sz="quarter" idx="28" hasCustomPrompt="1"/>
          </p:nvPr>
        </p:nvSpPr>
        <p:spPr>
          <a:xfrm>
            <a:off x="4311498" y="7725821"/>
            <a:ext cx="2784501" cy="3295796"/>
          </a:xfrm>
        </p:spPr>
        <p:txBody>
          <a:bodyPr numCol="1" spcCol="216000" anchor="t">
            <a:noAutofit/>
          </a:bodyPr>
          <a:lstStyle>
            <a:lvl1pPr marL="0" indent="0" algn="just">
              <a:lnSpc>
                <a:spcPts val="1220"/>
              </a:lnSpc>
              <a:spcBef>
                <a:spcPts val="0"/>
              </a:spcBef>
              <a:buNone/>
              <a:defRPr sz="1100" b="0" i="0">
                <a:solidFill>
                  <a:srgbClr val="7F7F7F"/>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grpSp>
        <p:nvGrpSpPr>
          <p:cNvPr id="98" name="Group 97">
            <a:extLst>
              <a:ext uri="{FF2B5EF4-FFF2-40B4-BE49-F238E27FC236}">
                <a16:creationId xmlns:a16="http://schemas.microsoft.com/office/drawing/2014/main" id="{40964A4F-B7CF-26CF-750F-FB8CD6CC788D}"/>
              </a:ext>
            </a:extLst>
          </p:cNvPr>
          <p:cNvGrpSpPr/>
          <p:nvPr userDrawn="1"/>
        </p:nvGrpSpPr>
        <p:grpSpPr>
          <a:xfrm>
            <a:off x="4042838" y="7087464"/>
            <a:ext cx="596080" cy="595495"/>
            <a:chOff x="10376768" y="2334933"/>
            <a:chExt cx="920484" cy="919581"/>
          </a:xfrm>
          <a:solidFill>
            <a:srgbClr val="7F7F7F"/>
          </a:solidFill>
        </p:grpSpPr>
        <p:sp>
          <p:nvSpPr>
            <p:cNvPr id="99" name="Freeform 98">
              <a:extLst>
                <a:ext uri="{FF2B5EF4-FFF2-40B4-BE49-F238E27FC236}">
                  <a16:creationId xmlns:a16="http://schemas.microsoft.com/office/drawing/2014/main" id="{E2889BE0-7206-3E2B-6613-1675F7D8EFBC}"/>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0" name="Freeform 99">
              <a:extLst>
                <a:ext uri="{FF2B5EF4-FFF2-40B4-BE49-F238E27FC236}">
                  <a16:creationId xmlns:a16="http://schemas.microsoft.com/office/drawing/2014/main" id="{D77D609C-9565-0D98-A859-BE600AA17C19}"/>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01" name="Graphic 2">
              <a:extLst>
                <a:ext uri="{FF2B5EF4-FFF2-40B4-BE49-F238E27FC236}">
                  <a16:creationId xmlns:a16="http://schemas.microsoft.com/office/drawing/2014/main" id="{6AA54489-B9A2-84F3-FDAD-0BCB68E47224}"/>
                </a:ext>
              </a:extLst>
            </p:cNvPr>
            <p:cNvGrpSpPr/>
            <p:nvPr/>
          </p:nvGrpSpPr>
          <p:grpSpPr>
            <a:xfrm>
              <a:off x="10376768" y="2334933"/>
              <a:ext cx="920484" cy="919581"/>
              <a:chOff x="10376768" y="2334933"/>
              <a:chExt cx="920484" cy="919581"/>
            </a:xfrm>
            <a:grpFill/>
          </p:grpSpPr>
          <p:sp>
            <p:nvSpPr>
              <p:cNvPr id="102" name="Freeform 101">
                <a:extLst>
                  <a:ext uri="{FF2B5EF4-FFF2-40B4-BE49-F238E27FC236}">
                    <a16:creationId xmlns:a16="http://schemas.microsoft.com/office/drawing/2014/main" id="{FA94E2C7-BD05-120E-BFC9-56CE34938056}"/>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3" name="Freeform 102">
                <a:extLst>
                  <a:ext uri="{FF2B5EF4-FFF2-40B4-BE49-F238E27FC236}">
                    <a16:creationId xmlns:a16="http://schemas.microsoft.com/office/drawing/2014/main" id="{37BB5605-9EAC-5E34-33F0-C469D0231431}"/>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105" name="Straight Connector 104">
            <a:extLst>
              <a:ext uri="{FF2B5EF4-FFF2-40B4-BE49-F238E27FC236}">
                <a16:creationId xmlns:a16="http://schemas.microsoft.com/office/drawing/2014/main" id="{8F69E2B6-A2B0-41BE-7AC3-D7029645655F}"/>
              </a:ext>
            </a:extLst>
          </p:cNvPr>
          <p:cNvCxnSpPr>
            <a:cxnSpLocks/>
          </p:cNvCxnSpPr>
          <p:nvPr userDrawn="1"/>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106" name="Group 105">
            <a:extLst>
              <a:ext uri="{FF2B5EF4-FFF2-40B4-BE49-F238E27FC236}">
                <a16:creationId xmlns:a16="http://schemas.microsoft.com/office/drawing/2014/main" id="{8B9F0463-D4B1-45CE-E975-8F01146F3900}"/>
              </a:ext>
            </a:extLst>
          </p:cNvPr>
          <p:cNvGrpSpPr/>
          <p:nvPr userDrawn="1"/>
        </p:nvGrpSpPr>
        <p:grpSpPr>
          <a:xfrm>
            <a:off x="401606" y="3578400"/>
            <a:ext cx="563593" cy="564923"/>
            <a:chOff x="5700273" y="5386353"/>
            <a:chExt cx="766016" cy="767823"/>
          </a:xfrm>
          <a:solidFill>
            <a:srgbClr val="7F7F7F"/>
          </a:solidFill>
        </p:grpSpPr>
        <p:grpSp>
          <p:nvGrpSpPr>
            <p:cNvPr id="107" name="Graphic 2">
              <a:extLst>
                <a:ext uri="{FF2B5EF4-FFF2-40B4-BE49-F238E27FC236}">
                  <a16:creationId xmlns:a16="http://schemas.microsoft.com/office/drawing/2014/main" id="{22574C09-DB58-938B-CCC6-7D5E9AE35D83}"/>
                </a:ext>
              </a:extLst>
            </p:cNvPr>
            <p:cNvGrpSpPr/>
            <p:nvPr/>
          </p:nvGrpSpPr>
          <p:grpSpPr>
            <a:xfrm>
              <a:off x="5844804" y="5531788"/>
              <a:ext cx="476953" cy="420947"/>
              <a:chOff x="5844804" y="5531788"/>
              <a:chExt cx="476953" cy="420947"/>
            </a:xfrm>
            <a:grpFill/>
          </p:grpSpPr>
          <p:sp>
            <p:nvSpPr>
              <p:cNvPr id="123" name="Freeform 122">
                <a:extLst>
                  <a:ext uri="{FF2B5EF4-FFF2-40B4-BE49-F238E27FC236}">
                    <a16:creationId xmlns:a16="http://schemas.microsoft.com/office/drawing/2014/main" id="{ADE0AB84-D4ED-85BD-6C0D-982C82EA74D3}"/>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4" name="Freeform 123">
                <a:extLst>
                  <a:ext uri="{FF2B5EF4-FFF2-40B4-BE49-F238E27FC236}">
                    <a16:creationId xmlns:a16="http://schemas.microsoft.com/office/drawing/2014/main" id="{F4795843-3FE8-647F-5CC9-397F889A4E29}"/>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08" name="Graphic 2">
              <a:extLst>
                <a:ext uri="{FF2B5EF4-FFF2-40B4-BE49-F238E27FC236}">
                  <a16:creationId xmlns:a16="http://schemas.microsoft.com/office/drawing/2014/main" id="{A6A27B35-74F1-F6C0-F1CB-6F2F3A3AEABE}"/>
                </a:ext>
              </a:extLst>
            </p:cNvPr>
            <p:cNvGrpSpPr/>
            <p:nvPr/>
          </p:nvGrpSpPr>
          <p:grpSpPr>
            <a:xfrm>
              <a:off x="5700273" y="5386353"/>
              <a:ext cx="766016" cy="767823"/>
              <a:chOff x="5700273" y="5386353"/>
              <a:chExt cx="766016" cy="767823"/>
            </a:xfrm>
            <a:grpFill/>
          </p:grpSpPr>
          <p:sp>
            <p:nvSpPr>
              <p:cNvPr id="109" name="Freeform 108">
                <a:extLst>
                  <a:ext uri="{FF2B5EF4-FFF2-40B4-BE49-F238E27FC236}">
                    <a16:creationId xmlns:a16="http://schemas.microsoft.com/office/drawing/2014/main" id="{F077496F-CCCC-F74B-DAD3-BD4A994FC690}"/>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0" name="Freeform 109">
                <a:extLst>
                  <a:ext uri="{FF2B5EF4-FFF2-40B4-BE49-F238E27FC236}">
                    <a16:creationId xmlns:a16="http://schemas.microsoft.com/office/drawing/2014/main" id="{843F38B4-8C96-0522-BA37-F4D77395053F}"/>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1" name="Freeform 110">
                <a:extLst>
                  <a:ext uri="{FF2B5EF4-FFF2-40B4-BE49-F238E27FC236}">
                    <a16:creationId xmlns:a16="http://schemas.microsoft.com/office/drawing/2014/main" id="{6D32CD0A-B987-2CBB-2283-23C13181AFDD}"/>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2" name="Freeform 111">
                <a:extLst>
                  <a:ext uri="{FF2B5EF4-FFF2-40B4-BE49-F238E27FC236}">
                    <a16:creationId xmlns:a16="http://schemas.microsoft.com/office/drawing/2014/main" id="{D7414B36-78BD-CBDF-98DE-B258C0F6B8EE}"/>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3" name="Freeform 112">
                <a:extLst>
                  <a:ext uri="{FF2B5EF4-FFF2-40B4-BE49-F238E27FC236}">
                    <a16:creationId xmlns:a16="http://schemas.microsoft.com/office/drawing/2014/main" id="{641619F0-9159-0BD8-7431-8445D14E2698}"/>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4" name="Freeform 113">
                <a:extLst>
                  <a:ext uri="{FF2B5EF4-FFF2-40B4-BE49-F238E27FC236}">
                    <a16:creationId xmlns:a16="http://schemas.microsoft.com/office/drawing/2014/main" id="{9A636538-4D17-0868-44F5-FFDC19345805}"/>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5" name="Freeform 114">
                <a:extLst>
                  <a:ext uri="{FF2B5EF4-FFF2-40B4-BE49-F238E27FC236}">
                    <a16:creationId xmlns:a16="http://schemas.microsoft.com/office/drawing/2014/main" id="{50E1C2F0-B4B1-A6C2-C825-7C1F8FD1B21E}"/>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6" name="Freeform 115">
                <a:extLst>
                  <a:ext uri="{FF2B5EF4-FFF2-40B4-BE49-F238E27FC236}">
                    <a16:creationId xmlns:a16="http://schemas.microsoft.com/office/drawing/2014/main" id="{025F1E85-1E6D-F809-6C75-3DDF42DB3D03}"/>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7" name="Freeform 116">
                <a:extLst>
                  <a:ext uri="{FF2B5EF4-FFF2-40B4-BE49-F238E27FC236}">
                    <a16:creationId xmlns:a16="http://schemas.microsoft.com/office/drawing/2014/main" id="{3684BC87-36D3-8C72-FDD0-411AB2557EB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8" name="Freeform 117">
                <a:extLst>
                  <a:ext uri="{FF2B5EF4-FFF2-40B4-BE49-F238E27FC236}">
                    <a16:creationId xmlns:a16="http://schemas.microsoft.com/office/drawing/2014/main" id="{4B29A3E9-07CF-3A79-C836-64D444CE398D}"/>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9" name="Freeform 118">
                <a:extLst>
                  <a:ext uri="{FF2B5EF4-FFF2-40B4-BE49-F238E27FC236}">
                    <a16:creationId xmlns:a16="http://schemas.microsoft.com/office/drawing/2014/main" id="{02810DC5-E0D4-2019-16E0-506CD833B79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0" name="Freeform 119">
                <a:extLst>
                  <a:ext uri="{FF2B5EF4-FFF2-40B4-BE49-F238E27FC236}">
                    <a16:creationId xmlns:a16="http://schemas.microsoft.com/office/drawing/2014/main" id="{4FA36EA9-4E64-6BBB-D5F0-EC831F43DEA3}"/>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1" name="Freeform 120">
                <a:extLst>
                  <a:ext uri="{FF2B5EF4-FFF2-40B4-BE49-F238E27FC236}">
                    <a16:creationId xmlns:a16="http://schemas.microsoft.com/office/drawing/2014/main" id="{8C25B973-1560-F140-0AD6-1D169ECEF38D}"/>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2" name="Freeform 121">
                <a:extLst>
                  <a:ext uri="{FF2B5EF4-FFF2-40B4-BE49-F238E27FC236}">
                    <a16:creationId xmlns:a16="http://schemas.microsoft.com/office/drawing/2014/main" id="{BA2D774E-DFCE-D65A-8BC7-6C85F4DB0A1E}"/>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126" name="Straight Connector 125">
            <a:extLst>
              <a:ext uri="{FF2B5EF4-FFF2-40B4-BE49-F238E27FC236}">
                <a16:creationId xmlns:a16="http://schemas.microsoft.com/office/drawing/2014/main" id="{9BDAD14A-B340-68FB-58F6-2A9E60991146}"/>
              </a:ext>
            </a:extLst>
          </p:cNvPr>
          <p:cNvCxnSpPr>
            <a:cxnSpLocks/>
            <a:endCxn id="103" idx="51"/>
          </p:cNvCxnSpPr>
          <p:nvPr userDrawn="1"/>
        </p:nvCxnSpPr>
        <p:spPr>
          <a:xfrm flipH="1">
            <a:off x="4619615" y="7582504"/>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399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71" y="580737"/>
            <a:ext cx="6706433" cy="21083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571" y="2903673"/>
            <a:ext cx="6706433" cy="69208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571" y="10109836"/>
            <a:ext cx="1749504" cy="580735"/>
          </a:xfrm>
          <a:prstGeom prst="rect">
            <a:avLst/>
          </a:prstGeom>
        </p:spPr>
        <p:txBody>
          <a:bodyPr vert="horz" lIns="91440" tIns="45720" rIns="91440" bIns="45720" rtlCol="0" anchor="ctr"/>
          <a:lstStyle>
            <a:lvl1pPr algn="l">
              <a:defRPr sz="1020">
                <a:solidFill>
                  <a:schemeClr val="tx1">
                    <a:tint val="75000"/>
                  </a:schemeClr>
                </a:solidFill>
              </a:defRPr>
            </a:lvl1pPr>
          </a:lstStyle>
          <a:p>
            <a:endParaRPr lang="fr-CA" dirty="0"/>
          </a:p>
        </p:txBody>
      </p:sp>
      <p:sp>
        <p:nvSpPr>
          <p:cNvPr id="5" name="Footer Placeholder 4"/>
          <p:cNvSpPr>
            <a:spLocks noGrp="1"/>
          </p:cNvSpPr>
          <p:nvPr>
            <p:ph type="ftr" sz="quarter" idx="3"/>
          </p:nvPr>
        </p:nvSpPr>
        <p:spPr>
          <a:xfrm>
            <a:off x="2575659" y="10109836"/>
            <a:ext cx="2624257" cy="580735"/>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fr-CA" dirty="0"/>
          </a:p>
        </p:txBody>
      </p:sp>
      <p:sp>
        <p:nvSpPr>
          <p:cNvPr id="6" name="Slide Number Placeholder 5"/>
          <p:cNvSpPr>
            <a:spLocks noGrp="1"/>
          </p:cNvSpPr>
          <p:nvPr>
            <p:ph type="sldNum" sz="quarter" idx="4"/>
          </p:nvPr>
        </p:nvSpPr>
        <p:spPr>
          <a:xfrm>
            <a:off x="5491500" y="10109836"/>
            <a:ext cx="1749504" cy="580735"/>
          </a:xfrm>
          <a:prstGeom prst="rect">
            <a:avLst/>
          </a:prstGeom>
        </p:spPr>
        <p:txBody>
          <a:bodyPr vert="horz" lIns="91440" tIns="45720" rIns="91440" bIns="45720" rtlCol="0" anchor="ctr"/>
          <a:lstStyle>
            <a:lvl1pPr algn="r">
              <a:defRPr sz="1100">
                <a:solidFill>
                  <a:schemeClr val="tx1">
                    <a:tint val="75000"/>
                  </a:schemeClr>
                </a:solidFill>
                <a:latin typeface="Noto Sans" panose="020B0502040504020204" pitchFamily="34" charset="0"/>
                <a:ea typeface="Noto Sans" panose="020B0502040504020204" pitchFamily="34" charset="0"/>
                <a:cs typeface="Noto Sans" panose="020B0502040504020204" pitchFamily="34" charset="0"/>
              </a:defRPr>
            </a:lvl1pPr>
          </a:lstStyle>
          <a:p>
            <a:fld id="{9C527BFA-2C0E-4CEC-B6A5-913A56FEF4B4}" type="slidenum">
              <a:rPr lang="fr-CA" smtClean="0"/>
              <a:pPr/>
              <a:t>‹N›</a:t>
            </a:fld>
            <a:endParaRPr lang="fr-CA" dirty="0"/>
          </a:p>
        </p:txBody>
      </p:sp>
      <p:sp>
        <p:nvSpPr>
          <p:cNvPr id="7" name="Slide Number Placeholder 5">
            <a:extLst>
              <a:ext uri="{FF2B5EF4-FFF2-40B4-BE49-F238E27FC236}">
                <a16:creationId xmlns:a16="http://schemas.microsoft.com/office/drawing/2014/main" id="{9989E851-7C9F-539D-CE05-38C4DB7E1147}"/>
              </a:ext>
            </a:extLst>
          </p:cNvPr>
          <p:cNvSpPr txBox="1">
            <a:spLocks/>
          </p:cNvSpPr>
          <p:nvPr userDrawn="1"/>
        </p:nvSpPr>
        <p:spPr>
          <a:xfrm>
            <a:off x="7353788" y="10534867"/>
            <a:ext cx="357598" cy="266594"/>
          </a:xfrm>
          <a:prstGeom prst="rect">
            <a:avLst/>
          </a:prstGeom>
        </p:spPr>
        <p:txBody>
          <a:bodyPr vert="horz" lIns="91440" tIns="45720" rIns="91440" bIns="45720" rtlCol="0" anchor="ctr"/>
          <a:lstStyle>
            <a:defPPr>
              <a:defRPr lang="en-US"/>
            </a:defPPr>
            <a:lvl1pPr marL="0" algn="ctr" defTabSz="457200"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smtClean="0">
                <a:solidFill>
                  <a:srgbClr val="7F7F7F"/>
                </a:solidFill>
              </a:rPr>
              <a:pPr/>
              <a:t>‹N›</a:t>
            </a:fld>
            <a:endParaRPr lang="en-US" dirty="0">
              <a:solidFill>
                <a:srgbClr val="7F7F7F"/>
              </a:solidFill>
            </a:endParaRPr>
          </a:p>
        </p:txBody>
      </p:sp>
      <p:sp>
        <p:nvSpPr>
          <p:cNvPr id="8" name="Rectangle 7">
            <a:extLst>
              <a:ext uri="{FF2B5EF4-FFF2-40B4-BE49-F238E27FC236}">
                <a16:creationId xmlns:a16="http://schemas.microsoft.com/office/drawing/2014/main" id="{45FE47BC-DA7F-750E-14F8-1F2DAC3B6381}"/>
              </a:ext>
            </a:extLst>
          </p:cNvPr>
          <p:cNvSpPr/>
          <p:nvPr userDrawn="1"/>
        </p:nvSpPr>
        <p:spPr>
          <a:xfrm rot="16200000">
            <a:off x="5945840" y="8636794"/>
            <a:ext cx="3173496" cy="230832"/>
          </a:xfrm>
          <a:prstGeom prst="rect">
            <a:avLst/>
          </a:prstGeom>
        </p:spPr>
        <p:txBody>
          <a:bodyPr wrap="square">
            <a:spAutoFit/>
          </a:bodyPr>
          <a:lstStyle/>
          <a:p>
            <a:r>
              <a:rPr lang="en-GB" sz="900" b="0" i="0" u="none" dirty="0">
                <a:solidFill>
                  <a:srgbClr val="7F7F7F"/>
                </a:solidFill>
                <a:latin typeface="Calibri" panose="020F0502020204030204" pitchFamily="34" charset="0"/>
                <a:cs typeface="Calibri" panose="020F0502020204030204" pitchFamily="34" charset="0"/>
              </a:rPr>
              <a:t>Digital Cultural Heritage Technology Toolkit</a:t>
            </a:r>
          </a:p>
        </p:txBody>
      </p:sp>
      <p:cxnSp>
        <p:nvCxnSpPr>
          <p:cNvPr id="9" name="Straight Connector 8">
            <a:extLst>
              <a:ext uri="{FF2B5EF4-FFF2-40B4-BE49-F238E27FC236}">
                <a16:creationId xmlns:a16="http://schemas.microsoft.com/office/drawing/2014/main" id="{50250484-1C3A-9EC7-6A05-E6E93E7A9824}"/>
              </a:ext>
            </a:extLst>
          </p:cNvPr>
          <p:cNvCxnSpPr>
            <a:cxnSpLocks/>
          </p:cNvCxnSpPr>
          <p:nvPr userDrawn="1"/>
        </p:nvCxnSpPr>
        <p:spPr>
          <a:xfrm flipH="1">
            <a:off x="7423855" y="10401824"/>
            <a:ext cx="224149" cy="0"/>
          </a:xfrm>
          <a:prstGeom prst="line">
            <a:avLst/>
          </a:prstGeom>
          <a:noFill/>
          <a:ln w="9525" cap="flat">
            <a:solidFill>
              <a:srgbClr val="E43794"/>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922975830"/>
      </p:ext>
    </p:extLst>
  </p:cSld>
  <p:clrMap bg1="lt1" tx1="dk1" bg2="lt2" tx2="dk2" accent1="accent1" accent2="accent2" accent3="accent3" accent4="accent4" accent5="accent5" accent6="accent6" hlink="hlink" folHlink="folHlink"/>
  <p:sldLayoutIdLst>
    <p:sldLayoutId id="2147483967" r:id="rId1"/>
    <p:sldLayoutId id="2147483988" r:id="rId2"/>
    <p:sldLayoutId id="2147483885" r:id="rId3"/>
    <p:sldLayoutId id="2147483986" r:id="rId4"/>
    <p:sldLayoutId id="2147483983" r:id="rId5"/>
    <p:sldLayoutId id="2147483987"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pps.apple.com/us/app/capcut/id1500855883" TargetMode="External"/><Relationship Id="rId2" Type="http://schemas.openxmlformats.org/officeDocument/2006/relationships/hyperlink" Target="https://www.capcut.com/" TargetMode="Externa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hyperlink" Target="https://www.youtube.com/watch?v=1xEDL7ZF97c" TargetMode="External"/><Relationship Id="rId4" Type="http://schemas.openxmlformats.org/officeDocument/2006/relationships/hyperlink" Target="https://play.google.com/store/apps/details?id=com.lemon.lvoversea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help.descript.com/hc/en-us" TargetMode="External"/><Relationship Id="rId2" Type="http://schemas.openxmlformats.org/officeDocument/2006/relationships/hyperlink" Target="https://www.descript.com/" TargetMode="Externa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hyperlink" Target="https://www.youtube.com/watch?v=Bl9wqNe5J8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__bL-qHvBbw" TargetMode="External"/><Relationship Id="rId2" Type="http://schemas.openxmlformats.org/officeDocument/2006/relationships/hyperlink" Target="https://www.thinglink.com/" TargetMode="Externa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VnW2112yE6M" TargetMode="External"/><Relationship Id="rId2" Type="http://schemas.openxmlformats.org/officeDocument/2006/relationships/hyperlink" Target="https://questoapp.com/" TargetMode="Externa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hyperlink" Target="https://questoapp.com/creator-ro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dZQLD6NBya8" TargetMode="External"/><Relationship Id="rId2" Type="http://schemas.openxmlformats.org/officeDocument/2006/relationships/hyperlink" Target="https://izi.travel/en" TargetMode="Externa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X33ud7RYZFg" TargetMode="External"/><Relationship Id="rId2" Type="http://schemas.openxmlformats.org/officeDocument/2006/relationships/hyperlink" Target="STORYMAP%20JS" TargetMode="Externa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hyperlink" Target="https://storymap.knightlab.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ocatify.com/faqs/" TargetMode="External"/><Relationship Id="rId2" Type="http://schemas.openxmlformats.org/officeDocument/2006/relationships/hyperlink" Target="https://locatify.com/" TargetMode="Externa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hyperlink" Target="https://www.youtube.com/watch?v=f1PGyxHXbSQ&amp;t=23s" TargetMode="External"/><Relationship Id="rId4" Type="http://schemas.openxmlformats.org/officeDocument/2006/relationships/hyperlink" Target="https://www.youtube.com/watch?v=B4ePTg5g2Dk&amp;t=12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podbean.com/podcast-academy" TargetMode="External"/><Relationship Id="rId2" Type="http://schemas.openxmlformats.org/officeDocument/2006/relationships/hyperlink" Target="https://www.podbean.com/" TargetMode="Externa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hyperlink" Target="https://learn.headliner.app/hc/en-us" TargetMode="External"/><Relationship Id="rId2" Type="http://schemas.openxmlformats.org/officeDocument/2006/relationships/hyperlink" Target="https://www.headliner.app/" TargetMode="Externa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hyperlink" Target="https://learn.headliner.app/hc/en-us/articles/360010534274-Getting-Started-Guid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pixton.com/" TargetMode="External"/><Relationship Id="rId2" Type="http://schemas.openxmlformats.org/officeDocument/2006/relationships/hyperlink" Target="https://www.pixton.com/" TargetMode="Externa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hyperlink" Target="https://www.youtube.com/watch?v=Mzre1DrvUB0"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3.xml"/><Relationship Id="rId18" Type="http://schemas.openxmlformats.org/officeDocument/2006/relationships/slide" Target="slide13.xml"/><Relationship Id="rId3" Type="http://schemas.openxmlformats.org/officeDocument/2006/relationships/slide" Target="slide5.xml"/><Relationship Id="rId21" Type="http://schemas.openxmlformats.org/officeDocument/2006/relationships/slide" Target="slide16.xml"/><Relationship Id="rId7" Type="http://schemas.openxmlformats.org/officeDocument/2006/relationships/slide" Target="slide9.xml"/><Relationship Id="rId12" Type="http://schemas.openxmlformats.org/officeDocument/2006/relationships/slide" Target="slide22.xml"/><Relationship Id="rId17" Type="http://schemas.openxmlformats.org/officeDocument/2006/relationships/slide" Target="slide12.xml"/><Relationship Id="rId25" Type="http://schemas.openxmlformats.org/officeDocument/2006/relationships/image" Target="../media/image1.emf"/><Relationship Id="rId2" Type="http://schemas.openxmlformats.org/officeDocument/2006/relationships/slide" Target="slide4.xml"/><Relationship Id="rId16" Type="http://schemas.openxmlformats.org/officeDocument/2006/relationships/slide" Target="slide3.xml"/><Relationship Id="rId20" Type="http://schemas.openxmlformats.org/officeDocument/2006/relationships/slide" Target="slide15.xml"/><Relationship Id="rId1" Type="http://schemas.openxmlformats.org/officeDocument/2006/relationships/slideLayout" Target="../slideLayouts/slideLayout3.xml"/><Relationship Id="rId6" Type="http://schemas.openxmlformats.org/officeDocument/2006/relationships/slide" Target="slide8.xml"/><Relationship Id="rId11" Type="http://schemas.openxmlformats.org/officeDocument/2006/relationships/slide" Target="slide21.xml"/><Relationship Id="rId24" Type="http://schemas.openxmlformats.org/officeDocument/2006/relationships/slide" Target="slide19.xml"/><Relationship Id="rId5" Type="http://schemas.openxmlformats.org/officeDocument/2006/relationships/slide" Target="slide7.xml"/><Relationship Id="rId15" Type="http://schemas.openxmlformats.org/officeDocument/2006/relationships/slide" Target="slide25.xml"/><Relationship Id="rId23" Type="http://schemas.openxmlformats.org/officeDocument/2006/relationships/slide" Target="slide18.xml"/><Relationship Id="rId10" Type="http://schemas.openxmlformats.org/officeDocument/2006/relationships/slide" Target="slide20.xml"/><Relationship Id="rId19" Type="http://schemas.openxmlformats.org/officeDocument/2006/relationships/slide" Target="slide14.xml"/><Relationship Id="rId4" Type="http://schemas.openxmlformats.org/officeDocument/2006/relationships/slide" Target="slide6.xml"/><Relationship Id="rId9" Type="http://schemas.openxmlformats.org/officeDocument/2006/relationships/slide" Target="slide11.xml"/><Relationship Id="rId14" Type="http://schemas.openxmlformats.org/officeDocument/2006/relationships/slide" Target="slide24.xml"/><Relationship Id="rId22" Type="http://schemas.openxmlformats.org/officeDocument/2006/relationships/slide" Target="slide17.xml"/></Relationships>
</file>

<file path=ppt/slides/_rels/slide20.xml.rels><?xml version="1.0" encoding="UTF-8" standalone="yes"?>
<Relationships xmlns="http://schemas.openxmlformats.org/package/2006/relationships"><Relationship Id="rId3" Type="http://schemas.openxmlformats.org/officeDocument/2006/relationships/hyperlink" Target="https://www.artsteps.com/tour" TargetMode="External"/><Relationship Id="rId7" Type="http://schemas.openxmlformats.org/officeDocument/2006/relationships/image" Target="../media/image24.png"/><Relationship Id="rId2" Type="http://schemas.openxmlformats.org/officeDocument/2006/relationships/hyperlink" Target="https://www.artsteps.com/" TargetMode="External"/><Relationship Id="rId1" Type="http://schemas.openxmlformats.org/officeDocument/2006/relationships/slideLayout" Target="../slideLayouts/slideLayout5.xml"/><Relationship Id="rId6" Type="http://schemas.openxmlformats.org/officeDocument/2006/relationships/hyperlink" Target="https://www.artsteps.com/view/60e2a963dfdee0def11ac3bb" TargetMode="External"/><Relationship Id="rId5" Type="http://schemas.openxmlformats.org/officeDocument/2006/relationships/hyperlink" Target="https://www.youtube.com/watch?v=GpL-Z-XcTzo" TargetMode="External"/><Relationship Id="rId4" Type="http://schemas.openxmlformats.org/officeDocument/2006/relationships/hyperlink" Target="https://blog.artsteps.com/how-to-make-a-vr-exhibition-space-6bcde5069268"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channel/UCv_tFG8AmhE5rv4OENc0u4w" TargetMode="External"/><Relationship Id="rId2" Type="http://schemas.openxmlformats.org/officeDocument/2006/relationships/hyperlink" Target="https://poly.cam/" TargetMode="Externa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hyperlink" Target="https://poly.cam/explore" TargetMode="External"/><Relationship Id="rId4" Type="http://schemas.openxmlformats.org/officeDocument/2006/relationships/hyperlink" Target="https://www.youtube.com/watch?v=xvQZw9lAN9Y"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storyblocks.com/maker" TargetMode="External"/><Relationship Id="rId2" Type="http://schemas.openxmlformats.org/officeDocument/2006/relationships/hyperlink" Target="https://www.storyblocks.com/" TargetMode="Externa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hyperlink" Target="https://www.youtube.com/watch?v=_QyNcuBJAvo&amp;t=11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ZkeQXpi_5Pg" TargetMode="External"/><Relationship Id="rId2" Type="http://schemas.openxmlformats.org/officeDocument/2006/relationships/hyperlink" Target="https://ar.snap.com/lens-studio" TargetMode="Externa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hyperlink" Target="https://effecthouse.tiktok.com/download/" TargetMode="External"/><Relationship Id="rId2" Type="http://schemas.openxmlformats.org/officeDocument/2006/relationships/hyperlink" Target="https://effecthouse.tiktok.com/" TargetMode="Externa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hyperlink" Target="https://effecthouse.tiktok.com/learn/guide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facebook.com/sparkarhub/dashboard/?utm_medium=button&amp;utm_source=spark-website&amp;utm_campaign=web-home-hub&amp;utm_content=getstarted" TargetMode="External"/><Relationship Id="rId2" Type="http://schemas.openxmlformats.org/officeDocument/2006/relationships/hyperlink" Target="https://sparkar.facebook.com/ar-studio/" TargetMode="Externa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hyperlink" Target="https://www.facebook.com/sparkarhub/learn/" TargetMode="External"/><Relationship Id="rId4" Type="http://schemas.openxmlformats.org/officeDocument/2006/relationships/hyperlink" Target="https://sparkar.facebook.com/ar-studio/learn/tutorials/introduction-to-spark-ar-studio?utm_campaign=welcome_screen_learn_more&amp;utm_medium=learn&amp;utm_offering=spark-ar&amp;utm_product=spark-ar&amp;utm_source=produc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hyperlink" Target="https://www.facebook.com/InsitesProjec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timeline.knightlab.com/" TargetMode="External"/><Relationship Id="rId2" Type="http://schemas.openxmlformats.org/officeDocument/2006/relationships/hyperlink" Target="http://timeline.knightlab.com/#examples" TargetMode="Externa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hyperlink" Target="https://vimeo.com/143407878" TargetMode="External"/><Relationship Id="rId4" Type="http://schemas.openxmlformats.org/officeDocument/2006/relationships/hyperlink" Target="http://timeline.knightlab.com/#mak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PeOuHe0czfE&amp;feature=youtu.be" TargetMode="External"/><Relationship Id="rId7" Type="http://schemas.openxmlformats.org/officeDocument/2006/relationships/image" Target="../media/image9.png"/><Relationship Id="rId2" Type="http://schemas.openxmlformats.org/officeDocument/2006/relationships/hyperlink" Target="https://www.canva.com/en_gb/" TargetMode="External"/><Relationship Id="rId1" Type="http://schemas.openxmlformats.org/officeDocument/2006/relationships/slideLayout" Target="../slideLayouts/slideLayout5.xml"/><Relationship Id="rId6" Type="http://schemas.openxmlformats.org/officeDocument/2006/relationships/hyperlink" Target="https://apps.apple.com/us/app/canva-graphic-design-video/id897446215" TargetMode="External"/><Relationship Id="rId5" Type="http://schemas.openxmlformats.org/officeDocument/2006/relationships/hyperlink" Target="https://play.google.com/store/apps/details?id=com.canva.editor&amp;hl=en_US&amp;gl=US" TargetMode="External"/><Relationship Id="rId4" Type="http://schemas.openxmlformats.org/officeDocument/2006/relationships/hyperlink" Target="https://www.canva.com/download/window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p7X9qySDP2w&amp;feature=youtu.be" TargetMode="External"/><Relationship Id="rId2" Type="http://schemas.openxmlformats.org/officeDocument/2006/relationships/hyperlink" Target="https://storytracks.ie/" TargetMode="Externa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hyperlink" Target="https://apps.apple.com/ie/app/storytracks/id1262745806" TargetMode="External"/><Relationship Id="rId4" Type="http://schemas.openxmlformats.org/officeDocument/2006/relationships/hyperlink" Target="https://play.google.com/store/apps/details?id=com.storytracks.storytracks&amp;hl=en_U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kuula.co/help/virtual-tours" TargetMode="External"/><Relationship Id="rId2" Type="http://schemas.openxmlformats.org/officeDocument/2006/relationships/hyperlink" Target="https://kuula.co/" TargetMode="Externa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hyperlink" Target="https://kuula.co/explore" TargetMode="External"/><Relationship Id="rId4" Type="http://schemas.openxmlformats.org/officeDocument/2006/relationships/hyperlink" Target="https://www.youtube.com/watch?v=ennYbERPjbU"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gurivr.com/guide" TargetMode="External"/><Relationship Id="rId2" Type="http://schemas.openxmlformats.org/officeDocument/2006/relationships/hyperlink" Target="https://gurivr.com/" TargetMode="Externa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www.audacityteam.org/download/" TargetMode="External"/><Relationship Id="rId7" Type="http://schemas.openxmlformats.org/officeDocument/2006/relationships/image" Target="../media/image13.png"/><Relationship Id="rId2" Type="http://schemas.openxmlformats.org/officeDocument/2006/relationships/hyperlink" Target="https://www.audacityteam.org/" TargetMode="External"/><Relationship Id="rId1" Type="http://schemas.openxmlformats.org/officeDocument/2006/relationships/slideLayout" Target="../slideLayouts/slideLayout5.xml"/><Relationship Id="rId6" Type="http://schemas.openxmlformats.org/officeDocument/2006/relationships/hyperlink" Target="https://www.youtube.com/watch?v=yzJ2VyYkmaA" TargetMode="External"/><Relationship Id="rId5" Type="http://schemas.openxmlformats.org/officeDocument/2006/relationships/hyperlink" Target="https://wiki.audacityteam.org/wiki/Audacity_Wiki_Home_Page" TargetMode="External"/><Relationship Id="rId4" Type="http://schemas.openxmlformats.org/officeDocument/2006/relationships/hyperlink" Target="https://support.audacityteam.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erson standing in front of a building with columns&#10;&#10;Description automatically generated with low confidence">
            <a:extLst>
              <a:ext uri="{FF2B5EF4-FFF2-40B4-BE49-F238E27FC236}">
                <a16:creationId xmlns:a16="http://schemas.microsoft.com/office/drawing/2014/main" id="{7AA55235-BF03-B149-8853-9F3B0035E7C3}"/>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8" name="Freeform 7">
            <a:extLst>
              <a:ext uri="{FF2B5EF4-FFF2-40B4-BE49-F238E27FC236}">
                <a16:creationId xmlns:a16="http://schemas.microsoft.com/office/drawing/2014/main" id="{58BB04EC-96F4-1544-A601-2E9409F5261A}"/>
              </a:ext>
            </a:extLst>
          </p:cNvPr>
          <p:cNvSpPr/>
          <p:nvPr/>
        </p:nvSpPr>
        <p:spPr>
          <a:xfrm>
            <a:off x="0" y="-1"/>
            <a:ext cx="7775575" cy="10907713"/>
          </a:xfrm>
          <a:custGeom>
            <a:avLst/>
            <a:gdLst>
              <a:gd name="connsiteX0" fmla="*/ 0 w 7775575"/>
              <a:gd name="connsiteY0" fmla="*/ 10387013 h 10907713"/>
              <a:gd name="connsiteX1" fmla="*/ 7775575 w 7775575"/>
              <a:gd name="connsiteY1" fmla="*/ 10387013 h 10907713"/>
              <a:gd name="connsiteX2" fmla="*/ 7775575 w 7775575"/>
              <a:gd name="connsiteY2" fmla="*/ 10907713 h 10907713"/>
              <a:gd name="connsiteX3" fmla="*/ 0 w 7775575"/>
              <a:gd name="connsiteY3" fmla="*/ 10907713 h 10907713"/>
              <a:gd name="connsiteX4" fmla="*/ 0 w 7775575"/>
              <a:gd name="connsiteY4" fmla="*/ 0 h 10907713"/>
              <a:gd name="connsiteX5" fmla="*/ 7775575 w 7775575"/>
              <a:gd name="connsiteY5" fmla="*/ 0 h 10907713"/>
              <a:gd name="connsiteX6" fmla="*/ 7775575 w 7775575"/>
              <a:gd name="connsiteY6" fmla="*/ 9715500 h 10907713"/>
              <a:gd name="connsiteX7" fmla="*/ 0 w 7775575"/>
              <a:gd name="connsiteY7" fmla="*/ 9715500 h 109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5575" h="10907713">
                <a:moveTo>
                  <a:pt x="0" y="10387013"/>
                </a:moveTo>
                <a:lnTo>
                  <a:pt x="7775575" y="10387013"/>
                </a:lnTo>
                <a:lnTo>
                  <a:pt x="7775575" y="10907713"/>
                </a:lnTo>
                <a:lnTo>
                  <a:pt x="0" y="10907713"/>
                </a:lnTo>
                <a:close/>
                <a:moveTo>
                  <a:pt x="0" y="0"/>
                </a:moveTo>
                <a:lnTo>
                  <a:pt x="7775575" y="0"/>
                </a:lnTo>
                <a:lnTo>
                  <a:pt x="7775575" y="9715500"/>
                </a:lnTo>
                <a:lnTo>
                  <a:pt x="0" y="9715500"/>
                </a:lnTo>
                <a:close/>
              </a:path>
            </a:pathLst>
          </a:custGeom>
          <a:gradFill>
            <a:gsLst>
              <a:gs pos="0">
                <a:srgbClr val="E43794"/>
              </a:gs>
              <a:gs pos="59000">
                <a:srgbClr val="E43794">
                  <a:alpha val="5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ext Placeholder 12">
            <a:extLst>
              <a:ext uri="{FF2B5EF4-FFF2-40B4-BE49-F238E27FC236}">
                <a16:creationId xmlns:a16="http://schemas.microsoft.com/office/drawing/2014/main" id="{FD1BA929-11B8-CD81-C95C-9B03723F587B}"/>
              </a:ext>
            </a:extLst>
          </p:cNvPr>
          <p:cNvSpPr>
            <a:spLocks noGrp="1"/>
          </p:cNvSpPr>
          <p:nvPr>
            <p:ph type="body" sz="quarter" idx="20"/>
          </p:nvPr>
        </p:nvSpPr>
        <p:spPr>
          <a:xfrm>
            <a:off x="660225" y="8432606"/>
            <a:ext cx="1605405" cy="669055"/>
          </a:xfrm>
        </p:spPr>
        <p:txBody>
          <a:bodyPr/>
          <a:lstStyle/>
          <a:p>
            <a:r>
              <a:rPr lang="en-US" b="1" dirty="0" err="1"/>
              <a:t>Settembre</a:t>
            </a:r>
            <a:r>
              <a:rPr lang="en-US" b="1" dirty="0"/>
              <a:t> 2022</a:t>
            </a:r>
          </a:p>
          <a:p>
            <a:r>
              <a:rPr lang="it-IT" dirty="0"/>
              <a:t>Toolkit tecnologico per il patrimonio culturale digitale</a:t>
            </a:r>
          </a:p>
          <a:p>
            <a:endParaRPr lang="en-US" dirty="0"/>
          </a:p>
          <a:p>
            <a:endParaRPr lang="en-US" dirty="0">
              <a:solidFill>
                <a:schemeClr val="bg1"/>
              </a:solidFill>
            </a:endParaRPr>
          </a:p>
        </p:txBody>
      </p:sp>
      <p:sp>
        <p:nvSpPr>
          <p:cNvPr id="12" name="Text Placeholder 11">
            <a:extLst>
              <a:ext uri="{FF2B5EF4-FFF2-40B4-BE49-F238E27FC236}">
                <a16:creationId xmlns:a16="http://schemas.microsoft.com/office/drawing/2014/main" id="{9E79CA3D-233B-5C95-C263-FC1288FE8B92}"/>
              </a:ext>
            </a:extLst>
          </p:cNvPr>
          <p:cNvSpPr>
            <a:spLocks noGrp="1"/>
          </p:cNvSpPr>
          <p:nvPr>
            <p:ph type="body" sz="quarter" idx="18"/>
          </p:nvPr>
        </p:nvSpPr>
        <p:spPr>
          <a:xfrm>
            <a:off x="2705929" y="8426076"/>
            <a:ext cx="1346158" cy="626742"/>
          </a:xfrm>
        </p:spPr>
        <p:txBody>
          <a:bodyPr/>
          <a:lstStyle/>
          <a:p>
            <a:r>
              <a:rPr lang="en-US" b="1" dirty="0"/>
              <a:t>Di</a:t>
            </a:r>
          </a:p>
          <a:p>
            <a:r>
              <a:rPr lang="en-US" dirty="0"/>
              <a:t>Banbridge and District Enterprises</a:t>
            </a:r>
          </a:p>
          <a:p>
            <a:endParaRPr lang="en-US" dirty="0">
              <a:solidFill>
                <a:schemeClr val="bg1"/>
              </a:solidFill>
            </a:endParaRPr>
          </a:p>
        </p:txBody>
      </p:sp>
      <p:sp>
        <p:nvSpPr>
          <p:cNvPr id="6" name="Text Placeholder 5">
            <a:extLst>
              <a:ext uri="{FF2B5EF4-FFF2-40B4-BE49-F238E27FC236}">
                <a16:creationId xmlns:a16="http://schemas.microsoft.com/office/drawing/2014/main" id="{0860749F-4179-C968-9E71-A50816BB0FC8}"/>
              </a:ext>
            </a:extLst>
          </p:cNvPr>
          <p:cNvSpPr>
            <a:spLocks noGrp="1"/>
          </p:cNvSpPr>
          <p:nvPr>
            <p:ph type="body" sz="quarter" idx="13"/>
          </p:nvPr>
        </p:nvSpPr>
        <p:spPr>
          <a:xfrm>
            <a:off x="534200" y="5677252"/>
            <a:ext cx="6323800" cy="1248553"/>
          </a:xfrm>
        </p:spPr>
        <p:txBody>
          <a:bodyPr/>
          <a:lstStyle/>
          <a:p>
            <a:r>
              <a:rPr lang="it-IT" dirty="0"/>
              <a:t>Toolkit tecnologico per il patrimonio culturale digitale</a:t>
            </a:r>
          </a:p>
          <a:p>
            <a:endParaRPr lang="en-US" dirty="0">
              <a:solidFill>
                <a:schemeClr val="bg1"/>
              </a:solidFill>
            </a:endParaRPr>
          </a:p>
          <a:p>
            <a:endParaRPr lang="en-US" dirty="0">
              <a:solidFill>
                <a:schemeClr val="bg1"/>
              </a:solidFill>
            </a:endParaRPr>
          </a:p>
        </p:txBody>
      </p:sp>
      <p:sp>
        <p:nvSpPr>
          <p:cNvPr id="7" name="Text Placeholder 6">
            <a:extLst>
              <a:ext uri="{FF2B5EF4-FFF2-40B4-BE49-F238E27FC236}">
                <a16:creationId xmlns:a16="http://schemas.microsoft.com/office/drawing/2014/main" id="{0EC90686-FB44-4CA9-9E77-DB9FF53D2231}"/>
              </a:ext>
            </a:extLst>
          </p:cNvPr>
          <p:cNvSpPr>
            <a:spLocks noGrp="1"/>
          </p:cNvSpPr>
          <p:nvPr>
            <p:ph type="body" sz="quarter" idx="16"/>
          </p:nvPr>
        </p:nvSpPr>
        <p:spPr>
          <a:xfrm>
            <a:off x="517142" y="4827114"/>
            <a:ext cx="4377573" cy="626742"/>
          </a:xfrm>
        </p:spPr>
        <p:txBody>
          <a:bodyPr/>
          <a:lstStyle/>
          <a:p>
            <a:r>
              <a:rPr lang="en-US" dirty="0"/>
              <a:t>LA TUA GUIDA AL</a:t>
            </a:r>
          </a:p>
          <a:p>
            <a:endParaRPr lang="en-US" dirty="0">
              <a:solidFill>
                <a:schemeClr val="bg1"/>
              </a:solidFill>
            </a:endParaRPr>
          </a:p>
        </p:txBody>
      </p:sp>
      <p:sp>
        <p:nvSpPr>
          <p:cNvPr id="14" name="Text Placeholder 13">
            <a:extLst>
              <a:ext uri="{FF2B5EF4-FFF2-40B4-BE49-F238E27FC236}">
                <a16:creationId xmlns:a16="http://schemas.microsoft.com/office/drawing/2014/main" id="{23B2E428-FF68-52FD-A77B-1D9F554D73AB}"/>
              </a:ext>
            </a:extLst>
          </p:cNvPr>
          <p:cNvSpPr>
            <a:spLocks noGrp="1"/>
          </p:cNvSpPr>
          <p:nvPr>
            <p:ph type="body" sz="quarter" idx="21"/>
          </p:nvPr>
        </p:nvSpPr>
        <p:spPr>
          <a:xfrm>
            <a:off x="4342852" y="8428183"/>
            <a:ext cx="3457574" cy="626742"/>
          </a:xfrm>
          <a:solidFill>
            <a:srgbClr val="E43794"/>
          </a:solidFill>
        </p:spPr>
        <p:txBody>
          <a:bodyPr/>
          <a:lstStyle/>
          <a:p>
            <a:r>
              <a:rPr lang="en-US" dirty="0"/>
              <a:t> </a:t>
            </a:r>
            <a:r>
              <a:rPr lang="en-US" dirty="0" err="1"/>
              <a:t>www.</a:t>
            </a:r>
            <a:r>
              <a:rPr lang="en-US" b="1" dirty="0" err="1"/>
              <a:t>insitesproject</a:t>
            </a:r>
            <a:r>
              <a:rPr lang="en-US" dirty="0" err="1"/>
              <a:t>.eu</a:t>
            </a:r>
            <a:endParaRPr lang="en-US" dirty="0"/>
          </a:p>
        </p:txBody>
      </p:sp>
      <p:pic>
        <p:nvPicPr>
          <p:cNvPr id="9" name="Picture 8" descr="Logo&#10;&#10;Description automatically generated">
            <a:extLst>
              <a:ext uri="{FF2B5EF4-FFF2-40B4-BE49-F238E27FC236}">
                <a16:creationId xmlns:a16="http://schemas.microsoft.com/office/drawing/2014/main" id="{D33A1E04-471E-184A-BA0C-085D7B1122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142" y="824473"/>
            <a:ext cx="2771710" cy="2530691"/>
          </a:xfrm>
          <a:prstGeom prst="rect">
            <a:avLst/>
          </a:prstGeom>
        </p:spPr>
      </p:pic>
      <p:sp>
        <p:nvSpPr>
          <p:cNvPr id="15" name="Freeform 14">
            <a:extLst>
              <a:ext uri="{FF2B5EF4-FFF2-40B4-BE49-F238E27FC236}">
                <a16:creationId xmlns:a16="http://schemas.microsoft.com/office/drawing/2014/main" id="{42303732-997E-388C-818C-B73234ECF676}"/>
              </a:ext>
            </a:extLst>
          </p:cNvPr>
          <p:cNvSpPr/>
          <p:nvPr/>
        </p:nvSpPr>
        <p:spPr>
          <a:xfrm>
            <a:off x="615896" y="8393343"/>
            <a:ext cx="24498" cy="708318"/>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FBE000"/>
            </a:solid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7219C7C-72FA-6AAC-D8C5-19889BA2DE95}"/>
              </a:ext>
            </a:extLst>
          </p:cNvPr>
          <p:cNvSpPr/>
          <p:nvPr/>
        </p:nvSpPr>
        <p:spPr>
          <a:xfrm>
            <a:off x="2473531" y="8393343"/>
            <a:ext cx="24498" cy="708318"/>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FBE000"/>
            </a:solid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DA53BD6-E82E-EE05-93F8-F7DBA93DAC27}"/>
              </a:ext>
            </a:extLst>
          </p:cNvPr>
          <p:cNvSpPr/>
          <p:nvPr/>
        </p:nvSpPr>
        <p:spPr>
          <a:xfrm rot="5400000">
            <a:off x="2507751" y="2966841"/>
            <a:ext cx="24498" cy="5040000"/>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FBE000"/>
            </a:solidFill>
            <a:prstDash val="solid"/>
            <a:miter/>
          </a:ln>
        </p:spPr>
        <p:txBody>
          <a:bodyPr rtlCol="0" anchor="ctr"/>
          <a:lstStyle/>
          <a:p>
            <a:endParaRPr lang="en-US"/>
          </a:p>
        </p:txBody>
      </p:sp>
    </p:spTree>
    <p:extLst>
      <p:ext uri="{BB962C8B-B14F-4D97-AF65-F5344CB8AC3E}">
        <p14:creationId xmlns:p14="http://schemas.microsoft.com/office/powerpoint/2010/main" val="4068670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a:xfrm>
            <a:off x="1146066" y="3612757"/>
            <a:ext cx="5913198" cy="361363"/>
          </a:xfrm>
        </p:spPr>
        <p:txBody>
          <a:bodyPr/>
          <a:lstStyle/>
          <a:p>
            <a:r>
              <a:rPr lang="en-US" dirty="0"/>
              <a:t>COSA RENDE CAPCUT UN OTTIMO STRUMENTO PER IL PATRIMONIO DIGITALE? </a:t>
            </a:r>
          </a:p>
          <a:p>
            <a:endParaRPr lang="en-US" dirty="0"/>
          </a:p>
          <a:p>
            <a:endParaRPr lang="en-US" dirty="0"/>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dirty="0" err="1"/>
              <a:t>CapCut</a:t>
            </a:r>
            <a:r>
              <a:rPr lang="en-US" dirty="0"/>
              <a:t> </a:t>
            </a:r>
          </a:p>
          <a:p>
            <a:endParaRPr lang="en-US" dirty="0"/>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ahyp="http://schemas.microsoft.com/office/drawing/2018/hyperlinkcolor" val="tx"/>
                    </a:ext>
                  </a:extLst>
                </a:hlinkClick>
              </a:rPr>
              <a:t>CLICCA PER VEDERE</a:t>
            </a:r>
            <a:endParaRPr lang="en-US"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77031" y="7139182"/>
            <a:ext cx="1853433" cy="735460"/>
          </a:xfrm>
        </p:spPr>
        <p:txBody>
          <a:bodyPr/>
          <a:lstStyle/>
          <a:p>
            <a:r>
              <a:rPr lang="en-US" dirty="0"/>
              <a:t>VOLETE PROVARE CAPCUT?</a:t>
            </a:r>
          </a:p>
          <a:p>
            <a:endParaRPr lang="en-US" dirty="0"/>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07</a:t>
            </a:r>
          </a:p>
          <a:p>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590E580-2C3B-E3EB-A19C-A2185E2C30FC}"/>
              </a:ext>
            </a:extLst>
          </p:cNvPr>
          <p:cNvSpPr>
            <a:spLocks noGrp="1"/>
          </p:cNvSpPr>
          <p:nvPr>
            <p:ph type="body" sz="quarter" idx="28"/>
          </p:nvPr>
        </p:nvSpPr>
        <p:spPr>
          <a:xfrm>
            <a:off x="4311498" y="7859859"/>
            <a:ext cx="2784501" cy="3161757"/>
          </a:xfrm>
        </p:spPr>
        <p:txBody>
          <a:bodyPr/>
          <a:lstStyle/>
          <a:p>
            <a:r>
              <a:rPr lang="en-US" dirty="0"/>
              <a:t>Per </a:t>
            </a:r>
            <a:r>
              <a:rPr lang="en-US" dirty="0" err="1"/>
              <a:t>iniziare</a:t>
            </a:r>
            <a:r>
              <a:rPr lang="en-US" dirty="0"/>
              <a:t> a </a:t>
            </a:r>
            <a:r>
              <a:rPr lang="en-US" dirty="0" err="1"/>
              <a:t>usare</a:t>
            </a:r>
            <a:r>
              <a:rPr lang="en-US" dirty="0"/>
              <a:t> </a:t>
            </a:r>
            <a:r>
              <a:rPr lang="en-US" dirty="0" err="1"/>
              <a:t>CapCut</a:t>
            </a:r>
            <a:r>
              <a:rPr lang="en-US" dirty="0"/>
              <a:t> </a:t>
            </a:r>
            <a:r>
              <a:rPr lang="en-US" dirty="0" err="1"/>
              <a:t>potete</a:t>
            </a:r>
            <a:r>
              <a:rPr lang="en-US" dirty="0"/>
              <a:t> </a:t>
            </a:r>
            <a:r>
              <a:rPr lang="en-US" dirty="0" err="1"/>
              <a:t>facilmente</a:t>
            </a:r>
            <a:r>
              <a:rPr lang="en-US" dirty="0"/>
              <a:t> </a:t>
            </a:r>
            <a:r>
              <a:rPr lang="en-US" dirty="0" err="1"/>
              <a:t>scaricarlo</a:t>
            </a:r>
            <a:r>
              <a:rPr lang="en-US" dirty="0"/>
              <a:t> </a:t>
            </a:r>
            <a:r>
              <a:rPr lang="en-US" dirty="0" err="1"/>
              <a:t>sia</a:t>
            </a:r>
            <a:r>
              <a:rPr lang="en-US" dirty="0"/>
              <a:t> </a:t>
            </a:r>
            <a:r>
              <a:rPr lang="en-US" dirty="0" err="1"/>
              <a:t>dall’</a:t>
            </a:r>
            <a:r>
              <a:rPr lang="en-US" dirty="0" err="1">
                <a:solidFill>
                  <a:srgbClr val="E43794"/>
                </a:solidFill>
                <a:hlinkClick r:id="rId3">
                  <a:extLst>
                    <a:ext uri="{A12FA001-AC4F-418D-AE19-62706E023703}">
                      <ahyp:hlinkClr xmlns:ahyp="http://schemas.microsoft.com/office/drawing/2018/hyperlinkcolor" val="tx"/>
                    </a:ext>
                  </a:extLst>
                </a:hlinkClick>
              </a:rPr>
              <a:t>Apple</a:t>
            </a:r>
            <a:r>
              <a:rPr lang="en-US" dirty="0">
                <a:solidFill>
                  <a:srgbClr val="E43794"/>
                </a:solidFill>
                <a:hlinkClick r:id="rId3">
                  <a:extLst>
                    <a:ext uri="{A12FA001-AC4F-418D-AE19-62706E023703}">
                      <ahyp:hlinkClr xmlns:ahyp="http://schemas.microsoft.com/office/drawing/2018/hyperlinkcolor" val="tx"/>
                    </a:ext>
                  </a:extLst>
                </a:hlinkClick>
              </a:rPr>
              <a:t> app store</a:t>
            </a:r>
            <a:r>
              <a:rPr lang="en-US" dirty="0">
                <a:solidFill>
                  <a:srgbClr val="E43794"/>
                </a:solidFill>
              </a:rPr>
              <a:t> </a:t>
            </a:r>
            <a:r>
              <a:rPr lang="en-US" dirty="0" err="1"/>
              <a:t>che</a:t>
            </a:r>
            <a:r>
              <a:rPr lang="en-US" dirty="0"/>
              <a:t> </a:t>
            </a:r>
            <a:r>
              <a:rPr lang="en-US" dirty="0" err="1"/>
              <a:t>dall</a:t>
            </a:r>
            <a:r>
              <a:rPr lang="en-US" dirty="0" err="1">
                <a:hlinkClick r:id="rId4">
                  <a:extLst>
                    <a:ext uri="{A12FA001-AC4F-418D-AE19-62706E023703}">
                      <ahyp:hlinkClr xmlns:ahyp="http://schemas.microsoft.com/office/drawing/2018/hyperlinkcolor" val="tx"/>
                    </a:ext>
                  </a:extLst>
                </a:hlinkClick>
              </a:rPr>
              <a:t>’</a:t>
            </a:r>
            <a:r>
              <a:rPr lang="en-US" dirty="0" err="1">
                <a:solidFill>
                  <a:srgbClr val="E43794"/>
                </a:solidFill>
                <a:hlinkClick r:id="rId4">
                  <a:extLst>
                    <a:ext uri="{A12FA001-AC4F-418D-AE19-62706E023703}">
                      <ahyp:hlinkClr xmlns:ahyp="http://schemas.microsoft.com/office/drawing/2018/hyperlinkcolor" val="tx"/>
                    </a:ext>
                  </a:extLst>
                </a:hlinkClick>
              </a:rPr>
              <a:t>Android</a:t>
            </a:r>
            <a:r>
              <a:rPr lang="en-US" dirty="0">
                <a:solidFill>
                  <a:srgbClr val="E43794"/>
                </a:solidFill>
                <a:hlinkClick r:id="rId4">
                  <a:extLst>
                    <a:ext uri="{A12FA001-AC4F-418D-AE19-62706E023703}">
                      <ahyp:hlinkClr xmlns:ahyp="http://schemas.microsoft.com/office/drawing/2018/hyperlinkcolor" val="tx"/>
                    </a:ext>
                  </a:extLst>
                </a:hlinkClick>
              </a:rPr>
              <a:t> app store</a:t>
            </a:r>
            <a:endParaRPr lang="en-US" dirty="0">
              <a:solidFill>
                <a:srgbClr val="E43794"/>
              </a:solidFill>
            </a:endParaRPr>
          </a:p>
          <a:p>
            <a:endParaRPr lang="en-US" dirty="0"/>
          </a:p>
          <a:p>
            <a:r>
              <a:rPr lang="it-IT" dirty="0"/>
              <a:t>Una guida alla creazione del video con un manuale scaricabile</a:t>
            </a:r>
            <a:r>
              <a:rPr lang="en-US" dirty="0"/>
              <a:t>: </a:t>
            </a:r>
            <a:r>
              <a:rPr lang="en-US" dirty="0">
                <a:solidFill>
                  <a:srgbClr val="E43794"/>
                </a:solidFill>
                <a:hlinkClick r:id="rId5">
                  <a:extLst>
                    <a:ext uri="{A12FA001-AC4F-418D-AE19-62706E023703}">
                      <ahyp:hlinkClr xmlns:ahyp="http://schemas.microsoft.com/office/drawing/2018/hyperlinkcolor" val="tx"/>
                    </a:ext>
                  </a:extLst>
                </a:hlinkClick>
              </a:rPr>
              <a:t>Capcut VR step by step guide </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id="{97BA12B1-6009-2B17-CC0F-0E2AFADA6532}"/>
              </a:ext>
            </a:extLst>
          </p:cNvPr>
          <p:cNvSpPr>
            <a:spLocks noGrp="1"/>
          </p:cNvSpPr>
          <p:nvPr>
            <p:ph type="body" sz="quarter" idx="23"/>
          </p:nvPr>
        </p:nvSpPr>
        <p:spPr>
          <a:xfrm>
            <a:off x="1157426" y="4208280"/>
            <a:ext cx="5890479" cy="1364504"/>
          </a:xfrm>
        </p:spPr>
        <p:txBody>
          <a:bodyPr numCol="1"/>
          <a:lstStyle/>
          <a:p>
            <a:r>
              <a:rPr lang="it-IT" dirty="0"/>
              <a:t>Questo strumento può aiutarvi a raggiungere un pubblico completamente nuovo. Create video sul vostro smartphone che possano fare presa sulla cultura giovanile e diffondersi presso un pubblico più adulto diventando virali su TikTok, YouTube, Instagram, WhatsApp e Facebook! </a:t>
            </a:r>
          </a:p>
          <a:p>
            <a:endParaRPr lang="en-US" dirty="0"/>
          </a:p>
          <a:p>
            <a:r>
              <a:rPr lang="it-IT" dirty="0" err="1"/>
              <a:t>Capcut</a:t>
            </a:r>
            <a:r>
              <a:rPr lang="it-IT" dirty="0"/>
              <a:t> VR è versatile e facile da usare. Oltre alle funzioni di base, come l'editing video, il testo, i colori e la musica, </a:t>
            </a:r>
            <a:r>
              <a:rPr lang="it-IT" dirty="0" err="1"/>
              <a:t>CapCut</a:t>
            </a:r>
            <a:r>
              <a:rPr lang="it-IT" dirty="0"/>
              <a:t> offre anche funzioni avanzate gratuite, tra cui l'animazione </a:t>
            </a:r>
            <a:r>
              <a:rPr lang="it-IT" dirty="0" err="1"/>
              <a:t>keyframe</a:t>
            </a:r>
            <a:r>
              <a:rPr lang="it-IT" dirty="0"/>
              <a:t> e gli effetti slow-</a:t>
            </a:r>
            <a:r>
              <a:rPr lang="it-IT" dirty="0" err="1"/>
              <a:t>motion</a:t>
            </a:r>
            <a:r>
              <a:rPr lang="it-IT" dirty="0"/>
              <a:t>. Questo strumento dà una nuova dimensione al vostro marketing e al vostro storytelling. </a:t>
            </a:r>
            <a:endParaRPr lang="en-US" dirty="0"/>
          </a:p>
        </p:txBody>
      </p:sp>
      <p:sp>
        <p:nvSpPr>
          <p:cNvPr id="14" name="Text Placeholder 13">
            <a:extLst>
              <a:ext uri="{FF2B5EF4-FFF2-40B4-BE49-F238E27FC236}">
                <a16:creationId xmlns:a16="http://schemas.microsoft.com/office/drawing/2014/main" id="{FC0B2642-5B95-DB58-BEE6-5043C22DB40D}"/>
              </a:ext>
            </a:extLst>
          </p:cNvPr>
          <p:cNvSpPr>
            <a:spLocks noGrp="1"/>
          </p:cNvSpPr>
          <p:nvPr>
            <p:ph type="body" sz="quarter" idx="24"/>
          </p:nvPr>
        </p:nvSpPr>
        <p:spPr>
          <a:xfrm>
            <a:off x="812338" y="1650640"/>
            <a:ext cx="6234937" cy="1204421"/>
          </a:xfrm>
        </p:spPr>
        <p:txBody>
          <a:bodyPr/>
          <a:lstStyle/>
          <a:p>
            <a:r>
              <a:rPr lang="en-US" b="1" dirty="0" err="1"/>
              <a:t>CapCut</a:t>
            </a:r>
            <a:r>
              <a:rPr lang="en-US" b="1" dirty="0"/>
              <a:t> </a:t>
            </a:r>
            <a:r>
              <a:rPr lang="it-IT" dirty="0"/>
              <a:t>è </a:t>
            </a:r>
            <a:r>
              <a:rPr lang="it-IT" dirty="0" err="1"/>
              <a:t>un'app</a:t>
            </a:r>
            <a:r>
              <a:rPr lang="it-IT" dirty="0"/>
              <a:t> gratuita </a:t>
            </a:r>
            <a:r>
              <a:rPr lang="it-IT" dirty="0" err="1"/>
              <a:t>all</a:t>
            </a:r>
            <a:r>
              <a:rPr lang="it-IT" dirty="0"/>
              <a:t>-in-one per l'editing e la creazione di video, con tutto ciò che serve per creare filmati di alta qualità. I principianti possono iniziare a lavorare con </a:t>
            </a:r>
            <a:r>
              <a:rPr lang="it-IT" dirty="0" err="1"/>
              <a:t>CapCut</a:t>
            </a:r>
            <a:r>
              <a:rPr lang="it-IT" dirty="0"/>
              <a:t> in pochi secondi, mentre gli utenti avanzati hanno a disposizione tutte le funzioni necessarie per modificare i video in modo professionale</a:t>
            </a:r>
            <a:r>
              <a:rPr lang="en-US" dirty="0"/>
              <a:t>.</a:t>
            </a:r>
          </a:p>
          <a:p>
            <a:endParaRPr lang="en-US" dirty="0"/>
          </a:p>
        </p:txBody>
      </p:sp>
      <p:pic>
        <p:nvPicPr>
          <p:cNvPr id="5" name="Picture Placeholder 4">
            <a:extLst>
              <a:ext uri="{FF2B5EF4-FFF2-40B4-BE49-F238E27FC236}">
                <a16:creationId xmlns:a16="http://schemas.microsoft.com/office/drawing/2014/main" id="{CA9A164C-E0EA-5183-6A36-BDB37A333997}"/>
              </a:ext>
            </a:extLst>
          </p:cNvPr>
          <p:cNvPicPr>
            <a:picLocks noGrp="1" noChangeAspect="1"/>
          </p:cNvPicPr>
          <p:nvPr>
            <p:ph type="pic" sz="quarter" idx="25"/>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55469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a:xfrm>
            <a:off x="1146066" y="3628915"/>
            <a:ext cx="5913198" cy="361363"/>
          </a:xfrm>
        </p:spPr>
        <p:txBody>
          <a:bodyPr/>
          <a:lstStyle/>
          <a:p>
            <a:r>
              <a:rPr lang="en-US" dirty="0"/>
              <a:t>COSA RENDE DESCRIPT UN OTTIMO STRUMENTO PER IL PATRIMONIO DIGITALE? </a:t>
            </a:r>
          </a:p>
          <a:p>
            <a:endParaRPr lang="en-US" dirty="0"/>
          </a:p>
          <a:p>
            <a:endParaRPr lang="en-US" dirty="0"/>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dirty="0"/>
              <a:t>Descript </a:t>
            </a:r>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ahyp="http://schemas.microsoft.com/office/drawing/2018/hyperlinkcolor" val="tx"/>
                    </a:ext>
                  </a:extLst>
                </a:hlinkClick>
              </a:rPr>
              <a:t>CLICCA PER VEDERE</a:t>
            </a:r>
            <a:endParaRPr lang="en-US"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54557" y="6995866"/>
            <a:ext cx="1853433" cy="735460"/>
          </a:xfrm>
        </p:spPr>
        <p:txBody>
          <a:bodyPr/>
          <a:lstStyle/>
          <a:p>
            <a:r>
              <a:rPr lang="en-US" dirty="0"/>
              <a:t>WANT TO GIVE DESCRIPT A TRY?</a:t>
            </a:r>
          </a:p>
          <a:p>
            <a:endParaRPr lang="en-US" dirty="0"/>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08</a:t>
            </a:r>
          </a:p>
          <a:p>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590E580-2C3B-E3EB-A19C-A2185E2C30FC}"/>
              </a:ext>
            </a:extLst>
          </p:cNvPr>
          <p:cNvSpPr>
            <a:spLocks noGrp="1"/>
          </p:cNvSpPr>
          <p:nvPr>
            <p:ph type="body" sz="quarter" idx="28"/>
          </p:nvPr>
        </p:nvSpPr>
        <p:spPr>
          <a:xfrm>
            <a:off x="4311498" y="7903889"/>
            <a:ext cx="2784501" cy="3117727"/>
          </a:xfrm>
        </p:spPr>
        <p:txBody>
          <a:bodyPr/>
          <a:lstStyle/>
          <a:p>
            <a:r>
              <a:rPr lang="it-IT" dirty="0"/>
              <a:t>Fare clic sul pulsante </a:t>
            </a:r>
            <a:r>
              <a:rPr lang="it-IT" dirty="0" err="1"/>
              <a:t>Get</a:t>
            </a:r>
            <a:r>
              <a:rPr lang="it-IT" dirty="0"/>
              <a:t> </a:t>
            </a:r>
            <a:r>
              <a:rPr lang="it-IT" dirty="0" err="1"/>
              <a:t>Started</a:t>
            </a:r>
            <a:r>
              <a:rPr lang="it-IT" dirty="0"/>
              <a:t> For Free (Inizia gratis) nella pagina iniziale per creare un account gratuito e visitare la pagina di supporto </a:t>
            </a:r>
            <a:r>
              <a:rPr lang="en-US" dirty="0">
                <a:solidFill>
                  <a:srgbClr val="E43794"/>
                </a:solidFill>
                <a:hlinkClick r:id="rId3">
                  <a:extLst>
                    <a:ext uri="{A12FA001-AC4F-418D-AE19-62706E023703}">
                      <ahyp:hlinkClr xmlns:ahyp="http://schemas.microsoft.com/office/drawing/2018/hyperlinkcolor" val="tx"/>
                    </a:ext>
                  </a:extLst>
                </a:hlinkClick>
              </a:rPr>
              <a:t>Descript Help </a:t>
            </a:r>
            <a:r>
              <a:rPr lang="it-IT" dirty="0"/>
              <a:t>per i video tutorial e i forum degli utenti. Se pensate che questo strumento faccia per voi, l'abbonamento mensile PRO costa 30 dollari e ci sono tariffe speciali per gli educatori e le organizzazioni non profit. </a:t>
            </a:r>
          </a:p>
          <a:p>
            <a:r>
              <a:rPr lang="en-US" dirty="0"/>
              <a:t> </a:t>
            </a:r>
          </a:p>
          <a:p>
            <a:r>
              <a:rPr lang="en-US" dirty="0" err="1"/>
              <a:t>Scopri</a:t>
            </a:r>
            <a:r>
              <a:rPr lang="en-US" dirty="0"/>
              <a:t> di </a:t>
            </a:r>
            <a:r>
              <a:rPr lang="en-US" dirty="0" err="1"/>
              <a:t>più</a:t>
            </a:r>
            <a:r>
              <a:rPr lang="en-US" dirty="0"/>
              <a:t> </a:t>
            </a:r>
            <a:r>
              <a:rPr lang="en-US" dirty="0" err="1"/>
              <a:t>su</a:t>
            </a:r>
            <a:r>
              <a:rPr lang="en-US" dirty="0"/>
              <a:t> YouTube: </a:t>
            </a:r>
          </a:p>
          <a:p>
            <a:r>
              <a:rPr lang="en-US" dirty="0">
                <a:solidFill>
                  <a:srgbClr val="E43794"/>
                </a:solidFill>
                <a:hlinkClick r:id="rId4">
                  <a:extLst>
                    <a:ext uri="{A12FA001-AC4F-418D-AE19-62706E023703}">
                      <ahyp:hlinkClr xmlns:ahyp="http://schemas.microsoft.com/office/drawing/2018/hyperlinkcolor" val="tx"/>
                    </a:ext>
                  </a:extLst>
                </a:hlinkClick>
              </a:rPr>
              <a:t>Introducing Descript </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id="{97BA12B1-6009-2B17-CC0F-0E2AFADA6532}"/>
              </a:ext>
            </a:extLst>
          </p:cNvPr>
          <p:cNvSpPr>
            <a:spLocks noGrp="1"/>
          </p:cNvSpPr>
          <p:nvPr>
            <p:ph type="body" sz="quarter" idx="23"/>
          </p:nvPr>
        </p:nvSpPr>
        <p:spPr/>
        <p:txBody>
          <a:bodyPr numCol="1"/>
          <a:lstStyle/>
          <a:p>
            <a:r>
              <a:rPr lang="it-IT" dirty="0" err="1"/>
              <a:t>Descript</a:t>
            </a:r>
            <a:r>
              <a:rPr lang="it-IT" dirty="0"/>
              <a:t> elimina gran parte del tempo e del lavoro noioso necessario per rendere i vostri video e podcast più professionali e coinvolgenti, dandovi l’opportunità di concentrarvi sullo sviluppo della vostra storia. </a:t>
            </a:r>
          </a:p>
          <a:p>
            <a:endParaRPr lang="en-US" dirty="0"/>
          </a:p>
          <a:p>
            <a:r>
              <a:rPr lang="it-IT" dirty="0"/>
              <a:t>È un processo molto più semplice e intuitivo da comprendere quando si cerca di capire come presentare la propria storia in audio o in video, quindi adatto ai principianti. Fornisce gli strumenti che rendono il prodotto finale un'esperienza ben realizzata, fluida e coinvolgente</a:t>
            </a:r>
            <a:r>
              <a:rPr lang="en-US" dirty="0"/>
              <a:t>. </a:t>
            </a:r>
          </a:p>
          <a:p>
            <a:endParaRPr lang="en-US" dirty="0"/>
          </a:p>
        </p:txBody>
      </p:sp>
      <p:sp>
        <p:nvSpPr>
          <p:cNvPr id="14" name="Text Placeholder 13">
            <a:extLst>
              <a:ext uri="{FF2B5EF4-FFF2-40B4-BE49-F238E27FC236}">
                <a16:creationId xmlns:a16="http://schemas.microsoft.com/office/drawing/2014/main" id="{FC0B2642-5B95-DB58-BEE6-5043C22DB40D}"/>
              </a:ext>
            </a:extLst>
          </p:cNvPr>
          <p:cNvSpPr>
            <a:spLocks noGrp="1"/>
          </p:cNvSpPr>
          <p:nvPr>
            <p:ph type="body" sz="quarter" idx="24"/>
          </p:nvPr>
        </p:nvSpPr>
        <p:spPr/>
        <p:txBody>
          <a:bodyPr/>
          <a:lstStyle/>
          <a:p>
            <a:r>
              <a:rPr lang="en-US" b="1" dirty="0"/>
              <a:t>Descript</a:t>
            </a:r>
            <a:r>
              <a:rPr lang="en-US" dirty="0"/>
              <a:t> </a:t>
            </a:r>
            <a:r>
              <a:rPr lang="it-IT" dirty="0"/>
              <a:t>è un software molto semplice da usare che consente di modificare e produrre video e registrazioni audio modificando i file di testo.</a:t>
            </a:r>
            <a:endParaRPr lang="en-US" dirty="0"/>
          </a:p>
        </p:txBody>
      </p:sp>
      <p:pic>
        <p:nvPicPr>
          <p:cNvPr id="5" name="Picture Placeholder 4">
            <a:extLst>
              <a:ext uri="{FF2B5EF4-FFF2-40B4-BE49-F238E27FC236}">
                <a16:creationId xmlns:a16="http://schemas.microsoft.com/office/drawing/2014/main" id="{5509A497-FA66-3107-8DED-4458B7EA39A8}"/>
              </a:ext>
            </a:extLst>
          </p:cNvPr>
          <p:cNvPicPr>
            <a:picLocks noGrp="1" noChangeAspect="1"/>
          </p:cNvPicPr>
          <p:nvPr>
            <p:ph type="pic" sz="quarter" idx="25"/>
          </p:nvPr>
        </p:nvPicPr>
        <p:blipFill rotWithShape="1">
          <a:blip r:embed="rId5" cstate="screen">
            <a:extLst>
              <a:ext uri="{28A0092B-C50C-407E-A947-70E740481C1C}">
                <a14:useLocalDpi xmlns:a14="http://schemas.microsoft.com/office/drawing/2010/main"/>
              </a:ext>
            </a:extLst>
          </a:blip>
          <a:srcRect l="-1090" t="-376"/>
          <a:stretch/>
        </p:blipFill>
        <p:spPr>
          <a:xfrm>
            <a:off x="-1469" y="7228515"/>
            <a:ext cx="3657600" cy="2795588"/>
          </a:xfrm>
        </p:spPr>
      </p:pic>
    </p:spTree>
    <p:extLst>
      <p:ext uri="{BB962C8B-B14F-4D97-AF65-F5344CB8AC3E}">
        <p14:creationId xmlns:p14="http://schemas.microsoft.com/office/powerpoint/2010/main" val="3002714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a:xfrm>
            <a:off x="1146066" y="3597674"/>
            <a:ext cx="5913198" cy="361363"/>
          </a:xfrm>
        </p:spPr>
        <p:txBody>
          <a:bodyPr/>
          <a:lstStyle/>
          <a:p>
            <a:r>
              <a:rPr lang="en-US" dirty="0"/>
              <a:t>COSA RENDE THINGLINK UN OTTIMO STRUMENTO PER IL PATRIMONIO DIGITALE? </a:t>
            </a:r>
          </a:p>
          <a:p>
            <a:endParaRPr lang="en-US" dirty="0"/>
          </a:p>
          <a:p>
            <a:endParaRPr lang="en-US" dirty="0"/>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dirty="0" err="1"/>
              <a:t>Thinglink</a:t>
            </a:r>
            <a:endParaRPr lang="en-US" dirty="0"/>
          </a:p>
          <a:p>
            <a:endParaRPr lang="en-US" dirty="0"/>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ahyp="http://schemas.microsoft.com/office/drawing/2018/hyperlinkcolor" val="tx"/>
                    </a:ext>
                  </a:extLst>
                </a:hlinkClick>
              </a:rPr>
              <a:t>CLICCA PER VEDERE</a:t>
            </a:r>
            <a:endParaRPr lang="en-US"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54557" y="6995866"/>
            <a:ext cx="1853433" cy="735460"/>
          </a:xfrm>
        </p:spPr>
        <p:txBody>
          <a:bodyPr/>
          <a:lstStyle/>
          <a:p>
            <a:r>
              <a:rPr lang="en-US" dirty="0"/>
              <a:t>VOLETE PROVARE THINGLINK?</a:t>
            </a:r>
          </a:p>
          <a:p>
            <a:endParaRPr lang="en-US" dirty="0"/>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09</a:t>
            </a:r>
          </a:p>
          <a:p>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590E580-2C3B-E3EB-A19C-A2185E2C30FC}"/>
              </a:ext>
            </a:extLst>
          </p:cNvPr>
          <p:cNvSpPr>
            <a:spLocks noGrp="1"/>
          </p:cNvSpPr>
          <p:nvPr>
            <p:ph type="body" sz="quarter" idx="28"/>
          </p:nvPr>
        </p:nvSpPr>
        <p:spPr>
          <a:xfrm>
            <a:off x="4311498" y="7844065"/>
            <a:ext cx="2784501" cy="3177552"/>
          </a:xfrm>
        </p:spPr>
        <p:txBody>
          <a:bodyPr/>
          <a:lstStyle/>
          <a:p>
            <a:r>
              <a:rPr lang="it-IT" dirty="0"/>
              <a:t>È prevista una prova gratuita senza pubblicazione, ma l'abbonamento di base parte da 25 dollari al mese e i costi aumentano con il numero di visualizzazioni. Sono previsti sconti per le organizzazioni non profit. </a:t>
            </a:r>
          </a:p>
          <a:p>
            <a:endParaRPr lang="en-US" dirty="0"/>
          </a:p>
          <a:p>
            <a:r>
              <a:rPr lang="it-IT" dirty="0"/>
              <a:t>Fate clic sul pulsante “Prova gratis” nella parte superiore della homepage per iniziare a creare un account e seguite i video introduttivi.</a:t>
            </a:r>
          </a:p>
          <a:p>
            <a:endParaRPr lang="en-US" dirty="0"/>
          </a:p>
          <a:p>
            <a:r>
              <a:rPr lang="en-US" dirty="0"/>
              <a:t>Video </a:t>
            </a:r>
            <a:r>
              <a:rPr lang="en-US" dirty="0" err="1"/>
              <a:t>introduttivo</a:t>
            </a:r>
            <a:r>
              <a:rPr lang="en-US" dirty="0"/>
              <a:t> </a:t>
            </a:r>
            <a:r>
              <a:rPr lang="en-US" dirty="0" err="1"/>
              <a:t>su</a:t>
            </a:r>
            <a:r>
              <a:rPr lang="en-US" dirty="0"/>
              <a:t> YouTube: </a:t>
            </a:r>
          </a:p>
          <a:p>
            <a:r>
              <a:rPr lang="en-US" dirty="0">
                <a:solidFill>
                  <a:srgbClr val="E43794"/>
                </a:solidFill>
                <a:hlinkClick r:id="rId3">
                  <a:extLst>
                    <a:ext uri="{A12FA001-AC4F-418D-AE19-62706E023703}">
                      <ahyp:hlinkClr xmlns:ahyp="http://schemas.microsoft.com/office/drawing/2018/hyperlinkcolor" val="tx"/>
                    </a:ext>
                  </a:extLst>
                </a:hlinkClick>
              </a:rPr>
              <a:t>What is Thinglink?</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id="{97BA12B1-6009-2B17-CC0F-0E2AFADA6532}"/>
              </a:ext>
            </a:extLst>
          </p:cNvPr>
          <p:cNvSpPr>
            <a:spLocks noGrp="1"/>
          </p:cNvSpPr>
          <p:nvPr>
            <p:ph type="body" sz="quarter" idx="23"/>
          </p:nvPr>
        </p:nvSpPr>
        <p:spPr/>
        <p:txBody>
          <a:bodyPr numCol="1"/>
          <a:lstStyle/>
          <a:p>
            <a:r>
              <a:rPr lang="it-IT" dirty="0"/>
              <a:t>È un ottimo modo per attirare i visitatori all'interno di un'immagine e farli immergere più a fondo nel luogo o nella storia in cui si vuole farli immergere. Ciò avviene grazie alla possibilità di aggiungere degli "hotspot", sui quali le persone possono cliccare e seguire il collegamento a diversi livelli di testo, video, audio e tipi di informazioni. In questo modo, l'utente ha la piena libertà di orientarsi e di decidere cosa è più interessante per lui. </a:t>
            </a:r>
          </a:p>
          <a:p>
            <a:endParaRPr lang="en-US" dirty="0"/>
          </a:p>
          <a:p>
            <a:r>
              <a:rPr lang="it-IT" dirty="0"/>
              <a:t>Può essere incorporato in qualsiasi sito web e può funzionare con Microsoft Office, Google, </a:t>
            </a:r>
            <a:r>
              <a:rPr lang="it-IT" dirty="0" err="1"/>
              <a:t>Canva</a:t>
            </a:r>
            <a:r>
              <a:rPr lang="it-IT" dirty="0"/>
              <a:t> ed altri. È uno strumento molto flessibile che offre molte opzioni per coinvolgere le persone nel vostro sito, nella vostra azienda o nel vostro patrimonio culturale. Funziona su telefoni, tablet, desktop, TV, touch screen e dispositivi VR. </a:t>
            </a:r>
            <a:endParaRPr lang="en-US" dirty="0"/>
          </a:p>
        </p:txBody>
      </p:sp>
      <p:sp>
        <p:nvSpPr>
          <p:cNvPr id="14" name="Text Placeholder 13">
            <a:extLst>
              <a:ext uri="{FF2B5EF4-FFF2-40B4-BE49-F238E27FC236}">
                <a16:creationId xmlns:a16="http://schemas.microsoft.com/office/drawing/2014/main" id="{FC0B2642-5B95-DB58-BEE6-5043C22DB40D}"/>
              </a:ext>
            </a:extLst>
          </p:cNvPr>
          <p:cNvSpPr>
            <a:spLocks noGrp="1"/>
          </p:cNvSpPr>
          <p:nvPr>
            <p:ph type="body" sz="quarter" idx="24"/>
          </p:nvPr>
        </p:nvSpPr>
        <p:spPr/>
        <p:txBody>
          <a:bodyPr/>
          <a:lstStyle/>
          <a:p>
            <a:r>
              <a:rPr lang="en-US" b="1" dirty="0" err="1"/>
              <a:t>Thinglink</a:t>
            </a:r>
            <a:r>
              <a:rPr lang="en-US" dirty="0"/>
              <a:t> </a:t>
            </a:r>
            <a:r>
              <a:rPr lang="it-IT" dirty="0"/>
              <a:t>vi permetterà di aggiungere punti interattivi a un'immagine, un video, una realtà virtuale o un'animazione con un editor intuitivo che potrete imparare ad usare in 2 minuti</a:t>
            </a:r>
            <a:r>
              <a:rPr lang="en-US" dirty="0"/>
              <a:t>.</a:t>
            </a:r>
          </a:p>
          <a:p>
            <a:endParaRPr lang="en-US" dirty="0"/>
          </a:p>
        </p:txBody>
      </p:sp>
      <p:pic>
        <p:nvPicPr>
          <p:cNvPr id="5" name="Picture Placeholder 4">
            <a:extLst>
              <a:ext uri="{FF2B5EF4-FFF2-40B4-BE49-F238E27FC236}">
                <a16:creationId xmlns:a16="http://schemas.microsoft.com/office/drawing/2014/main" id="{A7FA9E60-787A-2518-D915-1C3054B27D31}"/>
              </a:ext>
            </a:extLst>
          </p:cNvPr>
          <p:cNvPicPr>
            <a:picLocks noGrp="1" noChangeAspect="1"/>
          </p:cNvPicPr>
          <p:nvPr>
            <p:ph type="pic" sz="quarter" idx="25"/>
          </p:nvPr>
        </p:nvPicPr>
        <p:blipFill rotWithShape="1">
          <a:blip r:embed="rId4" cstate="screen">
            <a:extLst>
              <a:ext uri="{28A0092B-C50C-407E-A947-70E740481C1C}">
                <a14:useLocalDpi xmlns:a14="http://schemas.microsoft.com/office/drawing/2010/main"/>
              </a:ext>
            </a:extLst>
          </a:blip>
          <a:srcRect l="-255" t="-181"/>
          <a:stretch/>
        </p:blipFill>
        <p:spPr>
          <a:xfrm>
            <a:off x="-1469" y="7228515"/>
            <a:ext cx="3657600" cy="2795588"/>
          </a:xfrm>
        </p:spPr>
      </p:pic>
    </p:spTree>
    <p:extLst>
      <p:ext uri="{BB962C8B-B14F-4D97-AF65-F5344CB8AC3E}">
        <p14:creationId xmlns:p14="http://schemas.microsoft.com/office/powerpoint/2010/main" val="3854308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a:xfrm>
            <a:off x="1146066" y="3596573"/>
            <a:ext cx="5913198" cy="361363"/>
          </a:xfrm>
        </p:spPr>
        <p:txBody>
          <a:bodyPr/>
          <a:lstStyle/>
          <a:p>
            <a:r>
              <a:rPr lang="en-US" dirty="0"/>
              <a:t>COSA RENDE QUESTO UN OTTIMO STRUMENTO PER IL PATRIMONIO DIGITALE? </a:t>
            </a:r>
          </a:p>
          <a:p>
            <a:endParaRPr lang="en-US" dirty="0"/>
          </a:p>
          <a:p>
            <a:endParaRPr lang="en-US" dirty="0"/>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dirty="0" err="1"/>
              <a:t>Questo</a:t>
            </a:r>
            <a:endParaRPr lang="en-US" dirty="0"/>
          </a:p>
          <a:p>
            <a:endParaRPr lang="en-US" dirty="0"/>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u="sng" dirty="0">
                <a:hlinkClick r:id="rId2">
                  <a:extLst>
                    <a:ext uri="{A12FA001-AC4F-418D-AE19-62706E023703}">
                      <ahyp:hlinkClr xmlns:ahyp="http://schemas.microsoft.com/office/drawing/2018/hyperlinkcolor" val="tx"/>
                    </a:ext>
                  </a:extLst>
                </a:hlinkClick>
              </a:rPr>
              <a:t>CLIC</a:t>
            </a:r>
            <a:r>
              <a:rPr lang="en-US" u="sng" dirty="0"/>
              <a:t>CA PER VEDERE</a:t>
            </a:r>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77031" y="7247140"/>
            <a:ext cx="1853433" cy="735460"/>
          </a:xfrm>
        </p:spPr>
        <p:txBody>
          <a:bodyPr/>
          <a:lstStyle/>
          <a:p>
            <a:r>
              <a:rPr lang="en-US" dirty="0"/>
              <a:t>VOLETE PROVARE QUESTO?</a:t>
            </a:r>
          </a:p>
          <a:p>
            <a:endParaRPr lang="en-US" dirty="0"/>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10</a:t>
            </a:r>
          </a:p>
          <a:p>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24417" y="7247140"/>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601194" y="7742180"/>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590E580-2C3B-E3EB-A19C-A2185E2C30FC}"/>
              </a:ext>
            </a:extLst>
          </p:cNvPr>
          <p:cNvSpPr>
            <a:spLocks noGrp="1"/>
          </p:cNvSpPr>
          <p:nvPr>
            <p:ph type="body" sz="quarter" idx="28"/>
          </p:nvPr>
        </p:nvSpPr>
        <p:spPr>
          <a:xfrm>
            <a:off x="4311498" y="7952023"/>
            <a:ext cx="2784501" cy="3177552"/>
          </a:xfrm>
        </p:spPr>
        <p:txBody>
          <a:bodyPr/>
          <a:lstStyle/>
          <a:p>
            <a:pPr marL="6350"/>
            <a:r>
              <a:rPr lang="it-IT" dirty="0"/>
              <a:t>Sulla homepage, fare clic sul pulsante “</a:t>
            </a:r>
            <a:r>
              <a:rPr lang="it-IT" dirty="0" err="1"/>
              <a:t>sign</a:t>
            </a:r>
            <a:r>
              <a:rPr lang="it-IT" dirty="0"/>
              <a:t> in” in cima alla pagina per creare il proprio account gratuito, inserendo il nome che si desidera utilizzare e una password, quindi completare il resto delle informazioni del profilo. Una volta impostato il profilo, fare clic sul link “Diventa un creatore” nella parte superiore della pagina. La pagina seguente vi guiderà nella creazione del vostro gioco.</a:t>
            </a:r>
          </a:p>
          <a:p>
            <a:r>
              <a:rPr lang="en-US" dirty="0"/>
              <a:t> </a:t>
            </a:r>
          </a:p>
          <a:p>
            <a:r>
              <a:rPr lang="en-US" dirty="0"/>
              <a:t>Video </a:t>
            </a:r>
            <a:r>
              <a:rPr lang="en-US" dirty="0" err="1"/>
              <a:t>introduttivo</a:t>
            </a:r>
            <a:r>
              <a:rPr lang="en-US" dirty="0"/>
              <a:t>: </a:t>
            </a:r>
            <a:r>
              <a:rPr lang="en-US" dirty="0">
                <a:solidFill>
                  <a:srgbClr val="E43794"/>
                </a:solidFill>
                <a:hlinkClick r:id="rId3">
                  <a:extLst>
                    <a:ext uri="{A12FA001-AC4F-418D-AE19-62706E023703}">
                      <ahyp:hlinkClr xmlns:ahyp="http://schemas.microsoft.com/office/drawing/2018/hyperlinkcolor" val="tx"/>
                    </a:ext>
                  </a:extLst>
                </a:hlinkClick>
              </a:rPr>
              <a:t>Questo game demo</a:t>
            </a:r>
            <a:endParaRPr lang="en-US" dirty="0">
              <a:solidFill>
                <a:srgbClr val="E43794"/>
              </a:solidFill>
            </a:endParaRPr>
          </a:p>
          <a:p>
            <a:endParaRPr lang="en-US" dirty="0">
              <a:solidFill>
                <a:srgbClr val="E43794"/>
              </a:solidFill>
            </a:endParaRPr>
          </a:p>
          <a:p>
            <a:r>
              <a:rPr lang="en-US" dirty="0"/>
              <a:t>Quattro </a:t>
            </a:r>
            <a:r>
              <a:rPr lang="en-US" dirty="0" err="1"/>
              <a:t>semplicI</a:t>
            </a:r>
            <a:r>
              <a:rPr lang="en-US" dirty="0"/>
              <a:t> </a:t>
            </a:r>
            <a:r>
              <a:rPr lang="en-US" dirty="0" err="1"/>
              <a:t>passi</a:t>
            </a:r>
            <a:r>
              <a:rPr lang="en-US" dirty="0"/>
              <a:t> per </a:t>
            </a:r>
            <a:r>
              <a:rPr lang="en-US" dirty="0" err="1"/>
              <a:t>cominciare</a:t>
            </a:r>
            <a:r>
              <a:rPr lang="en-US" dirty="0"/>
              <a:t>: </a:t>
            </a:r>
          </a:p>
          <a:p>
            <a:r>
              <a:rPr lang="en-US" dirty="0">
                <a:solidFill>
                  <a:srgbClr val="E43794"/>
                </a:solidFill>
                <a:hlinkClick r:id="rId4">
                  <a:extLst>
                    <a:ext uri="{A12FA001-AC4F-418D-AE19-62706E023703}">
                      <ahyp:hlinkClr xmlns:ahyp="http://schemas.microsoft.com/office/drawing/2018/hyperlinkcolor" val="tx"/>
                    </a:ext>
                  </a:extLst>
                </a:hlinkClick>
              </a:rPr>
              <a:t>Questo Creator Room</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id="{97BA12B1-6009-2B17-CC0F-0E2AFADA6532}"/>
              </a:ext>
            </a:extLst>
          </p:cNvPr>
          <p:cNvSpPr>
            <a:spLocks noGrp="1"/>
          </p:cNvSpPr>
          <p:nvPr>
            <p:ph type="body" sz="quarter" idx="23"/>
          </p:nvPr>
        </p:nvSpPr>
        <p:spPr>
          <a:xfrm>
            <a:off x="1157426" y="4208279"/>
            <a:ext cx="5890479" cy="2423049"/>
          </a:xfrm>
        </p:spPr>
        <p:txBody>
          <a:bodyPr/>
          <a:lstStyle/>
          <a:p>
            <a:r>
              <a:rPr lang="it-IT" dirty="0"/>
              <a:t>A prescindere dall'età, le persone amano i giochi e i giochi sul patrimonio sono un ottimo modo per coinvolgere le persone e far conoscere la vostra storia in modo divertente. Questo non solo permette di creare facilmente un gioco sul patrimonio culturale, ma una volta che il gioco creato raggiunge 50 visualizzazioni e una valutazione media di 4.3, si può guadagnare il 75% dei ricavi del gioco. </a:t>
            </a:r>
          </a:p>
          <a:p>
            <a:endParaRPr lang="en-US" dirty="0"/>
          </a:p>
          <a:p>
            <a:pPr marL="6350"/>
            <a:r>
              <a:rPr lang="it-IT" dirty="0"/>
              <a:t>I giochi di esplorazione urbana sono una nuova forma di intrattenimento per i viaggiatori e gli abitanti del luogo che vogliono esplorare e divertirsi. Seguendo un percorso tematico in città, l'utente interagisce con l'ambiente circostante e con la narrazione del gioco. Il tutto sul proprio smartphone.</a:t>
            </a:r>
          </a:p>
          <a:p>
            <a:pPr marL="6350"/>
            <a:r>
              <a:rPr lang="it-IT" dirty="0"/>
              <a:t>Si risolvono enigmi cercando nell'ambiente circostante. Si scoprono nuovi luoghi della città. Si svela la storia divertente di ogni luogo. È possibile vestire i panni di un personaggio iconico e scegliere tra giochi all'aperto in città o al chiuso in castelli, musei, ville e molti altri luoghi.</a:t>
            </a:r>
          </a:p>
          <a:p>
            <a:endParaRPr lang="en-US" dirty="0"/>
          </a:p>
          <a:p>
            <a:pPr marL="6350"/>
            <a:r>
              <a:rPr lang="it-IT" dirty="0"/>
              <a:t>Ogni gioco è unico e creato intorno a un tema specifico, che può essere ispirato a un fatto storico, alla cultura locale o a qualsiasi cosa la vostra immaginazione riesca a concepire!</a:t>
            </a:r>
          </a:p>
          <a:p>
            <a:endParaRPr lang="en-US" dirty="0"/>
          </a:p>
        </p:txBody>
      </p:sp>
      <p:sp>
        <p:nvSpPr>
          <p:cNvPr id="14" name="Text Placeholder 13">
            <a:extLst>
              <a:ext uri="{FF2B5EF4-FFF2-40B4-BE49-F238E27FC236}">
                <a16:creationId xmlns:a16="http://schemas.microsoft.com/office/drawing/2014/main" id="{FC0B2642-5B95-DB58-BEE6-5043C22DB40D}"/>
              </a:ext>
            </a:extLst>
          </p:cNvPr>
          <p:cNvSpPr>
            <a:spLocks noGrp="1"/>
          </p:cNvSpPr>
          <p:nvPr>
            <p:ph type="body" sz="quarter" idx="24"/>
          </p:nvPr>
        </p:nvSpPr>
        <p:spPr/>
        <p:txBody>
          <a:bodyPr/>
          <a:lstStyle/>
          <a:p>
            <a:r>
              <a:rPr lang="en-US" b="1" dirty="0" err="1"/>
              <a:t>Questo</a:t>
            </a:r>
            <a:r>
              <a:rPr lang="en-US" dirty="0"/>
              <a:t> </a:t>
            </a:r>
            <a:r>
              <a:rPr lang="it-IT" dirty="0"/>
              <a:t>è una piattaforma per giochi di esplorazione di città reali che vi aiuterà a costruire un gioco interattivo sul patrimonio culturale e vi ospiterà per promuoverlo e venderlo. </a:t>
            </a:r>
            <a:endParaRPr lang="en-US" dirty="0"/>
          </a:p>
          <a:p>
            <a:endParaRPr lang="en-US" dirty="0"/>
          </a:p>
        </p:txBody>
      </p:sp>
      <p:pic>
        <p:nvPicPr>
          <p:cNvPr id="5" name="Picture Placeholder 4">
            <a:extLst>
              <a:ext uri="{FF2B5EF4-FFF2-40B4-BE49-F238E27FC236}">
                <a16:creationId xmlns:a16="http://schemas.microsoft.com/office/drawing/2014/main" id="{C9C868E3-C76A-C7D1-759E-BFCE70F0E9FF}"/>
              </a:ext>
            </a:extLst>
          </p:cNvPr>
          <p:cNvPicPr>
            <a:picLocks noGrp="1" noChangeAspect="1"/>
          </p:cNvPicPr>
          <p:nvPr>
            <p:ph type="pic" sz="quarter" idx="25"/>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50207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a:xfrm>
            <a:off x="1146066" y="3630015"/>
            <a:ext cx="5913198" cy="361363"/>
          </a:xfrm>
        </p:spPr>
        <p:txBody>
          <a:bodyPr/>
          <a:lstStyle/>
          <a:p>
            <a:r>
              <a:rPr lang="en-US" dirty="0"/>
              <a:t>COSA RENDE IZI TRAVEL UN OTTIMO STRUMENTO PER IL PATRIMONIO DIGITALE? </a:t>
            </a:r>
          </a:p>
          <a:p>
            <a:endParaRPr lang="en-US" dirty="0"/>
          </a:p>
          <a:p>
            <a:endParaRPr lang="en-US" dirty="0"/>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dirty="0" err="1"/>
              <a:t>Izi</a:t>
            </a:r>
            <a:r>
              <a:rPr lang="en-US" dirty="0"/>
              <a:t> Travel</a:t>
            </a:r>
          </a:p>
          <a:p>
            <a:endParaRPr lang="en-US" dirty="0"/>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ahyp="http://schemas.microsoft.com/office/drawing/2018/hyperlinkcolor" val="tx"/>
                    </a:ext>
                  </a:extLst>
                </a:hlinkClick>
              </a:rPr>
              <a:t>CLICCA PER VEDERE</a:t>
            </a:r>
            <a:endParaRPr lang="en-US"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46750" y="6615091"/>
            <a:ext cx="1853433" cy="735460"/>
          </a:xfrm>
        </p:spPr>
        <p:txBody>
          <a:bodyPr/>
          <a:lstStyle/>
          <a:p>
            <a:r>
              <a:rPr lang="en-US" dirty="0"/>
              <a:t>VOLETE PROVARE IZI TRAVEL?</a:t>
            </a:r>
          </a:p>
          <a:p>
            <a:endParaRPr lang="en-US" dirty="0"/>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11</a:t>
            </a:r>
          </a:p>
          <a:p>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24417" y="6615091"/>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601194" y="7110131"/>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590E580-2C3B-E3EB-A19C-A2185E2C30FC}"/>
              </a:ext>
            </a:extLst>
          </p:cNvPr>
          <p:cNvSpPr>
            <a:spLocks noGrp="1"/>
          </p:cNvSpPr>
          <p:nvPr>
            <p:ph type="body" sz="quarter" idx="28"/>
          </p:nvPr>
        </p:nvSpPr>
        <p:spPr>
          <a:xfrm>
            <a:off x="4281217" y="7319974"/>
            <a:ext cx="2784501" cy="3261043"/>
          </a:xfrm>
        </p:spPr>
        <p:txBody>
          <a:bodyPr/>
          <a:lstStyle/>
          <a:p>
            <a:pPr marL="6350"/>
            <a:r>
              <a:rPr lang="it-IT" dirty="0"/>
              <a:t>Dalla pagina iniziale, fare clic sul pulsante “Crea per iniziare”, fare clic su “Per gli individui” o “Per i professionisti” e quindi fare clic sul pulsante “Inizia ora” per creare il proprio account gratuito. Inserire il nome, l'azienda e l'indirizzo e-mail, quindi fare clic sul link inviato per confermare l'account; dopo aver fornito una password, inserire i dati dell'organizzazione e fare clic su “Vai alla pagina di creazione dell'audio”. Fare clic sul pulsante “+Crea” nella parte superiore della pagina e selezionare il tipo di guida che si desidera creare, quindi aggiungere i file audio e di testo per creare il tour.</a:t>
            </a:r>
          </a:p>
          <a:p>
            <a:r>
              <a:rPr lang="en-US" dirty="0"/>
              <a:t> </a:t>
            </a:r>
          </a:p>
          <a:p>
            <a:r>
              <a:rPr lang="en-US" dirty="0"/>
              <a:t>Video </a:t>
            </a:r>
            <a:r>
              <a:rPr lang="en-US" dirty="0" err="1"/>
              <a:t>introduttivo</a:t>
            </a:r>
            <a:r>
              <a:rPr lang="en-US" dirty="0"/>
              <a:t>: </a:t>
            </a:r>
            <a:r>
              <a:rPr lang="en-US" dirty="0">
                <a:solidFill>
                  <a:srgbClr val="E43794"/>
                </a:solidFill>
                <a:hlinkClick r:id="rId3">
                  <a:extLst>
                    <a:ext uri="{A12FA001-AC4F-418D-AE19-62706E023703}">
                      <ahyp:hlinkClr xmlns:ahyp="http://schemas.microsoft.com/office/drawing/2018/hyperlinkcolor" val="tx"/>
                    </a:ext>
                  </a:extLst>
                </a:hlinkClick>
              </a:rPr>
              <a:t>izi Travel on You Tube</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id="{97BA12B1-6009-2B17-CC0F-0E2AFADA6532}"/>
              </a:ext>
            </a:extLst>
          </p:cNvPr>
          <p:cNvSpPr>
            <a:spLocks noGrp="1"/>
          </p:cNvSpPr>
          <p:nvPr>
            <p:ph type="body" sz="quarter" idx="23"/>
          </p:nvPr>
        </p:nvSpPr>
        <p:spPr>
          <a:xfrm>
            <a:off x="1157426" y="4208280"/>
            <a:ext cx="5890479" cy="1616877"/>
          </a:xfrm>
        </p:spPr>
        <p:txBody>
          <a:bodyPr numCol="1"/>
          <a:lstStyle/>
          <a:p>
            <a:r>
              <a:rPr lang="it-IT" dirty="0"/>
              <a:t>Mette in contatto le città, i musei, i siti del patrimonio culturale e le loro storie con i viaggiatori che vogliono esplorare il mondo in un modo nuovo e innovativo: attraverso una piattaforma globale, aperta e gratuita. La piattaforma di storytelling di </a:t>
            </a:r>
            <a:r>
              <a:rPr lang="it-IT" dirty="0" err="1"/>
              <a:t>Izi.TRAVEL</a:t>
            </a:r>
            <a:r>
              <a:rPr lang="it-IT" dirty="0"/>
              <a:t> conta oltre 25.000 editori di audioguide e 5 milioni di download. Il loro obiettivo è aiutare le organizzazioni dei settori della cultura, del patrimonio e del turismo a dare vita alle loro storie. </a:t>
            </a:r>
          </a:p>
          <a:p>
            <a:endParaRPr lang="en-US" dirty="0"/>
          </a:p>
          <a:p>
            <a:r>
              <a:rPr lang="it-IT" dirty="0"/>
              <a:t>L'obiettivo è anche quello di rendere l'esplorazione del patrimonio più stimolante e arricchente per i visitatori. Si tratta di un hub dinamico dove è possibile condividere facilmente i propri contenuti e creare guide multimediali per milioni di viaggiatori. La piattaforma è gratuita ed è supportata da un team di oltre 50 professionisti in tutto il mondo. </a:t>
            </a:r>
            <a:endParaRPr lang="en-US" dirty="0"/>
          </a:p>
        </p:txBody>
      </p:sp>
      <p:sp>
        <p:nvSpPr>
          <p:cNvPr id="14" name="Text Placeholder 13">
            <a:extLst>
              <a:ext uri="{FF2B5EF4-FFF2-40B4-BE49-F238E27FC236}">
                <a16:creationId xmlns:a16="http://schemas.microsoft.com/office/drawing/2014/main" id="{FC0B2642-5B95-DB58-BEE6-5043C22DB40D}"/>
              </a:ext>
            </a:extLst>
          </p:cNvPr>
          <p:cNvSpPr>
            <a:spLocks noGrp="1"/>
          </p:cNvSpPr>
          <p:nvPr>
            <p:ph type="body" sz="quarter" idx="24"/>
          </p:nvPr>
        </p:nvSpPr>
        <p:spPr/>
        <p:txBody>
          <a:bodyPr/>
          <a:lstStyle/>
          <a:p>
            <a:r>
              <a:rPr lang="en-US" b="1" dirty="0" err="1"/>
              <a:t>Izi</a:t>
            </a:r>
            <a:r>
              <a:rPr lang="en-US" b="1" dirty="0"/>
              <a:t> Travel </a:t>
            </a:r>
            <a:r>
              <a:rPr lang="it-IT" dirty="0"/>
              <a:t>è una piattaforma di narrazione aperta e gratuita che consente ai creatori di contenuti di pubblicare i loro tour audio direttamente sugli smartphone</a:t>
            </a:r>
            <a:r>
              <a:rPr lang="en-US" dirty="0"/>
              <a:t>. </a:t>
            </a:r>
          </a:p>
          <a:p>
            <a:endParaRPr lang="en-US" dirty="0"/>
          </a:p>
        </p:txBody>
      </p:sp>
      <p:pic>
        <p:nvPicPr>
          <p:cNvPr id="5" name="Picture Placeholder 4">
            <a:extLst>
              <a:ext uri="{FF2B5EF4-FFF2-40B4-BE49-F238E27FC236}">
                <a16:creationId xmlns:a16="http://schemas.microsoft.com/office/drawing/2014/main" id="{182F88EF-88AC-22C4-4947-48B9CEC252D1}"/>
              </a:ext>
            </a:extLst>
          </p:cNvPr>
          <p:cNvPicPr>
            <a:picLocks noGrp="1" noChangeAspect="1"/>
          </p:cNvPicPr>
          <p:nvPr>
            <p:ph type="pic" sz="quarter" idx="25"/>
          </p:nvPr>
        </p:nvPicPr>
        <p:blipFill rotWithShape="1">
          <a:blip r:embed="rId4" cstate="screen">
            <a:extLst>
              <a:ext uri="{28A0092B-C50C-407E-A947-70E740481C1C}">
                <a14:useLocalDpi xmlns:a14="http://schemas.microsoft.com/office/drawing/2010/main"/>
              </a:ext>
            </a:extLst>
          </a:blip>
          <a:srcRect/>
          <a:stretch/>
        </p:blipFill>
        <p:spPr>
          <a:xfrm>
            <a:off x="-1469" y="7228515"/>
            <a:ext cx="3657600" cy="2795588"/>
          </a:xfrm>
        </p:spPr>
      </p:pic>
    </p:spTree>
    <p:extLst>
      <p:ext uri="{BB962C8B-B14F-4D97-AF65-F5344CB8AC3E}">
        <p14:creationId xmlns:p14="http://schemas.microsoft.com/office/powerpoint/2010/main" val="2611108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a:xfrm>
            <a:off x="1146066" y="3622112"/>
            <a:ext cx="5913198" cy="361363"/>
          </a:xfrm>
        </p:spPr>
        <p:txBody>
          <a:bodyPr/>
          <a:lstStyle/>
          <a:p>
            <a:r>
              <a:rPr lang="en-US" dirty="0"/>
              <a:t>COSA RENDE STORYMAP JS UN OTTIMO STRUMENTO PER IL PATRIMONIO DIGITALE? </a:t>
            </a:r>
          </a:p>
          <a:p>
            <a:endParaRPr lang="en-US" dirty="0"/>
          </a:p>
          <a:p>
            <a:endParaRPr lang="en-US" dirty="0"/>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sz="2800" dirty="0" err="1"/>
              <a:t>StorymapJS</a:t>
            </a:r>
            <a:endParaRPr lang="en-US" dirty="0"/>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ahyp="http://schemas.microsoft.com/office/drawing/2018/hyperlinkcolor" val="tx"/>
                    </a:ext>
                  </a:extLst>
                </a:hlinkClick>
              </a:rPr>
              <a:t>CLICCA PER VEDERE</a:t>
            </a:r>
            <a:endParaRPr lang="en-US"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697746" y="7069199"/>
            <a:ext cx="2012003" cy="735460"/>
          </a:xfrm>
        </p:spPr>
        <p:txBody>
          <a:bodyPr/>
          <a:lstStyle/>
          <a:p>
            <a:r>
              <a:rPr lang="en-US" dirty="0"/>
              <a:t>VOLETE PROVARE STORYMAP JS?</a:t>
            </a:r>
          </a:p>
          <a:p>
            <a:endParaRPr lang="en-US" dirty="0"/>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12</a:t>
            </a:r>
          </a:p>
          <a:p>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590E580-2C3B-E3EB-A19C-A2185E2C30FC}"/>
              </a:ext>
            </a:extLst>
          </p:cNvPr>
          <p:cNvSpPr>
            <a:spLocks noGrp="1"/>
          </p:cNvSpPr>
          <p:nvPr>
            <p:ph type="body" sz="quarter" idx="28"/>
          </p:nvPr>
        </p:nvSpPr>
        <p:spPr/>
        <p:txBody>
          <a:bodyPr/>
          <a:lstStyle/>
          <a:p>
            <a:pPr marL="6350"/>
            <a:r>
              <a:rPr lang="it-IT" dirty="0"/>
              <a:t>Per sfruttare al meglio lo strumento e le sue semplici funzioni di editing è necessario registrarsi con un account Google gratuito.</a:t>
            </a:r>
          </a:p>
          <a:p>
            <a:r>
              <a:rPr lang="en-US" dirty="0"/>
              <a:t> </a:t>
            </a:r>
          </a:p>
          <a:p>
            <a:r>
              <a:rPr lang="it-IT" dirty="0"/>
              <a:t>Troverete un pratico video esplicativo su </a:t>
            </a:r>
            <a:r>
              <a:rPr lang="it-IT" dirty="0" err="1"/>
              <a:t>You</a:t>
            </a:r>
            <a:r>
              <a:rPr lang="it-IT" dirty="0"/>
              <a:t> Tube qui</a:t>
            </a:r>
            <a:r>
              <a:rPr lang="en-US" dirty="0"/>
              <a:t>: </a:t>
            </a:r>
            <a:r>
              <a:rPr lang="en-US" dirty="0">
                <a:solidFill>
                  <a:srgbClr val="E43794"/>
                </a:solidFill>
                <a:hlinkClick r:id="rId3">
                  <a:extLst>
                    <a:ext uri="{A12FA001-AC4F-418D-AE19-62706E023703}">
                      <ahyp:hlinkClr xmlns:ahyp="http://schemas.microsoft.com/office/drawing/2018/hyperlinkcolor" val="tx"/>
                    </a:ext>
                  </a:extLst>
                </a:hlinkClick>
              </a:rPr>
              <a:t>Introduction to Knight Lab's StorymapJS</a:t>
            </a:r>
          </a:p>
          <a:p>
            <a:endParaRPr lang="en-US" dirty="0"/>
          </a:p>
          <a:p>
            <a:r>
              <a:rPr lang="it-IT" dirty="0"/>
              <a:t>Per accedere all'editor </a:t>
            </a:r>
            <a:r>
              <a:rPr lang="it-IT" dirty="0" err="1"/>
              <a:t>Storymap</a:t>
            </a:r>
            <a:r>
              <a:rPr lang="it-IT" dirty="0"/>
              <a:t> JS, andare alla pagina web</a:t>
            </a:r>
            <a:r>
              <a:rPr lang="en-US" dirty="0"/>
              <a:t>: </a:t>
            </a:r>
            <a:r>
              <a:rPr lang="en-US" dirty="0">
                <a:solidFill>
                  <a:srgbClr val="E43794"/>
                </a:solidFill>
                <a:hlinkClick r:id="rId4">
                  <a:extLst>
                    <a:ext uri="{A12FA001-AC4F-418D-AE19-62706E023703}">
                      <ahyp:hlinkClr xmlns:ahyp="http://schemas.microsoft.com/office/drawing/2018/hyperlinkcolor" val="tx"/>
                    </a:ext>
                  </a:extLst>
                </a:hlinkClick>
              </a:rPr>
              <a:t>StorymapJS</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id="{97BA12B1-6009-2B17-CC0F-0E2AFADA6532}"/>
              </a:ext>
            </a:extLst>
          </p:cNvPr>
          <p:cNvSpPr>
            <a:spLocks noGrp="1"/>
          </p:cNvSpPr>
          <p:nvPr>
            <p:ph type="body" sz="quarter" idx="23"/>
          </p:nvPr>
        </p:nvSpPr>
        <p:spPr>
          <a:xfrm>
            <a:off x="1157426" y="4208279"/>
            <a:ext cx="5890479" cy="2008343"/>
          </a:xfrm>
        </p:spPr>
        <p:txBody>
          <a:bodyPr/>
          <a:lstStyle/>
          <a:p>
            <a:pPr marL="6350"/>
            <a:r>
              <a:rPr lang="it-IT" dirty="0"/>
              <a:t>È un ottimo modo per organizzare e presentare le informazioni in modo visivo e si adatta a storie locali, regionali o nazionali. È sufficiente aggiungere una diapositiva per ogni luogo della storia e mostrare fotografie, opere d'arte, mappe storiche e altri file di immagini. </a:t>
            </a:r>
            <a:r>
              <a:rPr lang="it-IT" dirty="0" err="1"/>
              <a:t>StoryMap</a:t>
            </a:r>
            <a:r>
              <a:rPr lang="it-IT" dirty="0"/>
              <a:t> JS può attingere ai media da diverse fonti. Twitter, Flickr, YouTube, </a:t>
            </a:r>
            <a:r>
              <a:rPr lang="it-IT" dirty="0" err="1"/>
              <a:t>Vimeo</a:t>
            </a:r>
            <a:r>
              <a:rPr lang="it-IT" dirty="0"/>
              <a:t>, </a:t>
            </a:r>
            <a:r>
              <a:rPr lang="it-IT" dirty="0" err="1"/>
              <a:t>Vine</a:t>
            </a:r>
            <a:r>
              <a:rPr lang="it-IT" dirty="0"/>
              <a:t>, </a:t>
            </a:r>
            <a:r>
              <a:rPr lang="it-IT" dirty="0" err="1"/>
              <a:t>Dailymotion</a:t>
            </a:r>
            <a:r>
              <a:rPr lang="it-IT" dirty="0"/>
              <a:t>, Google Maps, Wikipedia, </a:t>
            </a:r>
            <a:r>
              <a:rPr lang="it-IT" dirty="0" err="1"/>
              <a:t>SoundCloud</a:t>
            </a:r>
            <a:r>
              <a:rPr lang="it-IT" dirty="0"/>
              <a:t> e </a:t>
            </a:r>
            <a:r>
              <a:rPr lang="it-IT" dirty="0" err="1"/>
              <a:t>Document</a:t>
            </a:r>
            <a:r>
              <a:rPr lang="it-IT" dirty="0"/>
              <a:t> Cloud per offrire materiale che va oltre i propri archivi e che dà vita al testo. </a:t>
            </a:r>
          </a:p>
          <a:p>
            <a:pPr marL="6350"/>
            <a:r>
              <a:rPr lang="it-IT" dirty="0"/>
              <a:t>Per darvi un'idea del suo potenziale, date un'occhiata alla linea del tempo creata dalla </a:t>
            </a:r>
            <a:r>
              <a:rPr lang="it-IT" dirty="0" err="1"/>
              <a:t>Newberry</a:t>
            </a:r>
            <a:r>
              <a:rPr lang="it-IT" dirty="0"/>
              <a:t> Collection. In questa linea del tempo si può viaggiare nel passato attraverso testimonianze di prima mano tratte da lettere, diari e libri rari. Assistere all'incendio di Chicago, unirsi alla spedizione di Lewis e Clark e ammirare l'Esposizione Universale attraverso i manoscritti trascritti dai volontari online.</a:t>
            </a:r>
          </a:p>
          <a:p>
            <a:endParaRPr lang="en-US" dirty="0"/>
          </a:p>
        </p:txBody>
      </p:sp>
      <p:sp>
        <p:nvSpPr>
          <p:cNvPr id="14" name="Text Placeholder 13">
            <a:extLst>
              <a:ext uri="{FF2B5EF4-FFF2-40B4-BE49-F238E27FC236}">
                <a16:creationId xmlns:a16="http://schemas.microsoft.com/office/drawing/2014/main" id="{FC0B2642-5B95-DB58-BEE6-5043C22DB40D}"/>
              </a:ext>
            </a:extLst>
          </p:cNvPr>
          <p:cNvSpPr>
            <a:spLocks noGrp="1"/>
          </p:cNvSpPr>
          <p:nvPr>
            <p:ph type="body" sz="quarter" idx="24"/>
          </p:nvPr>
        </p:nvSpPr>
        <p:spPr/>
        <p:txBody>
          <a:bodyPr/>
          <a:lstStyle/>
          <a:p>
            <a:r>
              <a:rPr lang="en-US" b="1" dirty="0" err="1"/>
              <a:t>StoryMapJS</a:t>
            </a:r>
            <a:r>
              <a:rPr lang="en-US" dirty="0"/>
              <a:t> </a:t>
            </a:r>
            <a:r>
              <a:rPr lang="it-IT" dirty="0"/>
              <a:t>è gratuito e dispone di uno strumento di editing facile da usare per aiutarvi a raccontare storie di patrimonio digitale basate su una mappa e sui luoghi di una serie di eventi</a:t>
            </a:r>
            <a:r>
              <a:rPr lang="en-US" dirty="0"/>
              <a:t>.</a:t>
            </a:r>
          </a:p>
          <a:p>
            <a:endParaRPr lang="en-US" dirty="0"/>
          </a:p>
        </p:txBody>
      </p:sp>
      <p:pic>
        <p:nvPicPr>
          <p:cNvPr id="12" name="Picture Placeholder 11">
            <a:extLst>
              <a:ext uri="{FF2B5EF4-FFF2-40B4-BE49-F238E27FC236}">
                <a16:creationId xmlns:a16="http://schemas.microsoft.com/office/drawing/2014/main" id="{183E8729-95CD-768B-0B8E-B67324C74EE5}"/>
              </a:ext>
            </a:extLst>
          </p:cNvPr>
          <p:cNvPicPr>
            <a:picLocks noGrp="1" noChangeAspect="1"/>
          </p:cNvPicPr>
          <p:nvPr>
            <p:ph type="pic" sz="quarter" idx="25"/>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99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a:xfrm>
            <a:off x="1140596" y="3441112"/>
            <a:ext cx="5913198" cy="361363"/>
          </a:xfrm>
        </p:spPr>
        <p:txBody>
          <a:bodyPr/>
          <a:lstStyle/>
          <a:p>
            <a:r>
              <a:rPr lang="en-US" dirty="0"/>
              <a:t>COSA RENDE LOCATIFY UN OTTIMO STRUMENTO PER IL PATRIMONIO DIGITALE? </a:t>
            </a:r>
          </a:p>
          <a:p>
            <a:endParaRPr lang="en-US" dirty="0"/>
          </a:p>
          <a:p>
            <a:endParaRPr lang="en-US" dirty="0"/>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sz="2800" dirty="0" err="1"/>
              <a:t>Locatify</a:t>
            </a:r>
            <a:endParaRPr lang="en-US" dirty="0"/>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ahyp="http://schemas.microsoft.com/office/drawing/2018/hyperlinkcolor" val="tx"/>
                    </a:ext>
                  </a:extLst>
                </a:hlinkClick>
              </a:rPr>
              <a:t>CLICCA PER VEDERE</a:t>
            </a:r>
            <a:endParaRPr lang="en-US"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70340" y="6657952"/>
            <a:ext cx="1853433" cy="735460"/>
          </a:xfrm>
        </p:spPr>
        <p:txBody>
          <a:bodyPr/>
          <a:lstStyle/>
          <a:p>
            <a:r>
              <a:rPr lang="en-US" dirty="0"/>
              <a:t>VOLETE PROVARE LOCATIFY?</a:t>
            </a:r>
          </a:p>
          <a:p>
            <a:endParaRPr lang="en-US" dirty="0"/>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13</a:t>
            </a:r>
          </a:p>
          <a:p>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06767" y="665795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53176" y="3961993"/>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389583" y="3406755"/>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583544" y="715299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590E580-2C3B-E3EB-A19C-A2185E2C30FC}"/>
              </a:ext>
            </a:extLst>
          </p:cNvPr>
          <p:cNvSpPr>
            <a:spLocks noGrp="1"/>
          </p:cNvSpPr>
          <p:nvPr>
            <p:ph type="body" sz="quarter" idx="28"/>
          </p:nvPr>
        </p:nvSpPr>
        <p:spPr>
          <a:xfrm>
            <a:off x="4304807" y="7310419"/>
            <a:ext cx="2784501" cy="3295796"/>
          </a:xfrm>
        </p:spPr>
        <p:txBody>
          <a:bodyPr/>
          <a:lstStyle/>
          <a:p>
            <a:pPr marL="6350"/>
            <a:r>
              <a:rPr lang="it-IT" dirty="0"/>
              <a:t>È possibile provare </a:t>
            </a:r>
            <a:r>
              <a:rPr lang="it-IT" dirty="0" err="1"/>
              <a:t>Locatify</a:t>
            </a:r>
            <a:r>
              <a:rPr lang="it-IT" dirty="0"/>
              <a:t> gratuitamente facendo clic sul pulsante “CREATOR CMS” in alto a destra della homepage e creando un account creatore. In questo modo si accede a un'area in cui è possibile creare, salvare e pubblicare la propria applicazione. </a:t>
            </a:r>
          </a:p>
          <a:p>
            <a:pPr marL="6350"/>
            <a:endParaRPr lang="it-IT" dirty="0"/>
          </a:p>
          <a:p>
            <a:r>
              <a:rPr lang="it-IT" dirty="0"/>
              <a:t>Sono disponibili guide video e testuali passo dopo passo per la creazione e la pubblicazione delle applicazioni</a:t>
            </a:r>
            <a:r>
              <a:rPr lang="en-US" dirty="0"/>
              <a:t>: </a:t>
            </a:r>
            <a:r>
              <a:rPr lang="en-US" dirty="0">
                <a:solidFill>
                  <a:srgbClr val="E43794"/>
                </a:solidFill>
                <a:hlinkClick r:id="rId3">
                  <a:extLst>
                    <a:ext uri="{A12FA001-AC4F-418D-AE19-62706E023703}">
                      <ahyp:hlinkClr xmlns:ahyp="http://schemas.microsoft.com/office/drawing/2018/hyperlinkcolor" val="tx"/>
                    </a:ext>
                  </a:extLst>
                </a:hlinkClick>
              </a:rPr>
              <a:t>Step by step text guides</a:t>
            </a:r>
            <a:endParaRPr lang="en-US" dirty="0">
              <a:solidFill>
                <a:srgbClr val="E43794"/>
              </a:solidFill>
            </a:endParaRPr>
          </a:p>
          <a:p>
            <a:endParaRPr lang="en-US" dirty="0">
              <a:solidFill>
                <a:srgbClr val="E43794"/>
              </a:solidFill>
            </a:endParaRPr>
          </a:p>
          <a:p>
            <a:r>
              <a:rPr lang="en-US" dirty="0"/>
              <a:t>Smart Guide: </a:t>
            </a:r>
          </a:p>
          <a:p>
            <a:r>
              <a:rPr lang="en-US" dirty="0">
                <a:solidFill>
                  <a:srgbClr val="E43794"/>
                </a:solidFill>
                <a:hlinkClick r:id="rId4">
                  <a:extLst>
                    <a:ext uri="{A12FA001-AC4F-418D-AE19-62706E023703}">
                      <ahyp:hlinkClr xmlns:ahyp="http://schemas.microsoft.com/office/drawing/2018/hyperlinkcolor" val="tx"/>
                    </a:ext>
                  </a:extLst>
                </a:hlinkClick>
              </a:rPr>
              <a:t>How to create a Locatify Smartguide </a:t>
            </a:r>
            <a:endParaRPr lang="en-US" dirty="0">
              <a:solidFill>
                <a:srgbClr val="E43794"/>
              </a:solidFill>
            </a:endParaRPr>
          </a:p>
          <a:p>
            <a:endParaRPr lang="en-US" dirty="0">
              <a:solidFill>
                <a:srgbClr val="E43794"/>
              </a:solidFill>
            </a:endParaRPr>
          </a:p>
          <a:p>
            <a:r>
              <a:rPr lang="en-US" dirty="0"/>
              <a:t>Turf Hunt: </a:t>
            </a:r>
          </a:p>
          <a:p>
            <a:r>
              <a:rPr lang="en-US" dirty="0">
                <a:solidFill>
                  <a:srgbClr val="E43794"/>
                </a:solidFill>
                <a:hlinkClick r:id="rId5">
                  <a:extLst>
                    <a:ext uri="{A12FA001-AC4F-418D-AE19-62706E023703}">
                      <ahyp:hlinkClr xmlns:ahyp="http://schemas.microsoft.com/office/drawing/2018/hyperlinkcolor" val="tx"/>
                    </a:ext>
                  </a:extLst>
                </a:hlinkClick>
              </a:rPr>
              <a:t>How to create a Locatify Turf Hunt</a:t>
            </a:r>
            <a:endParaRPr lang="en-US" dirty="0">
              <a:solidFill>
                <a:srgbClr val="E43794"/>
              </a:solidFill>
            </a:endParaRPr>
          </a:p>
          <a:p>
            <a:r>
              <a:rPr lang="en-US" dirty="0"/>
              <a:t> </a:t>
            </a:r>
          </a:p>
          <a:p>
            <a:pPr marL="6350"/>
            <a:r>
              <a:rPr lang="it-IT" dirty="0"/>
              <a:t>Se decidete di investire in questo prodotto, vi costerà 495 dollari all'anno per 5 applicazioni e download illimitati.</a:t>
            </a:r>
          </a:p>
          <a:p>
            <a:endParaRPr lang="en-US" dirty="0"/>
          </a:p>
        </p:txBody>
      </p:sp>
      <p:sp>
        <p:nvSpPr>
          <p:cNvPr id="11" name="Text Placeholder 10">
            <a:extLst>
              <a:ext uri="{FF2B5EF4-FFF2-40B4-BE49-F238E27FC236}">
                <a16:creationId xmlns:a16="http://schemas.microsoft.com/office/drawing/2014/main" id="{97BA12B1-6009-2B17-CC0F-0E2AFADA6532}"/>
              </a:ext>
            </a:extLst>
          </p:cNvPr>
          <p:cNvSpPr>
            <a:spLocks noGrp="1"/>
          </p:cNvSpPr>
          <p:nvPr>
            <p:ph type="body" sz="quarter" idx="23"/>
          </p:nvPr>
        </p:nvSpPr>
        <p:spPr>
          <a:xfrm>
            <a:off x="1145403" y="4036634"/>
            <a:ext cx="5890479" cy="2209501"/>
          </a:xfrm>
        </p:spPr>
        <p:txBody>
          <a:bodyPr/>
          <a:lstStyle/>
          <a:p>
            <a:pPr marL="6350"/>
            <a:r>
              <a:rPr lang="it-IT" dirty="0"/>
              <a:t>Le app basate sulla localizzazione sono un ottimo modo per coinvolgere il pubblico e generare entrate. </a:t>
            </a:r>
            <a:r>
              <a:rPr lang="it-IT" dirty="0" err="1"/>
              <a:t>Locatify</a:t>
            </a:r>
            <a:r>
              <a:rPr lang="it-IT" dirty="0"/>
              <a:t> vi permette di creare audioguide e giochi a quiz in diverse lingue e di inviarli direttamente ai telefoni dei vostri clienti senza dover acquistare e gestire visori o tablet. Potete iniziare a lavorare rapidamente e poi aggiungere aggiornamenti e nuovi contenuti man mano che i vostri progetti si sviluppano.</a:t>
            </a:r>
          </a:p>
          <a:p>
            <a:pPr marL="6350"/>
            <a:endParaRPr lang="en-US" dirty="0"/>
          </a:p>
          <a:p>
            <a:pPr marL="6350"/>
            <a:r>
              <a:rPr lang="it-IT" dirty="0" err="1"/>
              <a:t>Locatify</a:t>
            </a:r>
            <a:r>
              <a:rPr lang="it-IT" dirty="0"/>
              <a:t> consente di progettare mappe interattive, punti di interesse, tour e cacce al tesoro, trasformando qualsiasi luogo in una destinazione turistica. Ci sono due prodotti </a:t>
            </a:r>
            <a:r>
              <a:rPr lang="it-IT" dirty="0" err="1"/>
              <a:t>Locatify</a:t>
            </a:r>
            <a:r>
              <a:rPr lang="it-IT" dirty="0"/>
              <a:t> che si possono provare: Turf Hunt è un'applicazione di gioco a quiz in stile caccia al tesoro in cui gli utenti possono esplorare e conoscere l'ambiente circostante, completare sfide, guadagnare punti e competere con gli amici o giocare da soli. Smart Guide consente di esplorare l'ambiente circostante con narrazione audio, video, mappe e punti di interesse. Può essere utilizzata in loco o come guida virtuale a casa, dandovi l'opportunità di attirare le persone che stanno cercando di visitare il vostro sito.</a:t>
            </a:r>
          </a:p>
          <a:p>
            <a:endParaRPr lang="en-US" dirty="0"/>
          </a:p>
        </p:txBody>
      </p:sp>
      <p:sp>
        <p:nvSpPr>
          <p:cNvPr id="14" name="Text Placeholder 13">
            <a:extLst>
              <a:ext uri="{FF2B5EF4-FFF2-40B4-BE49-F238E27FC236}">
                <a16:creationId xmlns:a16="http://schemas.microsoft.com/office/drawing/2014/main" id="{FC0B2642-5B95-DB58-BEE6-5043C22DB40D}"/>
              </a:ext>
            </a:extLst>
          </p:cNvPr>
          <p:cNvSpPr>
            <a:spLocks noGrp="1"/>
          </p:cNvSpPr>
          <p:nvPr>
            <p:ph type="body" sz="quarter" idx="24"/>
          </p:nvPr>
        </p:nvSpPr>
        <p:spPr/>
        <p:txBody>
          <a:bodyPr/>
          <a:lstStyle/>
          <a:p>
            <a:r>
              <a:rPr lang="it-IT" dirty="0"/>
              <a:t>Create e condividete guide turistiche, giochi e altre esperienze immersive mobile basate sulla posizione in modo semplice</a:t>
            </a:r>
            <a:r>
              <a:rPr lang="en-US" dirty="0"/>
              <a:t>. </a:t>
            </a:r>
          </a:p>
          <a:p>
            <a:endParaRPr lang="en-US" dirty="0"/>
          </a:p>
        </p:txBody>
      </p:sp>
      <p:pic>
        <p:nvPicPr>
          <p:cNvPr id="10" name="Picture Placeholder 9">
            <a:extLst>
              <a:ext uri="{FF2B5EF4-FFF2-40B4-BE49-F238E27FC236}">
                <a16:creationId xmlns:a16="http://schemas.microsoft.com/office/drawing/2014/main" id="{47F54C66-051C-5518-41BF-D4553CFF468F}"/>
              </a:ext>
            </a:extLst>
          </p:cNvPr>
          <p:cNvPicPr>
            <a:picLocks noGrp="1" noChangeAspect="1"/>
          </p:cNvPicPr>
          <p:nvPr>
            <p:ph type="pic" sz="quarter" idx="25"/>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257445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a:xfrm>
            <a:off x="1146066" y="3628915"/>
            <a:ext cx="5913198" cy="361363"/>
          </a:xfrm>
        </p:spPr>
        <p:txBody>
          <a:bodyPr/>
          <a:lstStyle/>
          <a:p>
            <a:r>
              <a:rPr lang="en-US" dirty="0"/>
              <a:t>COSA RENDE PODBEAN UN OTTIMO STRUMENTO PER IL PATRIMONIO DIGITALE? </a:t>
            </a:r>
          </a:p>
          <a:p>
            <a:endParaRPr lang="en-US" dirty="0"/>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sz="2800" dirty="0" err="1"/>
              <a:t>Podbean</a:t>
            </a:r>
            <a:endParaRPr lang="en-US" dirty="0"/>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ahyp="http://schemas.microsoft.com/office/drawing/2018/hyperlinkcolor" val="tx"/>
                    </a:ext>
                  </a:extLst>
                </a:hlinkClick>
              </a:rPr>
              <a:t>CLICCA PER VEDERE</a:t>
            </a:r>
            <a:endParaRPr lang="en-US"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77031" y="7154391"/>
            <a:ext cx="1853433" cy="735460"/>
          </a:xfrm>
        </p:spPr>
        <p:txBody>
          <a:bodyPr/>
          <a:lstStyle/>
          <a:p>
            <a:r>
              <a:rPr lang="en-US" dirty="0"/>
              <a:t>VOLETE PROVARE PODBEAN?</a:t>
            </a:r>
          </a:p>
          <a:p>
            <a:endParaRPr lang="en-US" dirty="0"/>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14</a:t>
            </a:r>
          </a:p>
          <a:p>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590E580-2C3B-E3EB-A19C-A2185E2C30FC}"/>
              </a:ext>
            </a:extLst>
          </p:cNvPr>
          <p:cNvSpPr>
            <a:spLocks noGrp="1"/>
          </p:cNvSpPr>
          <p:nvPr>
            <p:ph type="body" sz="quarter" idx="28"/>
          </p:nvPr>
        </p:nvSpPr>
        <p:spPr/>
        <p:txBody>
          <a:bodyPr/>
          <a:lstStyle/>
          <a:p>
            <a:pPr marL="6350"/>
            <a:r>
              <a:rPr lang="it-IT" dirty="0"/>
              <a:t>Potete iniziare registrandovi per un account gratuito di base che vi dà il vostro sito Podcast con accesso limitato. L'abbonamento di base, se pensate che </a:t>
            </a:r>
            <a:r>
              <a:rPr lang="it-IT" dirty="0" err="1"/>
              <a:t>Podbean</a:t>
            </a:r>
            <a:r>
              <a:rPr lang="it-IT" dirty="0"/>
              <a:t> possa raggiungere il vostro pubblico digitale, è di 14 dollari al mese o 108 dollari all'anno. </a:t>
            </a:r>
          </a:p>
          <a:p>
            <a:endParaRPr lang="en-US" dirty="0"/>
          </a:p>
          <a:p>
            <a:pPr marL="6350"/>
            <a:r>
              <a:rPr lang="it-IT" dirty="0"/>
              <a:t>C'è molto supporto su </a:t>
            </a:r>
            <a:r>
              <a:rPr lang="it-IT" dirty="0" err="1"/>
              <a:t>Podbean</a:t>
            </a:r>
            <a:r>
              <a:rPr lang="it-IT" dirty="0"/>
              <a:t>. Forniscono tutorial, video, webinar ed eventi dal vivo sull'arte del podcasting.</a:t>
            </a:r>
          </a:p>
          <a:p>
            <a:r>
              <a:rPr lang="en-US" dirty="0"/>
              <a:t> </a:t>
            </a:r>
          </a:p>
          <a:p>
            <a:r>
              <a:rPr lang="en-US" dirty="0"/>
              <a:t>Qui </a:t>
            </a:r>
            <a:r>
              <a:rPr lang="en-US" dirty="0" err="1"/>
              <a:t>trovi</a:t>
            </a:r>
            <a:r>
              <a:rPr lang="en-US" dirty="0"/>
              <a:t> </a:t>
            </a:r>
            <a:r>
              <a:rPr lang="en-US" dirty="0" err="1"/>
              <a:t>una</a:t>
            </a:r>
            <a:r>
              <a:rPr lang="en-US" dirty="0"/>
              <a:t> </a:t>
            </a:r>
            <a:r>
              <a:rPr lang="en-US" dirty="0" err="1"/>
              <a:t>guida</a:t>
            </a:r>
            <a:r>
              <a:rPr lang="en-US" dirty="0"/>
              <a:t> </a:t>
            </a:r>
            <a:r>
              <a:rPr lang="en-US" dirty="0" err="1"/>
              <a:t>passo</a:t>
            </a:r>
            <a:r>
              <a:rPr lang="en-US" dirty="0"/>
              <a:t> dopo </a:t>
            </a:r>
            <a:r>
              <a:rPr lang="en-US" dirty="0" err="1"/>
              <a:t>passo</a:t>
            </a:r>
            <a:r>
              <a:rPr lang="en-US" dirty="0"/>
              <a:t>: </a:t>
            </a:r>
            <a:r>
              <a:rPr lang="en-US" dirty="0">
                <a:solidFill>
                  <a:srgbClr val="E43794"/>
                </a:solidFill>
                <a:hlinkClick r:id="rId3">
                  <a:extLst>
                    <a:ext uri="{A12FA001-AC4F-418D-AE19-62706E023703}">
                      <ahyp:hlinkClr xmlns:ahyp="http://schemas.microsoft.com/office/drawing/2018/hyperlinkcolor" val="tx"/>
                    </a:ext>
                  </a:extLst>
                </a:hlinkClick>
              </a:rPr>
              <a:t>Podbean Academy </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id="{97BA12B1-6009-2B17-CC0F-0E2AFADA6532}"/>
              </a:ext>
            </a:extLst>
          </p:cNvPr>
          <p:cNvSpPr>
            <a:spLocks noGrp="1"/>
          </p:cNvSpPr>
          <p:nvPr>
            <p:ph type="body" sz="quarter" idx="23"/>
          </p:nvPr>
        </p:nvSpPr>
        <p:spPr>
          <a:xfrm>
            <a:off x="1157426" y="4208280"/>
            <a:ext cx="5890479" cy="2063202"/>
          </a:xfrm>
        </p:spPr>
        <p:txBody>
          <a:bodyPr/>
          <a:lstStyle/>
          <a:p>
            <a:pPr marL="6350"/>
            <a:r>
              <a:rPr lang="it-IT" dirty="0" err="1"/>
              <a:t>Podbean</a:t>
            </a:r>
            <a:r>
              <a:rPr lang="it-IT" dirty="0"/>
              <a:t> è un'enorme piattaforma digitale per le storie del vostro patrimonio con oltre 10 miliardi di download e vi aiuta a realizzare un prodotto professionale con facilità. Puoi creare podcast avvincenti con l'app di registrazione podcast o catturare qualsiasi momento con lo streaming live di qualità professionale. Pubblicate i vostri audio e video in un'unica piattaforma ultra-semplice e sicura per far crescere il vostro pubblico digitale in modo rapido e semplice. Espandete il vostro pubblico digitale aumentando la notorietà sugli account sociali collegati e distribuite il vostro podcast alle app di ascolto più popolari come Spotify e Apple Podcasts con pochi clic. </a:t>
            </a:r>
          </a:p>
          <a:p>
            <a:pPr marL="6350"/>
            <a:endParaRPr lang="it-IT" dirty="0"/>
          </a:p>
          <a:p>
            <a:pPr marL="6350"/>
            <a:r>
              <a:rPr lang="it-IT" dirty="0"/>
              <a:t>Potete creare e vendere tutti i contenuti premium che volete, senza costi di archiviazione o di download. Potete anche approfittare del potere d'acquisto "in the moment": gli ascoltatori possono acquistare i contenuti in un paio di clic direttamente nell’app </a:t>
            </a:r>
            <a:r>
              <a:rPr lang="it-IT" dirty="0" err="1"/>
              <a:t>Podbean</a:t>
            </a:r>
            <a:r>
              <a:rPr lang="it-IT" dirty="0"/>
              <a:t>. Infine, </a:t>
            </a:r>
            <a:r>
              <a:rPr lang="it-IT" dirty="0" err="1"/>
              <a:t>Podbean</a:t>
            </a:r>
            <a:r>
              <a:rPr lang="it-IT" dirty="0"/>
              <a:t> vi dà informazioni sul vostro pubblico con l'analisi dei clienti, per continuare a migliorare i vostri prodotti.</a:t>
            </a:r>
          </a:p>
          <a:p>
            <a:endParaRPr lang="en-US" dirty="0"/>
          </a:p>
        </p:txBody>
      </p:sp>
      <p:sp>
        <p:nvSpPr>
          <p:cNvPr id="14" name="Text Placeholder 13">
            <a:extLst>
              <a:ext uri="{FF2B5EF4-FFF2-40B4-BE49-F238E27FC236}">
                <a16:creationId xmlns:a16="http://schemas.microsoft.com/office/drawing/2014/main" id="{FC0B2642-5B95-DB58-BEE6-5043C22DB40D}"/>
              </a:ext>
            </a:extLst>
          </p:cNvPr>
          <p:cNvSpPr>
            <a:spLocks noGrp="1"/>
          </p:cNvSpPr>
          <p:nvPr>
            <p:ph type="body" sz="quarter" idx="24"/>
          </p:nvPr>
        </p:nvSpPr>
        <p:spPr/>
        <p:txBody>
          <a:bodyPr/>
          <a:lstStyle/>
          <a:p>
            <a:r>
              <a:rPr lang="en-US" b="1" dirty="0" err="1"/>
              <a:t>Podbean</a:t>
            </a:r>
            <a:r>
              <a:rPr lang="en-US" dirty="0"/>
              <a:t> </a:t>
            </a:r>
            <a:r>
              <a:rPr lang="it-IT" dirty="0"/>
              <a:t>è un modo semplice per creare, promuovere e monetizzare i podcast. È possibile registrare podcast in qualità di studio da qualsiasi luogo e trasmettere in </a:t>
            </a:r>
            <a:r>
              <a:rPr lang="it-IT" dirty="0" err="1"/>
              <a:t>livestream</a:t>
            </a:r>
            <a:r>
              <a:rPr lang="en-US" dirty="0"/>
              <a:t>.</a:t>
            </a:r>
          </a:p>
          <a:p>
            <a:endParaRPr lang="en-US" dirty="0"/>
          </a:p>
        </p:txBody>
      </p:sp>
      <p:pic>
        <p:nvPicPr>
          <p:cNvPr id="10" name="Picture Placeholder 9">
            <a:extLst>
              <a:ext uri="{FF2B5EF4-FFF2-40B4-BE49-F238E27FC236}">
                <a16:creationId xmlns:a16="http://schemas.microsoft.com/office/drawing/2014/main" id="{D9F4A5E7-9828-DC77-D27E-7446D088752D}"/>
              </a:ext>
            </a:extLst>
          </p:cNvPr>
          <p:cNvPicPr>
            <a:picLocks noGrp="1" noChangeAspect="1"/>
          </p:cNvPicPr>
          <p:nvPr>
            <p:ph type="pic" sz="quarter" idx="25"/>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616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a:xfrm>
            <a:off x="1152619" y="3628915"/>
            <a:ext cx="5913198" cy="361363"/>
          </a:xfrm>
        </p:spPr>
        <p:txBody>
          <a:bodyPr/>
          <a:lstStyle/>
          <a:p>
            <a:r>
              <a:rPr lang="en-US" dirty="0"/>
              <a:t>COSA RENDE HEADLINER UN OTTIMO STRUMENTO PER IL PATRIMONIO DIGITALE? </a:t>
            </a:r>
          </a:p>
          <a:p>
            <a:endParaRPr lang="en-US" dirty="0"/>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sz="2800" dirty="0"/>
              <a:t>Headliner</a:t>
            </a:r>
          </a:p>
          <a:p>
            <a:endParaRPr lang="en-US" dirty="0"/>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ahyp="http://schemas.microsoft.com/office/drawing/2018/hyperlinkcolor" val="tx"/>
                    </a:ext>
                  </a:extLst>
                </a:hlinkClick>
              </a:rPr>
              <a:t>CLICCA PER VEDERE</a:t>
            </a:r>
            <a:endParaRPr lang="en-US"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77031" y="7138013"/>
            <a:ext cx="1853433" cy="735460"/>
          </a:xfrm>
        </p:spPr>
        <p:txBody>
          <a:bodyPr/>
          <a:lstStyle/>
          <a:p>
            <a:r>
              <a:rPr lang="en-US" dirty="0"/>
              <a:t>VOLETE PROVARE HEADLINER?</a:t>
            </a:r>
          </a:p>
          <a:p>
            <a:endParaRPr lang="en-US" dirty="0"/>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15</a:t>
            </a:r>
          </a:p>
          <a:p>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590E580-2C3B-E3EB-A19C-A2185E2C30FC}"/>
              </a:ext>
            </a:extLst>
          </p:cNvPr>
          <p:cNvSpPr>
            <a:spLocks noGrp="1"/>
          </p:cNvSpPr>
          <p:nvPr>
            <p:ph type="body" sz="quarter" idx="28"/>
          </p:nvPr>
        </p:nvSpPr>
        <p:spPr>
          <a:xfrm>
            <a:off x="4311498" y="7873473"/>
            <a:ext cx="2784501" cy="3148144"/>
          </a:xfrm>
        </p:spPr>
        <p:txBody>
          <a:bodyPr/>
          <a:lstStyle/>
          <a:p>
            <a:r>
              <a:rPr lang="it-IT" dirty="0"/>
              <a:t>È possibile provare </a:t>
            </a:r>
            <a:r>
              <a:rPr lang="it-IT" dirty="0" err="1"/>
              <a:t>Headliner</a:t>
            </a:r>
            <a:r>
              <a:rPr lang="it-IT" dirty="0"/>
              <a:t> gratuitamente, basta registrarsi sul sito web con il proprio indirizzo email. Se volete più video e funzioni, l'abbonamento costa 9,99 dollari al mese o 96 dollari all'anno. Al momento dell'iscrizione sono disponibili procedure guidate per aiutarvi nel processo e sul sito web di </a:t>
            </a:r>
            <a:r>
              <a:rPr lang="it-IT" dirty="0" err="1"/>
              <a:t>Headliner</a:t>
            </a:r>
            <a:r>
              <a:rPr lang="it-IT" dirty="0"/>
              <a:t> ci sono molte guide per iniziare a lavorare</a:t>
            </a:r>
            <a:r>
              <a:rPr lang="en-US" dirty="0"/>
              <a:t>: </a:t>
            </a:r>
            <a:r>
              <a:rPr lang="en-US" dirty="0">
                <a:solidFill>
                  <a:srgbClr val="E43794"/>
                </a:solidFill>
                <a:hlinkClick r:id="rId3">
                  <a:extLst>
                    <a:ext uri="{A12FA001-AC4F-418D-AE19-62706E023703}">
                      <ahyp:hlinkClr xmlns:ahyp="http://schemas.microsoft.com/office/drawing/2018/hyperlinkcolor" val="tx"/>
                    </a:ext>
                  </a:extLst>
                </a:hlinkClick>
              </a:rPr>
              <a:t>How to Guides</a:t>
            </a:r>
            <a:endParaRPr lang="en-US" dirty="0">
              <a:solidFill>
                <a:srgbClr val="E43794"/>
              </a:solidFill>
            </a:endParaRPr>
          </a:p>
          <a:p>
            <a:r>
              <a:rPr lang="en-US" dirty="0"/>
              <a:t> </a:t>
            </a:r>
          </a:p>
          <a:p>
            <a:r>
              <a:rPr lang="en-US" dirty="0" err="1"/>
              <a:t>Panoramica</a:t>
            </a:r>
            <a:r>
              <a:rPr lang="en-US" dirty="0"/>
              <a:t> di base: </a:t>
            </a:r>
            <a:r>
              <a:rPr lang="en-US" dirty="0">
                <a:solidFill>
                  <a:srgbClr val="E43794"/>
                </a:solidFill>
                <a:hlinkClick r:id="rId4">
                  <a:extLst>
                    <a:ext uri="{A12FA001-AC4F-418D-AE19-62706E023703}">
                      <ahyp:hlinkClr xmlns:ahyp="http://schemas.microsoft.com/office/drawing/2018/hyperlinkcolor" val="tx"/>
                    </a:ext>
                  </a:extLst>
                </a:hlinkClick>
              </a:rPr>
              <a:t>Getting-Started-Guide</a:t>
            </a:r>
            <a:endParaRPr lang="en-US" dirty="0">
              <a:solidFill>
                <a:srgbClr val="E43794"/>
              </a:solidFill>
            </a:endParaRPr>
          </a:p>
          <a:p>
            <a:r>
              <a:rPr lang="en-US" dirty="0"/>
              <a:t> </a:t>
            </a:r>
          </a:p>
          <a:p>
            <a:endParaRPr lang="en-US" dirty="0"/>
          </a:p>
        </p:txBody>
      </p:sp>
      <p:sp>
        <p:nvSpPr>
          <p:cNvPr id="11" name="Text Placeholder 10">
            <a:extLst>
              <a:ext uri="{FF2B5EF4-FFF2-40B4-BE49-F238E27FC236}">
                <a16:creationId xmlns:a16="http://schemas.microsoft.com/office/drawing/2014/main" id="{97BA12B1-6009-2B17-CC0F-0E2AFADA6532}"/>
              </a:ext>
            </a:extLst>
          </p:cNvPr>
          <p:cNvSpPr>
            <a:spLocks noGrp="1"/>
          </p:cNvSpPr>
          <p:nvPr>
            <p:ph type="body" sz="quarter" idx="23"/>
          </p:nvPr>
        </p:nvSpPr>
        <p:spPr/>
        <p:txBody>
          <a:bodyPr numCol="1"/>
          <a:lstStyle/>
          <a:p>
            <a:pPr marL="6350"/>
            <a:r>
              <a:rPr lang="it-IT" dirty="0" err="1"/>
              <a:t>Headliner</a:t>
            </a:r>
            <a:r>
              <a:rPr lang="it-IT" dirty="0"/>
              <a:t> vi aiuta a commercializzare i vostri podcast rendendoli più vivaci e accattivanti. Aggiungendo immagini, videoclip, audio aggiuntivi, animazioni e didascalie al vostro podcast, creerete una rappresentazione visiva del vostro programma che vi aiuterà a catturare l'attenzione di nuovi ascoltatori e potenziali abbonati al vostro canale. </a:t>
            </a:r>
          </a:p>
          <a:p>
            <a:endParaRPr lang="en-US" dirty="0"/>
          </a:p>
          <a:p>
            <a:pPr marL="6350"/>
            <a:r>
              <a:rPr lang="it-IT" dirty="0"/>
              <a:t>Potete esportare i vostri video e condividerli sui vostri account social. I video sui social tendono a ottenere molte più condivisioni rispetto alle immagini e al testo, e sono probabilmente in grado di attrarre il pubblico più giovane e sofisticato dal punto di vista digitale che i fornitori di beni culturali di solito faticano a coinvolgere.</a:t>
            </a:r>
          </a:p>
          <a:p>
            <a:endParaRPr lang="en-US" dirty="0"/>
          </a:p>
        </p:txBody>
      </p:sp>
      <p:sp>
        <p:nvSpPr>
          <p:cNvPr id="14" name="Text Placeholder 13">
            <a:extLst>
              <a:ext uri="{FF2B5EF4-FFF2-40B4-BE49-F238E27FC236}">
                <a16:creationId xmlns:a16="http://schemas.microsoft.com/office/drawing/2014/main" id="{FC0B2642-5B95-DB58-BEE6-5043C22DB40D}"/>
              </a:ext>
            </a:extLst>
          </p:cNvPr>
          <p:cNvSpPr>
            <a:spLocks noGrp="1"/>
          </p:cNvSpPr>
          <p:nvPr>
            <p:ph type="body" sz="quarter" idx="24"/>
          </p:nvPr>
        </p:nvSpPr>
        <p:spPr/>
        <p:txBody>
          <a:bodyPr/>
          <a:lstStyle/>
          <a:p>
            <a:r>
              <a:rPr lang="it-IT" dirty="0"/>
              <a:t>Trasformate automaticamente i podcast in video che potete condividere sui vostri social media.</a:t>
            </a:r>
            <a:endParaRPr lang="en-US" dirty="0"/>
          </a:p>
          <a:p>
            <a:endParaRPr lang="en-US" dirty="0"/>
          </a:p>
        </p:txBody>
      </p:sp>
      <p:pic>
        <p:nvPicPr>
          <p:cNvPr id="10" name="Picture Placeholder 9">
            <a:extLst>
              <a:ext uri="{FF2B5EF4-FFF2-40B4-BE49-F238E27FC236}">
                <a16:creationId xmlns:a16="http://schemas.microsoft.com/office/drawing/2014/main" id="{FFCFBCFF-AB0C-D732-F413-A18B54B86BD1}"/>
              </a:ext>
            </a:extLst>
          </p:cNvPr>
          <p:cNvPicPr>
            <a:picLocks noGrp="1" noChangeAspect="1"/>
          </p:cNvPicPr>
          <p:nvPr>
            <p:ph type="pic" sz="quarter" idx="25"/>
          </p:nvPr>
        </p:nvPicPr>
        <p:blipFill rotWithShape="1">
          <a:blip r:embed="rId5" cstate="screen">
            <a:extLst>
              <a:ext uri="{28A0092B-C50C-407E-A947-70E740481C1C}">
                <a14:useLocalDpi xmlns:a14="http://schemas.microsoft.com/office/drawing/2010/main"/>
              </a:ext>
            </a:extLst>
          </a:blip>
          <a:srcRect/>
          <a:stretch/>
        </p:blipFill>
        <p:spPr>
          <a:xfrm>
            <a:off x="-1469" y="7228515"/>
            <a:ext cx="3657600" cy="2795588"/>
          </a:xfrm>
        </p:spPr>
      </p:pic>
    </p:spTree>
    <p:extLst>
      <p:ext uri="{BB962C8B-B14F-4D97-AF65-F5344CB8AC3E}">
        <p14:creationId xmlns:p14="http://schemas.microsoft.com/office/powerpoint/2010/main" val="1138247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a:xfrm>
            <a:off x="1146066" y="3633656"/>
            <a:ext cx="5913198" cy="361363"/>
          </a:xfrm>
        </p:spPr>
        <p:txBody>
          <a:bodyPr/>
          <a:lstStyle/>
          <a:p>
            <a:r>
              <a:rPr lang="en-US" dirty="0"/>
              <a:t>COSA RENDE PIXTON UN OTTIMO STRUMENTO PER IL PATRIMONIO DIGITALE? </a:t>
            </a:r>
          </a:p>
          <a:p>
            <a:endParaRPr lang="en-US" dirty="0"/>
          </a:p>
          <a:p>
            <a:endParaRPr lang="en-US" dirty="0"/>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sz="2800" dirty="0" err="1"/>
              <a:t>Pixton</a:t>
            </a:r>
            <a:endParaRPr lang="en-US" dirty="0"/>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ahyp="http://schemas.microsoft.com/office/drawing/2018/hyperlinkcolor" val="tx"/>
                    </a:ext>
                  </a:extLst>
                </a:hlinkClick>
              </a:rPr>
              <a:t>CLICCA PER VEDERE</a:t>
            </a:r>
            <a:endParaRPr lang="en-US"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77031" y="7127999"/>
            <a:ext cx="1853433" cy="735460"/>
          </a:xfrm>
        </p:spPr>
        <p:txBody>
          <a:bodyPr/>
          <a:lstStyle/>
          <a:p>
            <a:r>
              <a:rPr lang="en-US" dirty="0"/>
              <a:t>VOLETE PROVARE PIXTON?</a:t>
            </a:r>
          </a:p>
          <a:p>
            <a:endParaRPr lang="en-US" dirty="0"/>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16</a:t>
            </a:r>
          </a:p>
          <a:p>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590E580-2C3B-E3EB-A19C-A2185E2C30FC}"/>
              </a:ext>
            </a:extLst>
          </p:cNvPr>
          <p:cNvSpPr>
            <a:spLocks noGrp="1"/>
          </p:cNvSpPr>
          <p:nvPr>
            <p:ph type="body" sz="quarter" idx="28"/>
          </p:nvPr>
        </p:nvSpPr>
        <p:spPr>
          <a:xfrm>
            <a:off x="4311498" y="7873473"/>
            <a:ext cx="2784501" cy="3148144"/>
          </a:xfrm>
        </p:spPr>
        <p:txBody>
          <a:bodyPr/>
          <a:lstStyle/>
          <a:p>
            <a:r>
              <a:rPr lang="it-IT" dirty="0"/>
              <a:t>Per iniziare, visitate il sito </a:t>
            </a:r>
            <a:r>
              <a:rPr lang="en-US" dirty="0">
                <a:solidFill>
                  <a:srgbClr val="E43794"/>
                </a:solidFill>
                <a:hlinkClick r:id="rId3">
                  <a:extLst>
                    <a:ext uri="{A12FA001-AC4F-418D-AE19-62706E023703}">
                      <ahyp:hlinkClr xmlns:ahyp="http://schemas.microsoft.com/office/drawing/2018/hyperlinkcolor" val="tx"/>
                    </a:ext>
                  </a:extLst>
                </a:hlinkClick>
              </a:rPr>
              <a:t>www.pixton.com</a:t>
            </a:r>
            <a:r>
              <a:rPr lang="en-US" dirty="0"/>
              <a:t>, </a:t>
            </a:r>
            <a:r>
              <a:rPr lang="it-IT" dirty="0"/>
              <a:t>registrate un account gratuito di base e iniziate subito a creare un fumetto, uno storyboard o una graphic </a:t>
            </a:r>
            <a:r>
              <a:rPr lang="it-IT" dirty="0" err="1"/>
              <a:t>novel</a:t>
            </a:r>
            <a:r>
              <a:rPr lang="it-IT" dirty="0"/>
              <a:t>. I fumetti possono essere scaricati in diversi formati. L'accesso illimitato al software costa 59 dollari al mese o 300 dollari all'anno.</a:t>
            </a:r>
          </a:p>
          <a:p>
            <a:r>
              <a:rPr lang="it-IT" dirty="0"/>
              <a:t> </a:t>
            </a:r>
            <a:r>
              <a:rPr lang="en-US" dirty="0"/>
              <a:t> </a:t>
            </a:r>
          </a:p>
          <a:p>
            <a:r>
              <a:rPr lang="en-US" dirty="0"/>
              <a:t>Veloce </a:t>
            </a:r>
            <a:r>
              <a:rPr lang="en-US" dirty="0" err="1"/>
              <a:t>introduzione</a:t>
            </a:r>
            <a:r>
              <a:rPr lang="en-US" dirty="0"/>
              <a:t> </a:t>
            </a:r>
            <a:r>
              <a:rPr lang="en-US" dirty="0" err="1"/>
              <a:t>su</a:t>
            </a:r>
            <a:r>
              <a:rPr lang="en-US" dirty="0"/>
              <a:t> </a:t>
            </a:r>
            <a:r>
              <a:rPr lang="en-US" dirty="0" err="1"/>
              <a:t>Pixton</a:t>
            </a:r>
            <a:r>
              <a:rPr lang="en-US" dirty="0"/>
              <a:t>: </a:t>
            </a:r>
          </a:p>
          <a:p>
            <a:r>
              <a:rPr lang="en-US" dirty="0">
                <a:solidFill>
                  <a:srgbClr val="E43794"/>
                </a:solidFill>
                <a:hlinkClick r:id="rId4">
                  <a:extLst>
                    <a:ext uri="{A12FA001-AC4F-418D-AE19-62706E023703}">
                      <ahyp:hlinkClr xmlns:ahyp="http://schemas.microsoft.com/office/drawing/2018/hyperlinkcolor" val="tx"/>
                    </a:ext>
                  </a:extLst>
                </a:hlinkClick>
              </a:rPr>
              <a:t>Pixton on You Tube</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id="{97BA12B1-6009-2B17-CC0F-0E2AFADA6532}"/>
              </a:ext>
            </a:extLst>
          </p:cNvPr>
          <p:cNvSpPr>
            <a:spLocks noGrp="1"/>
          </p:cNvSpPr>
          <p:nvPr>
            <p:ph type="body" sz="quarter" idx="23"/>
          </p:nvPr>
        </p:nvSpPr>
        <p:spPr>
          <a:xfrm>
            <a:off x="1157426" y="4208280"/>
            <a:ext cx="5890479" cy="2418898"/>
          </a:xfrm>
        </p:spPr>
        <p:txBody>
          <a:bodyPr/>
          <a:lstStyle/>
          <a:p>
            <a:pPr marL="90170"/>
            <a:r>
              <a:rPr lang="it-IT" dirty="0" err="1"/>
              <a:t>Pixton</a:t>
            </a:r>
            <a:r>
              <a:rPr lang="it-IT" dirty="0"/>
              <a:t> è stato creato dagli educatori proprio per coinvolgere i più giovani nell'apprendimento in modo più naturale. Utilizza il fenomeno della cultura pop dei fumetti come strumento di narrazione. Progettato per essere utilizzato nelle scuole, non richiede molte competenze tecniche per creare qualcosa che vi aiuterà a condividere la vostra conoscenza e passione per il patrimonio culturale in modo creativo e visivo senza essere un grafico. È possibile progettare e aggiungere rapidamente personaggi e testi per la propria storia con un approccio drag and drop. Ci sono molte persone che sono cresciute con i fumetti come forma di intrattenimento e possono variare dalla semplice striscia a fumetti al romanzo a fumetti più ricco di contenuti. </a:t>
            </a:r>
          </a:p>
          <a:p>
            <a:pPr marL="90170"/>
            <a:endParaRPr lang="it-IT" dirty="0"/>
          </a:p>
          <a:p>
            <a:pPr marL="90170"/>
            <a:r>
              <a:rPr lang="it-IT" dirty="0"/>
              <a:t>Adottando il fenomeno della cultura pop dei fumetti, si possono comunicare le storie del patrimonio culturale al pubblico più giovane in un modo che esso trova più coinvolgente e immersivo. Il fumetto può essere utilizzato per comunicare le storie del patrimonio culturale ai giovani in un modo che essi lo trovino più coinvolgente e immersivo, attingendo ai mondi del patrimonio creati in modo più naturale per loro.</a:t>
            </a:r>
          </a:p>
          <a:p>
            <a:endParaRPr lang="en-US" dirty="0"/>
          </a:p>
        </p:txBody>
      </p:sp>
      <p:sp>
        <p:nvSpPr>
          <p:cNvPr id="14" name="Text Placeholder 13">
            <a:extLst>
              <a:ext uri="{FF2B5EF4-FFF2-40B4-BE49-F238E27FC236}">
                <a16:creationId xmlns:a16="http://schemas.microsoft.com/office/drawing/2014/main" id="{FC0B2642-5B95-DB58-BEE6-5043C22DB40D}"/>
              </a:ext>
            </a:extLst>
          </p:cNvPr>
          <p:cNvSpPr>
            <a:spLocks noGrp="1"/>
          </p:cNvSpPr>
          <p:nvPr>
            <p:ph type="body" sz="quarter" idx="24"/>
          </p:nvPr>
        </p:nvSpPr>
        <p:spPr/>
        <p:txBody>
          <a:bodyPr/>
          <a:lstStyle/>
          <a:p>
            <a:r>
              <a:rPr lang="en-US" b="1" dirty="0" err="1"/>
              <a:t>Pixton</a:t>
            </a:r>
            <a:r>
              <a:rPr lang="en-US" dirty="0"/>
              <a:t> </a:t>
            </a:r>
            <a:r>
              <a:rPr lang="it-IT" dirty="0"/>
              <a:t>è uno strumento per creare e comunicare con i fumetti digitali. </a:t>
            </a:r>
            <a:endParaRPr lang="en-US" dirty="0"/>
          </a:p>
          <a:p>
            <a:endParaRPr lang="en-US" dirty="0"/>
          </a:p>
        </p:txBody>
      </p:sp>
      <p:pic>
        <p:nvPicPr>
          <p:cNvPr id="10" name="Picture Placeholder 9">
            <a:extLst>
              <a:ext uri="{FF2B5EF4-FFF2-40B4-BE49-F238E27FC236}">
                <a16:creationId xmlns:a16="http://schemas.microsoft.com/office/drawing/2014/main" id="{40C30105-8CD3-C67E-44EB-D35A57AE01DF}"/>
              </a:ext>
            </a:extLst>
          </p:cNvPr>
          <p:cNvPicPr>
            <a:picLocks noGrp="1" noChangeAspect="1"/>
          </p:cNvPicPr>
          <p:nvPr>
            <p:ph type="pic" sz="quarter" idx="25"/>
          </p:nvPr>
        </p:nvPicPr>
        <p:blipFill rotWithShape="1">
          <a:blip r:embed="rId5" cstate="screen">
            <a:extLst>
              <a:ext uri="{28A0092B-C50C-407E-A947-70E740481C1C}">
                <a14:useLocalDpi xmlns:a14="http://schemas.microsoft.com/office/drawing/2010/main"/>
              </a:ext>
            </a:extLst>
          </a:blip>
          <a:srcRect/>
          <a:stretch/>
        </p:blipFill>
        <p:spPr>
          <a:xfrm>
            <a:off x="-1469" y="7228515"/>
            <a:ext cx="3657600" cy="2795588"/>
          </a:xfrm>
        </p:spPr>
      </p:pic>
    </p:spTree>
    <p:extLst>
      <p:ext uri="{BB962C8B-B14F-4D97-AF65-F5344CB8AC3E}">
        <p14:creationId xmlns:p14="http://schemas.microsoft.com/office/powerpoint/2010/main" val="305953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D50A7EB5-FC50-6A9F-2F8C-93B25DC2706C}"/>
              </a:ext>
            </a:extLst>
          </p:cNvPr>
          <p:cNvSpPr txBox="1">
            <a:spLocks/>
          </p:cNvSpPr>
          <p:nvPr/>
        </p:nvSpPr>
        <p:spPr>
          <a:xfrm>
            <a:off x="844824" y="3017015"/>
            <a:ext cx="2190817" cy="4147583"/>
          </a:xfrm>
          <a:prstGeom prst="rect">
            <a:avLst/>
          </a:prstGeom>
        </p:spPr>
        <p:txBody>
          <a:bodyPr vert="horz" lIns="91440" tIns="45720" rIns="91440" bIns="4572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428" b="0" i="0" kern="1200">
                <a:solidFill>
                  <a:srgbClr val="7F7F7F"/>
                </a:solidFill>
                <a:latin typeface="Calibri" panose="020F0502020204030204" pitchFamily="34" charset="0"/>
                <a:ea typeface="+mn-ea"/>
                <a:cs typeface="Calibri" panose="020F0502020204030204" pitchFamily="34" charset="0"/>
              </a:defRPr>
            </a:lvl1pPr>
            <a:lvl2pPr marL="385602"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2pPr>
            <a:lvl3pPr marL="771204"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3pPr>
            <a:lvl4pPr marL="1156806"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4pPr>
            <a:lvl5pPr marL="1542409"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nSpc>
                <a:spcPts val="2600"/>
              </a:lnSpc>
              <a:spcBef>
                <a:spcPts val="0"/>
              </a:spcBef>
              <a:buClr>
                <a:srgbClr val="E43794"/>
              </a:buClr>
              <a:tabLst>
                <a:tab pos="346075" algn="l"/>
                <a:tab pos="1597025" algn="l"/>
              </a:tabLst>
            </a:pPr>
            <a:r>
              <a:rPr lang="en-US" sz="1800" b="1" dirty="0">
                <a:solidFill>
                  <a:srgbClr val="E43794"/>
                </a:solidFill>
                <a:hlinkClick r:id="rId2" action="ppaction://hlinksldjump">
                  <a:extLst>
                    <a:ext uri="{A12FA001-AC4F-418D-AE19-62706E023703}">
                      <ahyp:hlinkClr xmlns:ahyp="http://schemas.microsoft.com/office/drawing/2018/hyperlinkcolor" val="tx"/>
                    </a:ext>
                  </a:extLst>
                </a:hlinkClick>
              </a:rPr>
              <a:t>01</a:t>
            </a:r>
            <a:r>
              <a:rPr lang="en-US" sz="1800" dirty="0"/>
              <a:t> </a:t>
            </a:r>
            <a:r>
              <a:rPr lang="en-US" sz="1500" dirty="0"/>
              <a:t>	</a:t>
            </a:r>
            <a:r>
              <a:rPr lang="en-US" sz="1500" dirty="0" err="1"/>
              <a:t>TimelineJS</a:t>
            </a:r>
            <a:r>
              <a:rPr lang="en-US" sz="1500" dirty="0"/>
              <a:t>	</a:t>
            </a:r>
          </a:p>
          <a:p>
            <a:pPr>
              <a:lnSpc>
                <a:spcPts val="2600"/>
              </a:lnSpc>
              <a:spcBef>
                <a:spcPts val="0"/>
              </a:spcBef>
              <a:buClr>
                <a:srgbClr val="E43794"/>
              </a:buClr>
              <a:tabLst>
                <a:tab pos="346075" algn="l"/>
                <a:tab pos="1597025" algn="l"/>
              </a:tabLst>
            </a:pPr>
            <a:r>
              <a:rPr lang="en-US" sz="1800" b="1" dirty="0">
                <a:solidFill>
                  <a:srgbClr val="E43794"/>
                </a:solidFill>
                <a:hlinkClick r:id="rId3" action="ppaction://hlinksldjump">
                  <a:extLst>
                    <a:ext uri="{A12FA001-AC4F-418D-AE19-62706E023703}">
                      <ahyp:hlinkClr xmlns:ahyp="http://schemas.microsoft.com/office/drawing/2018/hyperlinkcolor" val="tx"/>
                    </a:ext>
                  </a:extLst>
                </a:hlinkClick>
              </a:rPr>
              <a:t>02</a:t>
            </a:r>
            <a:r>
              <a:rPr lang="en-US" sz="1800" dirty="0"/>
              <a:t> </a:t>
            </a:r>
            <a:r>
              <a:rPr lang="en-US" sz="1500" dirty="0"/>
              <a:t>	Canva	</a:t>
            </a:r>
          </a:p>
          <a:p>
            <a:pPr>
              <a:lnSpc>
                <a:spcPts val="2600"/>
              </a:lnSpc>
              <a:spcBef>
                <a:spcPts val="0"/>
              </a:spcBef>
              <a:buClr>
                <a:srgbClr val="E43794"/>
              </a:buClr>
              <a:tabLst>
                <a:tab pos="346075" algn="l"/>
                <a:tab pos="1597025" algn="l"/>
              </a:tabLst>
            </a:pPr>
            <a:r>
              <a:rPr lang="en-US" sz="1800" b="1" dirty="0">
                <a:solidFill>
                  <a:srgbClr val="E43794"/>
                </a:solidFill>
                <a:hlinkClick r:id="rId4" action="ppaction://hlinksldjump">
                  <a:extLst>
                    <a:ext uri="{A12FA001-AC4F-418D-AE19-62706E023703}">
                      <ahyp:hlinkClr xmlns:ahyp="http://schemas.microsoft.com/office/drawing/2018/hyperlinkcolor" val="tx"/>
                    </a:ext>
                  </a:extLst>
                </a:hlinkClick>
              </a:rPr>
              <a:t>03</a:t>
            </a:r>
            <a:r>
              <a:rPr lang="en-US" sz="1500" dirty="0"/>
              <a:t> 	</a:t>
            </a:r>
            <a:r>
              <a:rPr lang="en-US" sz="1500" dirty="0" err="1"/>
              <a:t>Storytracks</a:t>
            </a:r>
            <a:r>
              <a:rPr lang="en-US" sz="1500" dirty="0"/>
              <a:t>	</a:t>
            </a:r>
          </a:p>
          <a:p>
            <a:pPr>
              <a:lnSpc>
                <a:spcPts val="2600"/>
              </a:lnSpc>
              <a:spcBef>
                <a:spcPts val="0"/>
              </a:spcBef>
              <a:buClr>
                <a:srgbClr val="E43794"/>
              </a:buClr>
              <a:tabLst>
                <a:tab pos="346075" algn="l"/>
                <a:tab pos="1597025" algn="l"/>
              </a:tabLst>
            </a:pPr>
            <a:r>
              <a:rPr lang="en-US" sz="1800" b="1" dirty="0">
                <a:solidFill>
                  <a:srgbClr val="E43794"/>
                </a:solidFill>
                <a:hlinkClick r:id="rId5" action="ppaction://hlinksldjump">
                  <a:extLst>
                    <a:ext uri="{A12FA001-AC4F-418D-AE19-62706E023703}">
                      <ahyp:hlinkClr xmlns:ahyp="http://schemas.microsoft.com/office/drawing/2018/hyperlinkcolor" val="tx"/>
                    </a:ext>
                  </a:extLst>
                </a:hlinkClick>
              </a:rPr>
              <a:t>04</a:t>
            </a:r>
            <a:r>
              <a:rPr lang="en-US" sz="1500" dirty="0"/>
              <a:t> 	</a:t>
            </a:r>
            <a:r>
              <a:rPr lang="en-US" sz="1500" dirty="0" err="1"/>
              <a:t>Kuula</a:t>
            </a:r>
            <a:r>
              <a:rPr lang="en-US" sz="1500" dirty="0"/>
              <a:t>	</a:t>
            </a:r>
          </a:p>
          <a:p>
            <a:pPr>
              <a:lnSpc>
                <a:spcPts val="2600"/>
              </a:lnSpc>
              <a:spcBef>
                <a:spcPts val="0"/>
              </a:spcBef>
              <a:buClr>
                <a:srgbClr val="E43794"/>
              </a:buClr>
              <a:tabLst>
                <a:tab pos="346075" algn="l"/>
                <a:tab pos="1597025" algn="l"/>
              </a:tabLst>
            </a:pPr>
            <a:r>
              <a:rPr lang="en-US" sz="1800" b="1" dirty="0">
                <a:solidFill>
                  <a:srgbClr val="E43794"/>
                </a:solidFill>
                <a:hlinkClick r:id="rId6" action="ppaction://hlinksldjump">
                  <a:extLst>
                    <a:ext uri="{A12FA001-AC4F-418D-AE19-62706E023703}">
                      <ahyp:hlinkClr xmlns:ahyp="http://schemas.microsoft.com/office/drawing/2018/hyperlinkcolor" val="tx"/>
                    </a:ext>
                  </a:extLst>
                </a:hlinkClick>
              </a:rPr>
              <a:t>05</a:t>
            </a:r>
            <a:r>
              <a:rPr lang="en-US" sz="1500" dirty="0"/>
              <a:t> 	</a:t>
            </a:r>
            <a:r>
              <a:rPr lang="en-US" sz="1500" dirty="0" err="1"/>
              <a:t>Guri</a:t>
            </a:r>
            <a:r>
              <a:rPr lang="en-US" sz="1500" dirty="0"/>
              <a:t> VR	</a:t>
            </a:r>
          </a:p>
          <a:p>
            <a:pPr>
              <a:lnSpc>
                <a:spcPts val="2600"/>
              </a:lnSpc>
              <a:spcBef>
                <a:spcPts val="0"/>
              </a:spcBef>
              <a:buClr>
                <a:srgbClr val="E43794"/>
              </a:buClr>
              <a:tabLst>
                <a:tab pos="346075" algn="l"/>
                <a:tab pos="1597025" algn="l"/>
              </a:tabLst>
            </a:pPr>
            <a:r>
              <a:rPr lang="en-US" sz="1800" b="1" dirty="0">
                <a:solidFill>
                  <a:srgbClr val="E43794"/>
                </a:solidFill>
                <a:hlinkClick r:id="rId7" action="ppaction://hlinksldjump">
                  <a:extLst>
                    <a:ext uri="{A12FA001-AC4F-418D-AE19-62706E023703}">
                      <ahyp:hlinkClr xmlns:ahyp="http://schemas.microsoft.com/office/drawing/2018/hyperlinkcolor" val="tx"/>
                    </a:ext>
                  </a:extLst>
                </a:hlinkClick>
              </a:rPr>
              <a:t>06</a:t>
            </a:r>
            <a:r>
              <a:rPr lang="en-US" sz="1500" dirty="0"/>
              <a:t> 	Audacity	</a:t>
            </a:r>
          </a:p>
          <a:p>
            <a:pPr>
              <a:lnSpc>
                <a:spcPts val="2600"/>
              </a:lnSpc>
              <a:spcBef>
                <a:spcPts val="0"/>
              </a:spcBef>
              <a:buClr>
                <a:srgbClr val="E43794"/>
              </a:buClr>
              <a:tabLst>
                <a:tab pos="346075" algn="l"/>
                <a:tab pos="1597025" algn="l"/>
              </a:tabLst>
            </a:pPr>
            <a:r>
              <a:rPr lang="en-US" sz="1800" b="1" dirty="0">
                <a:solidFill>
                  <a:srgbClr val="E43794"/>
                </a:solidFill>
                <a:hlinkClick r:id="rId8" action="ppaction://hlinksldjump">
                  <a:extLst>
                    <a:ext uri="{A12FA001-AC4F-418D-AE19-62706E023703}">
                      <ahyp:hlinkClr xmlns:ahyp="http://schemas.microsoft.com/office/drawing/2018/hyperlinkcolor" val="tx"/>
                    </a:ext>
                  </a:extLst>
                </a:hlinkClick>
              </a:rPr>
              <a:t>07</a:t>
            </a:r>
            <a:r>
              <a:rPr lang="en-US" sz="1500" dirty="0"/>
              <a:t> 	</a:t>
            </a:r>
            <a:r>
              <a:rPr lang="en-US" sz="1500" dirty="0" err="1"/>
              <a:t>Capcut</a:t>
            </a:r>
            <a:endParaRPr lang="en-US" sz="1500" dirty="0"/>
          </a:p>
          <a:p>
            <a:pPr>
              <a:lnSpc>
                <a:spcPts val="2600"/>
              </a:lnSpc>
              <a:spcBef>
                <a:spcPts val="0"/>
              </a:spcBef>
              <a:buClr>
                <a:srgbClr val="E43794"/>
              </a:buClr>
              <a:tabLst>
                <a:tab pos="346075" algn="l"/>
                <a:tab pos="1597025" algn="l"/>
              </a:tabLst>
            </a:pPr>
            <a:r>
              <a:rPr lang="en-US" sz="1800" b="1" dirty="0">
                <a:solidFill>
                  <a:srgbClr val="E43794"/>
                </a:solidFill>
                <a:hlinkClick r:id="rId9" action="ppaction://hlinksldjump">
                  <a:extLst>
                    <a:ext uri="{A12FA001-AC4F-418D-AE19-62706E023703}">
                      <ahyp:hlinkClr xmlns:ahyp="http://schemas.microsoft.com/office/drawing/2018/hyperlinkcolor" val="tx"/>
                    </a:ext>
                  </a:extLst>
                </a:hlinkClick>
              </a:rPr>
              <a:t>08</a:t>
            </a:r>
            <a:r>
              <a:rPr lang="en-US" sz="1500" dirty="0"/>
              <a:t> 	Descript	</a:t>
            </a:r>
          </a:p>
          <a:p>
            <a:pPr>
              <a:lnSpc>
                <a:spcPts val="2600"/>
              </a:lnSpc>
              <a:spcBef>
                <a:spcPts val="0"/>
              </a:spcBef>
              <a:buClr>
                <a:srgbClr val="E43794"/>
              </a:buClr>
              <a:tabLst>
                <a:tab pos="346075" algn="l"/>
                <a:tab pos="1597025" algn="l"/>
              </a:tabLst>
            </a:pPr>
            <a:r>
              <a:rPr lang="en-US" sz="1500" dirty="0"/>
              <a:t>	</a:t>
            </a:r>
          </a:p>
          <a:p>
            <a:pPr>
              <a:lnSpc>
                <a:spcPts val="2600"/>
              </a:lnSpc>
              <a:spcBef>
                <a:spcPts val="0"/>
              </a:spcBef>
              <a:buClr>
                <a:srgbClr val="E43794"/>
              </a:buClr>
              <a:tabLst>
                <a:tab pos="346075" algn="l"/>
                <a:tab pos="1597025" algn="l"/>
              </a:tabLst>
            </a:pPr>
            <a:endParaRPr lang="en-US" sz="1500" dirty="0"/>
          </a:p>
        </p:txBody>
      </p:sp>
      <p:sp>
        <p:nvSpPr>
          <p:cNvPr id="8" name="Text Placeholder 2">
            <a:extLst>
              <a:ext uri="{FF2B5EF4-FFF2-40B4-BE49-F238E27FC236}">
                <a16:creationId xmlns:a16="http://schemas.microsoft.com/office/drawing/2014/main" id="{30B507A0-7B94-2495-FB7E-DD5A518B104A}"/>
              </a:ext>
            </a:extLst>
          </p:cNvPr>
          <p:cNvSpPr txBox="1">
            <a:spLocks/>
          </p:cNvSpPr>
          <p:nvPr/>
        </p:nvSpPr>
        <p:spPr>
          <a:xfrm>
            <a:off x="5176256" y="3017015"/>
            <a:ext cx="2621122" cy="2768991"/>
          </a:xfrm>
          <a:prstGeom prst="rect">
            <a:avLst/>
          </a:prstGeom>
        </p:spPr>
        <p:txBody>
          <a:bodyPr vert="horz" lIns="91440" tIns="45720" rIns="91440" bIns="4572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428" b="0" i="0" kern="1200">
                <a:solidFill>
                  <a:srgbClr val="7F7F7F"/>
                </a:solidFill>
                <a:latin typeface="Calibri" panose="020F0502020204030204" pitchFamily="34" charset="0"/>
                <a:ea typeface="+mn-ea"/>
                <a:cs typeface="Calibri" panose="020F0502020204030204" pitchFamily="34" charset="0"/>
              </a:defRPr>
            </a:lvl1pPr>
            <a:lvl2pPr marL="385602"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2pPr>
            <a:lvl3pPr marL="771204"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3pPr>
            <a:lvl4pPr marL="1156806"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4pPr>
            <a:lvl5pPr marL="1542409"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nSpc>
                <a:spcPts val="2600"/>
              </a:lnSpc>
              <a:spcBef>
                <a:spcPts val="0"/>
              </a:spcBef>
              <a:buClr>
                <a:srgbClr val="E43794"/>
              </a:buClr>
              <a:tabLst>
                <a:tab pos="346075" algn="l"/>
                <a:tab pos="1641475" algn="l"/>
              </a:tabLst>
            </a:pPr>
            <a:r>
              <a:rPr lang="en-US" sz="1800" b="1" dirty="0">
                <a:solidFill>
                  <a:srgbClr val="E43794"/>
                </a:solidFill>
                <a:hlinkClick r:id="rId10" action="ppaction://hlinksldjump">
                  <a:extLst>
                    <a:ext uri="{A12FA001-AC4F-418D-AE19-62706E023703}">
                      <ahyp:hlinkClr xmlns:ahyp="http://schemas.microsoft.com/office/drawing/2018/hyperlinkcolor" val="tx"/>
                    </a:ext>
                  </a:extLst>
                </a:hlinkClick>
              </a:rPr>
              <a:t>17</a:t>
            </a:r>
            <a:r>
              <a:rPr lang="en-US" sz="1500" dirty="0"/>
              <a:t> 	</a:t>
            </a:r>
            <a:r>
              <a:rPr lang="en-US" sz="1500" dirty="0" err="1"/>
              <a:t>Artsteps</a:t>
            </a:r>
            <a:r>
              <a:rPr lang="en-US" sz="1500" dirty="0"/>
              <a:t>	</a:t>
            </a:r>
          </a:p>
          <a:p>
            <a:pPr>
              <a:lnSpc>
                <a:spcPts val="2600"/>
              </a:lnSpc>
              <a:spcBef>
                <a:spcPts val="0"/>
              </a:spcBef>
              <a:buClr>
                <a:srgbClr val="E43794"/>
              </a:buClr>
              <a:tabLst>
                <a:tab pos="346075" algn="l"/>
                <a:tab pos="1641475" algn="l"/>
              </a:tabLst>
            </a:pPr>
            <a:r>
              <a:rPr lang="en-US" sz="1800" b="1" dirty="0">
                <a:solidFill>
                  <a:srgbClr val="E43794"/>
                </a:solidFill>
                <a:hlinkClick r:id="rId11" action="ppaction://hlinksldjump">
                  <a:extLst>
                    <a:ext uri="{A12FA001-AC4F-418D-AE19-62706E023703}">
                      <ahyp:hlinkClr xmlns:ahyp="http://schemas.microsoft.com/office/drawing/2018/hyperlinkcolor" val="tx"/>
                    </a:ext>
                  </a:extLst>
                </a:hlinkClick>
              </a:rPr>
              <a:t>18</a:t>
            </a:r>
            <a:r>
              <a:rPr lang="en-US" sz="1500" dirty="0"/>
              <a:t> 	</a:t>
            </a:r>
            <a:r>
              <a:rPr lang="en-US" sz="1500" dirty="0" err="1"/>
              <a:t>Polycam</a:t>
            </a:r>
            <a:r>
              <a:rPr lang="en-US" sz="1500" dirty="0"/>
              <a:t>	</a:t>
            </a:r>
          </a:p>
          <a:p>
            <a:pPr>
              <a:lnSpc>
                <a:spcPts val="2600"/>
              </a:lnSpc>
              <a:spcBef>
                <a:spcPts val="0"/>
              </a:spcBef>
              <a:buClr>
                <a:srgbClr val="E43794"/>
              </a:buClr>
              <a:tabLst>
                <a:tab pos="346075" algn="l"/>
                <a:tab pos="1641475" algn="l"/>
              </a:tabLst>
            </a:pPr>
            <a:r>
              <a:rPr lang="en-US" sz="1800" b="1" dirty="0">
                <a:solidFill>
                  <a:srgbClr val="E43794"/>
                </a:solidFill>
                <a:hlinkClick r:id="rId12" action="ppaction://hlinksldjump">
                  <a:extLst>
                    <a:ext uri="{A12FA001-AC4F-418D-AE19-62706E023703}">
                      <ahyp:hlinkClr xmlns:ahyp="http://schemas.microsoft.com/office/drawing/2018/hyperlinkcolor" val="tx"/>
                    </a:ext>
                  </a:extLst>
                </a:hlinkClick>
              </a:rPr>
              <a:t>19</a:t>
            </a:r>
            <a:r>
              <a:rPr lang="en-US" sz="1500" dirty="0"/>
              <a:t> 	</a:t>
            </a:r>
            <a:r>
              <a:rPr lang="en-US" sz="1500" dirty="0" err="1"/>
              <a:t>Storyblocks</a:t>
            </a:r>
            <a:endParaRPr lang="en-US" sz="1500" dirty="0"/>
          </a:p>
          <a:p>
            <a:pPr>
              <a:lnSpc>
                <a:spcPts val="2600"/>
              </a:lnSpc>
              <a:spcBef>
                <a:spcPts val="0"/>
              </a:spcBef>
              <a:buClr>
                <a:srgbClr val="E43794"/>
              </a:buClr>
              <a:tabLst>
                <a:tab pos="346075" algn="l"/>
                <a:tab pos="1641475" algn="l"/>
              </a:tabLst>
            </a:pPr>
            <a:r>
              <a:rPr lang="en-US" sz="1800" b="1" dirty="0">
                <a:solidFill>
                  <a:srgbClr val="E43794"/>
                </a:solidFill>
                <a:hlinkClick r:id="rId13" action="ppaction://hlinksldjump">
                  <a:extLst>
                    <a:ext uri="{A12FA001-AC4F-418D-AE19-62706E023703}">
                      <ahyp:hlinkClr xmlns:ahyp="http://schemas.microsoft.com/office/drawing/2018/hyperlinkcolor" val="tx"/>
                    </a:ext>
                  </a:extLst>
                </a:hlinkClick>
              </a:rPr>
              <a:t>20</a:t>
            </a:r>
            <a:r>
              <a:rPr lang="en-US" sz="1500" dirty="0"/>
              <a:t> 	Lens Studio	</a:t>
            </a:r>
          </a:p>
          <a:p>
            <a:pPr>
              <a:lnSpc>
                <a:spcPts val="2600"/>
              </a:lnSpc>
              <a:spcBef>
                <a:spcPts val="0"/>
              </a:spcBef>
              <a:buClr>
                <a:srgbClr val="E43794"/>
              </a:buClr>
              <a:tabLst>
                <a:tab pos="346075" algn="l"/>
                <a:tab pos="1641475" algn="l"/>
              </a:tabLst>
            </a:pPr>
            <a:r>
              <a:rPr lang="en-US" sz="1800" b="1" dirty="0">
                <a:solidFill>
                  <a:srgbClr val="E43794"/>
                </a:solidFill>
                <a:hlinkClick r:id="rId14" action="ppaction://hlinksldjump">
                  <a:extLst>
                    <a:ext uri="{A12FA001-AC4F-418D-AE19-62706E023703}">
                      <ahyp:hlinkClr xmlns:ahyp="http://schemas.microsoft.com/office/drawing/2018/hyperlinkcolor" val="tx"/>
                    </a:ext>
                  </a:extLst>
                </a:hlinkClick>
              </a:rPr>
              <a:t>21</a:t>
            </a:r>
            <a:r>
              <a:rPr lang="en-US" sz="1500" dirty="0"/>
              <a:t> 	</a:t>
            </a:r>
            <a:r>
              <a:rPr lang="en-US" sz="1500" dirty="0" err="1"/>
              <a:t>Effecthouse</a:t>
            </a:r>
            <a:r>
              <a:rPr lang="en-US" sz="1500" dirty="0"/>
              <a:t>	</a:t>
            </a:r>
          </a:p>
          <a:p>
            <a:pPr>
              <a:lnSpc>
                <a:spcPts val="2600"/>
              </a:lnSpc>
              <a:spcBef>
                <a:spcPts val="0"/>
              </a:spcBef>
              <a:buClr>
                <a:srgbClr val="E43794"/>
              </a:buClr>
              <a:tabLst>
                <a:tab pos="346075" algn="l"/>
                <a:tab pos="1641475" algn="l"/>
              </a:tabLst>
            </a:pPr>
            <a:r>
              <a:rPr lang="en-US" sz="1800" b="1" dirty="0">
                <a:solidFill>
                  <a:srgbClr val="E43794"/>
                </a:solidFill>
                <a:hlinkClick r:id="rId15" action="ppaction://hlinksldjump">
                  <a:extLst>
                    <a:ext uri="{A12FA001-AC4F-418D-AE19-62706E023703}">
                      <ahyp:hlinkClr xmlns:ahyp="http://schemas.microsoft.com/office/drawing/2018/hyperlinkcolor" val="tx"/>
                    </a:ext>
                  </a:extLst>
                </a:hlinkClick>
              </a:rPr>
              <a:t>22</a:t>
            </a:r>
            <a:r>
              <a:rPr lang="en-US" sz="1800" dirty="0"/>
              <a:t> </a:t>
            </a:r>
            <a:r>
              <a:rPr lang="en-US" sz="1500" dirty="0"/>
              <a:t>	</a:t>
            </a:r>
            <a:r>
              <a:rPr lang="en-US" sz="1500" dirty="0" err="1"/>
              <a:t>SparkAR</a:t>
            </a:r>
            <a:r>
              <a:rPr lang="en-US" sz="1500" dirty="0"/>
              <a:t>	</a:t>
            </a:r>
          </a:p>
          <a:p>
            <a:pPr>
              <a:lnSpc>
                <a:spcPts val="2600"/>
              </a:lnSpc>
              <a:spcBef>
                <a:spcPts val="0"/>
              </a:spcBef>
              <a:buClr>
                <a:srgbClr val="E43794"/>
              </a:buClr>
              <a:tabLst>
                <a:tab pos="346075" algn="l"/>
                <a:tab pos="1641475" algn="l"/>
              </a:tabLst>
            </a:pPr>
            <a:endParaRPr lang="en-US" sz="1500" dirty="0"/>
          </a:p>
          <a:p>
            <a:pPr>
              <a:lnSpc>
                <a:spcPts val="2600"/>
              </a:lnSpc>
              <a:spcBef>
                <a:spcPts val="0"/>
              </a:spcBef>
              <a:buClr>
                <a:srgbClr val="E43794"/>
              </a:buClr>
              <a:tabLst>
                <a:tab pos="346075" algn="l"/>
                <a:tab pos="1641475" algn="l"/>
              </a:tabLst>
            </a:pPr>
            <a:endParaRPr lang="en-US" sz="1500" dirty="0"/>
          </a:p>
          <a:p>
            <a:pPr>
              <a:lnSpc>
                <a:spcPts val="2600"/>
              </a:lnSpc>
              <a:spcBef>
                <a:spcPts val="0"/>
              </a:spcBef>
              <a:buClr>
                <a:srgbClr val="E43794"/>
              </a:buClr>
              <a:tabLst>
                <a:tab pos="346075" algn="l"/>
                <a:tab pos="1641475" algn="l"/>
              </a:tabLst>
            </a:pPr>
            <a:endParaRPr lang="en-US" sz="1500" dirty="0"/>
          </a:p>
        </p:txBody>
      </p:sp>
      <p:sp>
        <p:nvSpPr>
          <p:cNvPr id="13" name="Text Placeholder 1">
            <a:extLst>
              <a:ext uri="{FF2B5EF4-FFF2-40B4-BE49-F238E27FC236}">
                <a16:creationId xmlns:a16="http://schemas.microsoft.com/office/drawing/2014/main" id="{877D36BF-62D7-EE33-7B74-4AFF0946F744}"/>
              </a:ext>
            </a:extLst>
          </p:cNvPr>
          <p:cNvSpPr txBox="1">
            <a:spLocks/>
          </p:cNvSpPr>
          <p:nvPr/>
        </p:nvSpPr>
        <p:spPr>
          <a:xfrm>
            <a:off x="809867" y="777402"/>
            <a:ext cx="4416591" cy="1771324"/>
          </a:xfrm>
          <a:prstGeom prst="rect">
            <a:avLst/>
          </a:prstGeom>
        </p:spPr>
        <p:txBody>
          <a:bodyPr anchor="t"/>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4280"/>
              </a:lnSpc>
              <a:spcBef>
                <a:spcPts val="0"/>
              </a:spcBef>
              <a:buNone/>
            </a:pPr>
            <a:r>
              <a:rPr lang="en-US" sz="4800" b="1" dirty="0" err="1">
                <a:solidFill>
                  <a:srgbClr val="E43794"/>
                </a:solidFill>
              </a:rPr>
              <a:t>Indice</a:t>
            </a:r>
            <a:r>
              <a:rPr lang="en-US" sz="4800" b="1" dirty="0">
                <a:solidFill>
                  <a:srgbClr val="E43794"/>
                </a:solidFill>
              </a:rPr>
              <a:t> </a:t>
            </a:r>
          </a:p>
          <a:p>
            <a:pPr marL="0" indent="0">
              <a:lnSpc>
                <a:spcPts val="4280"/>
              </a:lnSpc>
              <a:spcBef>
                <a:spcPts val="0"/>
              </a:spcBef>
              <a:buNone/>
            </a:pPr>
            <a:r>
              <a:rPr lang="en-US" sz="4800" b="1" dirty="0" err="1">
                <a:solidFill>
                  <a:srgbClr val="E43794"/>
                </a:solidFill>
              </a:rPr>
              <a:t>dei</a:t>
            </a:r>
            <a:r>
              <a:rPr lang="en-US" sz="4800" b="1" dirty="0">
                <a:solidFill>
                  <a:srgbClr val="E43794"/>
                </a:solidFill>
              </a:rPr>
              <a:t> </a:t>
            </a:r>
            <a:r>
              <a:rPr lang="en-US" sz="4800" b="1" dirty="0" err="1">
                <a:solidFill>
                  <a:srgbClr val="E43794"/>
                </a:solidFill>
              </a:rPr>
              <a:t>contenuti</a:t>
            </a:r>
            <a:endParaRPr lang="en-US" sz="4800" b="1" dirty="0">
              <a:solidFill>
                <a:srgbClr val="E43794"/>
              </a:solidFill>
            </a:endParaRPr>
          </a:p>
        </p:txBody>
      </p:sp>
      <p:sp>
        <p:nvSpPr>
          <p:cNvPr id="14" name="Text Placeholder 2">
            <a:extLst>
              <a:ext uri="{FF2B5EF4-FFF2-40B4-BE49-F238E27FC236}">
                <a16:creationId xmlns:a16="http://schemas.microsoft.com/office/drawing/2014/main" id="{3D33861C-F746-947D-8EDF-E83FDD24240A}"/>
              </a:ext>
            </a:extLst>
          </p:cNvPr>
          <p:cNvSpPr txBox="1">
            <a:spLocks/>
          </p:cNvSpPr>
          <p:nvPr/>
        </p:nvSpPr>
        <p:spPr>
          <a:xfrm>
            <a:off x="844824" y="2449400"/>
            <a:ext cx="6324072" cy="339930"/>
          </a:xfrm>
          <a:custGeom>
            <a:avLst/>
            <a:gdLst>
              <a:gd name="connsiteX0" fmla="*/ 0 w 7775574"/>
              <a:gd name="connsiteY0" fmla="*/ 0 h 9934683"/>
              <a:gd name="connsiteX1" fmla="*/ 434047 w 7775574"/>
              <a:gd name="connsiteY1" fmla="*/ 0 h 9934683"/>
              <a:gd name="connsiteX2" fmla="*/ 7775574 w 7775574"/>
              <a:gd name="connsiteY2" fmla="*/ 9181185 h 9934683"/>
              <a:gd name="connsiteX3" fmla="*/ 7775574 w 7775574"/>
              <a:gd name="connsiteY3" fmla="*/ 9934683 h 9934683"/>
              <a:gd name="connsiteX4" fmla="*/ 0 w 7775574"/>
              <a:gd name="connsiteY4" fmla="*/ 5860760 h 9934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574" h="9934683">
                <a:moveTo>
                  <a:pt x="0" y="0"/>
                </a:moveTo>
                <a:lnTo>
                  <a:pt x="434047" y="0"/>
                </a:lnTo>
                <a:lnTo>
                  <a:pt x="7775574" y="9181185"/>
                </a:lnTo>
                <a:lnTo>
                  <a:pt x="7775574" y="9934683"/>
                </a:lnTo>
                <a:lnTo>
                  <a:pt x="0" y="5860760"/>
                </a:lnTo>
                <a:close/>
              </a:path>
            </a:pathLst>
          </a:custGeom>
        </p:spPr>
        <p:txBody>
          <a:bodyPr vert="horz" wrap="square" lIns="91440" tIns="45720" rIns="91440" bIns="45720"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193675" indent="-193675">
              <a:lnSpc>
                <a:spcPts val="1414"/>
              </a:lnSpc>
              <a:spcBef>
                <a:spcPts val="0"/>
              </a:spcBef>
              <a:buClr>
                <a:srgbClr val="E43794"/>
              </a:buClr>
              <a:buNone/>
              <a:tabLst>
                <a:tab pos="5681663" algn="l"/>
              </a:tabLst>
            </a:pPr>
            <a:r>
              <a:rPr lang="en-US" sz="1800" dirty="0" err="1">
                <a:solidFill>
                  <a:srgbClr val="7F7F7F"/>
                </a:solidFill>
                <a:latin typeface="Calibri" panose="020F0502020204030204" pitchFamily="34" charset="0"/>
                <a:cs typeface="Calibri" panose="020F0502020204030204" pitchFamily="34" charset="0"/>
              </a:rPr>
              <a:t>Introduzione</a:t>
            </a:r>
            <a:r>
              <a:rPr lang="en-US" sz="1800" dirty="0">
                <a:solidFill>
                  <a:srgbClr val="7F7F7F"/>
                </a:solidFill>
                <a:latin typeface="Calibri" panose="020F0502020204030204" pitchFamily="34" charset="0"/>
                <a:cs typeface="Calibri" panose="020F0502020204030204" pitchFamily="34" charset="0"/>
              </a:rPr>
              <a:t> al Toolkit di </a:t>
            </a:r>
            <a:r>
              <a:rPr lang="en-US" sz="1800" dirty="0" err="1">
                <a:solidFill>
                  <a:srgbClr val="7F7F7F"/>
                </a:solidFill>
                <a:latin typeface="Calibri" panose="020F0502020204030204" pitchFamily="34" charset="0"/>
                <a:cs typeface="Calibri" panose="020F0502020204030204" pitchFamily="34" charset="0"/>
              </a:rPr>
              <a:t>Insites</a:t>
            </a:r>
            <a:r>
              <a:rPr lang="en-US" sz="1200" dirty="0">
                <a:solidFill>
                  <a:srgbClr val="7F7F7F"/>
                </a:solidFill>
                <a:latin typeface="Calibri" panose="020F0502020204030204" pitchFamily="34" charset="0"/>
                <a:cs typeface="Calibri" panose="020F0502020204030204" pitchFamily="34" charset="0"/>
              </a:rPr>
              <a:t>……………………………………………….………..</a:t>
            </a:r>
            <a:r>
              <a:rPr lang="en-US" sz="1800" dirty="0">
                <a:solidFill>
                  <a:srgbClr val="7F7F7F"/>
                </a:solidFill>
                <a:latin typeface="Calibri" panose="020F0502020204030204" pitchFamily="34" charset="0"/>
                <a:cs typeface="Calibri" panose="020F0502020204030204" pitchFamily="34" charset="0"/>
              </a:rPr>
              <a:t>	</a:t>
            </a:r>
            <a:r>
              <a:rPr lang="en-US" sz="1400" dirty="0">
                <a:solidFill>
                  <a:srgbClr val="E43794"/>
                </a:solidFill>
                <a:latin typeface="Calibri" panose="020F0502020204030204" pitchFamily="34" charset="0"/>
                <a:cs typeface="Calibri" panose="020F0502020204030204" pitchFamily="34" charset="0"/>
                <a:hlinkClick r:id="rId16" action="ppaction://hlinksldjump">
                  <a:extLst>
                    <a:ext uri="{A12FA001-AC4F-418D-AE19-62706E023703}">
                      <ahyp:hlinkClr xmlns:ahyp="http://schemas.microsoft.com/office/drawing/2018/hyperlinkcolor" val="tx"/>
                    </a:ext>
                  </a:extLst>
                </a:hlinkClick>
              </a:rPr>
              <a:t>3</a:t>
            </a:r>
            <a:r>
              <a:rPr lang="en-US" sz="1500" dirty="0">
                <a:solidFill>
                  <a:srgbClr val="7F7F7F"/>
                </a:solidFill>
                <a:latin typeface="Calibri" panose="020F0502020204030204" pitchFamily="34" charset="0"/>
                <a:cs typeface="Calibri" panose="020F0502020204030204" pitchFamily="34" charset="0"/>
              </a:rPr>
              <a:t>	</a:t>
            </a:r>
          </a:p>
          <a:p>
            <a:pPr marL="193675" indent="-193675">
              <a:lnSpc>
                <a:spcPts val="1414"/>
              </a:lnSpc>
              <a:spcBef>
                <a:spcPts val="0"/>
              </a:spcBef>
              <a:tabLst>
                <a:tab pos="5681663" algn="l"/>
              </a:tabLst>
            </a:pPr>
            <a:endParaRPr lang="en-US" sz="1600" dirty="0">
              <a:latin typeface="Calibri" panose="020F0502020204030204" pitchFamily="34" charset="0"/>
              <a:cs typeface="Calibri" panose="020F0502020204030204" pitchFamily="34" charset="0"/>
            </a:endParaRPr>
          </a:p>
          <a:p>
            <a:pPr marL="193675" indent="-193675">
              <a:lnSpc>
                <a:spcPts val="1414"/>
              </a:lnSpc>
              <a:spcBef>
                <a:spcPts val="0"/>
              </a:spcBef>
              <a:tabLst>
                <a:tab pos="5681663" algn="l"/>
              </a:tabLst>
            </a:pPr>
            <a:endParaRPr lang="en-US" sz="1600" dirty="0">
              <a:latin typeface="Calibri" panose="020F0502020204030204" pitchFamily="34" charset="0"/>
              <a:cs typeface="Calibri" panose="020F0502020204030204" pitchFamily="34" charset="0"/>
            </a:endParaRPr>
          </a:p>
          <a:p>
            <a:pPr marL="193675" indent="-193675">
              <a:lnSpc>
                <a:spcPts val="1414"/>
              </a:lnSpc>
              <a:spcBef>
                <a:spcPts val="0"/>
              </a:spcBef>
              <a:tabLst>
                <a:tab pos="5681663" algn="l"/>
              </a:tabLst>
            </a:pPr>
            <a:endParaRPr lang="en-US" sz="1600" dirty="0">
              <a:latin typeface="Calibri" panose="020F0502020204030204" pitchFamily="34" charset="0"/>
              <a:cs typeface="Calibri" panose="020F0502020204030204" pitchFamily="34" charset="0"/>
            </a:endParaRPr>
          </a:p>
        </p:txBody>
      </p:sp>
      <p:sp>
        <p:nvSpPr>
          <p:cNvPr id="15" name="Text Placeholder 2">
            <a:extLst>
              <a:ext uri="{FF2B5EF4-FFF2-40B4-BE49-F238E27FC236}">
                <a16:creationId xmlns:a16="http://schemas.microsoft.com/office/drawing/2014/main" id="{29DE362C-BFB9-61B2-6CD2-F758F5878E5A}"/>
              </a:ext>
            </a:extLst>
          </p:cNvPr>
          <p:cNvSpPr txBox="1">
            <a:spLocks/>
          </p:cNvSpPr>
          <p:nvPr/>
        </p:nvSpPr>
        <p:spPr>
          <a:xfrm>
            <a:off x="3035641" y="3017015"/>
            <a:ext cx="2190817" cy="4147583"/>
          </a:xfrm>
          <a:prstGeom prst="rect">
            <a:avLst/>
          </a:prstGeom>
        </p:spPr>
        <p:txBody>
          <a:bodyPr vert="horz" lIns="91440" tIns="45720" rIns="91440" bIns="4572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428" b="0" i="0" kern="1200">
                <a:solidFill>
                  <a:srgbClr val="7F7F7F"/>
                </a:solidFill>
                <a:latin typeface="Calibri" panose="020F0502020204030204" pitchFamily="34" charset="0"/>
                <a:ea typeface="+mn-ea"/>
                <a:cs typeface="Calibri" panose="020F0502020204030204" pitchFamily="34" charset="0"/>
              </a:defRPr>
            </a:lvl1pPr>
            <a:lvl2pPr marL="385602"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2pPr>
            <a:lvl3pPr marL="771204"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3pPr>
            <a:lvl4pPr marL="1156806"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4pPr>
            <a:lvl5pPr marL="1542409"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nSpc>
                <a:spcPts val="2600"/>
              </a:lnSpc>
              <a:spcBef>
                <a:spcPts val="0"/>
              </a:spcBef>
              <a:buClr>
                <a:srgbClr val="E43794"/>
              </a:buClr>
              <a:tabLst>
                <a:tab pos="346075" algn="l"/>
                <a:tab pos="1597025" algn="l"/>
              </a:tabLst>
            </a:pPr>
            <a:r>
              <a:rPr lang="en-US" sz="1800" b="1" dirty="0">
                <a:solidFill>
                  <a:srgbClr val="E43794"/>
                </a:solidFill>
                <a:hlinkClick r:id="rId17" action="ppaction://hlinksldjump">
                  <a:extLst>
                    <a:ext uri="{A12FA001-AC4F-418D-AE19-62706E023703}">
                      <ahyp:hlinkClr xmlns:ahyp="http://schemas.microsoft.com/office/drawing/2018/hyperlinkcolor" val="tx"/>
                    </a:ext>
                  </a:extLst>
                </a:hlinkClick>
              </a:rPr>
              <a:t>09</a:t>
            </a:r>
            <a:r>
              <a:rPr lang="en-US" sz="1500" dirty="0"/>
              <a:t> 	</a:t>
            </a:r>
            <a:r>
              <a:rPr lang="en-US" sz="1500" dirty="0" err="1"/>
              <a:t>Thinglink</a:t>
            </a:r>
            <a:r>
              <a:rPr lang="en-US" sz="1500" dirty="0"/>
              <a:t>	</a:t>
            </a:r>
          </a:p>
          <a:p>
            <a:pPr>
              <a:lnSpc>
                <a:spcPts val="2600"/>
              </a:lnSpc>
              <a:spcBef>
                <a:spcPts val="0"/>
              </a:spcBef>
              <a:buClr>
                <a:srgbClr val="E43794"/>
              </a:buClr>
              <a:tabLst>
                <a:tab pos="346075" algn="l"/>
                <a:tab pos="1597025" algn="l"/>
              </a:tabLst>
            </a:pPr>
            <a:r>
              <a:rPr lang="en-US" sz="1800" b="1" dirty="0">
                <a:solidFill>
                  <a:srgbClr val="E43794"/>
                </a:solidFill>
                <a:hlinkClick r:id="rId18" action="ppaction://hlinksldjump">
                  <a:extLst>
                    <a:ext uri="{A12FA001-AC4F-418D-AE19-62706E023703}">
                      <ahyp:hlinkClr xmlns:ahyp="http://schemas.microsoft.com/office/drawing/2018/hyperlinkcolor" val="tx"/>
                    </a:ext>
                  </a:extLst>
                </a:hlinkClick>
              </a:rPr>
              <a:t>10</a:t>
            </a:r>
            <a:r>
              <a:rPr lang="en-US" sz="1500" dirty="0"/>
              <a:t> 	</a:t>
            </a:r>
            <a:r>
              <a:rPr lang="en-US" sz="1500" dirty="0" err="1"/>
              <a:t>Questo</a:t>
            </a:r>
            <a:r>
              <a:rPr lang="en-US" sz="1500" dirty="0"/>
              <a:t>	</a:t>
            </a:r>
          </a:p>
          <a:p>
            <a:pPr>
              <a:lnSpc>
                <a:spcPts val="2600"/>
              </a:lnSpc>
              <a:spcBef>
                <a:spcPts val="0"/>
              </a:spcBef>
              <a:buClr>
                <a:srgbClr val="E43794"/>
              </a:buClr>
              <a:tabLst>
                <a:tab pos="346075" algn="l"/>
                <a:tab pos="1597025" algn="l"/>
              </a:tabLst>
            </a:pPr>
            <a:r>
              <a:rPr lang="en-US" sz="1800" b="1" dirty="0">
                <a:solidFill>
                  <a:srgbClr val="E43794"/>
                </a:solidFill>
                <a:hlinkClick r:id="rId19" action="ppaction://hlinksldjump">
                  <a:extLst>
                    <a:ext uri="{A12FA001-AC4F-418D-AE19-62706E023703}">
                      <ahyp:hlinkClr xmlns:ahyp="http://schemas.microsoft.com/office/drawing/2018/hyperlinkcolor" val="tx"/>
                    </a:ext>
                  </a:extLst>
                </a:hlinkClick>
              </a:rPr>
              <a:t>11</a:t>
            </a:r>
            <a:r>
              <a:rPr lang="en-US" sz="1500" dirty="0"/>
              <a:t> 	</a:t>
            </a:r>
            <a:r>
              <a:rPr lang="en-US" sz="1500" dirty="0" err="1"/>
              <a:t>Izi</a:t>
            </a:r>
            <a:r>
              <a:rPr lang="en-US" sz="1500" dirty="0"/>
              <a:t> Travel	</a:t>
            </a:r>
          </a:p>
          <a:p>
            <a:pPr>
              <a:lnSpc>
                <a:spcPts val="2600"/>
              </a:lnSpc>
              <a:spcBef>
                <a:spcPts val="0"/>
              </a:spcBef>
              <a:buClr>
                <a:srgbClr val="E43794"/>
              </a:buClr>
              <a:tabLst>
                <a:tab pos="346075" algn="l"/>
                <a:tab pos="1641475" algn="l"/>
              </a:tabLst>
            </a:pPr>
            <a:r>
              <a:rPr lang="en-US" sz="1800" b="1" dirty="0">
                <a:solidFill>
                  <a:srgbClr val="E43794"/>
                </a:solidFill>
                <a:hlinkClick r:id="rId20" action="ppaction://hlinksldjump">
                  <a:extLst>
                    <a:ext uri="{A12FA001-AC4F-418D-AE19-62706E023703}">
                      <ahyp:hlinkClr xmlns:ahyp="http://schemas.microsoft.com/office/drawing/2018/hyperlinkcolor" val="tx"/>
                    </a:ext>
                  </a:extLst>
                </a:hlinkClick>
              </a:rPr>
              <a:t>12</a:t>
            </a:r>
            <a:r>
              <a:rPr lang="en-US" sz="1500" dirty="0"/>
              <a:t>	</a:t>
            </a:r>
            <a:r>
              <a:rPr lang="en-US" sz="1500" dirty="0" err="1"/>
              <a:t>StorymapJS</a:t>
            </a:r>
            <a:r>
              <a:rPr lang="en-US" sz="1500" dirty="0"/>
              <a:t>	</a:t>
            </a:r>
          </a:p>
          <a:p>
            <a:pPr>
              <a:lnSpc>
                <a:spcPts val="2600"/>
              </a:lnSpc>
              <a:spcBef>
                <a:spcPts val="0"/>
              </a:spcBef>
              <a:buClr>
                <a:srgbClr val="E43794"/>
              </a:buClr>
              <a:tabLst>
                <a:tab pos="346075" algn="l"/>
                <a:tab pos="1641475" algn="l"/>
              </a:tabLst>
            </a:pPr>
            <a:r>
              <a:rPr lang="en-US" sz="1800" b="1" dirty="0">
                <a:solidFill>
                  <a:srgbClr val="E43794"/>
                </a:solidFill>
                <a:hlinkClick r:id="rId21" action="ppaction://hlinksldjump">
                  <a:extLst>
                    <a:ext uri="{A12FA001-AC4F-418D-AE19-62706E023703}">
                      <ahyp:hlinkClr xmlns:ahyp="http://schemas.microsoft.com/office/drawing/2018/hyperlinkcolor" val="tx"/>
                    </a:ext>
                  </a:extLst>
                </a:hlinkClick>
              </a:rPr>
              <a:t>13</a:t>
            </a:r>
            <a:r>
              <a:rPr lang="en-US" sz="1500" dirty="0"/>
              <a:t> 	</a:t>
            </a:r>
            <a:r>
              <a:rPr lang="en-US" sz="1500" dirty="0" err="1"/>
              <a:t>Locatify</a:t>
            </a:r>
            <a:r>
              <a:rPr lang="en-US" sz="1500" dirty="0"/>
              <a:t>	</a:t>
            </a:r>
          </a:p>
          <a:p>
            <a:pPr>
              <a:lnSpc>
                <a:spcPts val="2600"/>
              </a:lnSpc>
              <a:spcBef>
                <a:spcPts val="0"/>
              </a:spcBef>
              <a:buClr>
                <a:srgbClr val="E43794"/>
              </a:buClr>
              <a:tabLst>
                <a:tab pos="346075" algn="l"/>
                <a:tab pos="1641475" algn="l"/>
              </a:tabLst>
            </a:pPr>
            <a:r>
              <a:rPr lang="en-US" sz="1800" b="1" dirty="0">
                <a:solidFill>
                  <a:srgbClr val="E43794"/>
                </a:solidFill>
                <a:hlinkClick r:id="rId22" action="ppaction://hlinksldjump">
                  <a:extLst>
                    <a:ext uri="{A12FA001-AC4F-418D-AE19-62706E023703}">
                      <ahyp:hlinkClr xmlns:ahyp="http://schemas.microsoft.com/office/drawing/2018/hyperlinkcolor" val="tx"/>
                    </a:ext>
                  </a:extLst>
                </a:hlinkClick>
              </a:rPr>
              <a:t>14</a:t>
            </a:r>
            <a:r>
              <a:rPr lang="en-US" sz="1400" dirty="0"/>
              <a:t> 	</a:t>
            </a:r>
            <a:r>
              <a:rPr lang="en-US" sz="1500" dirty="0" err="1"/>
              <a:t>Podbean</a:t>
            </a:r>
            <a:r>
              <a:rPr lang="en-US" sz="1500" dirty="0"/>
              <a:t>	</a:t>
            </a:r>
          </a:p>
          <a:p>
            <a:pPr>
              <a:lnSpc>
                <a:spcPts val="2600"/>
              </a:lnSpc>
              <a:spcBef>
                <a:spcPts val="0"/>
              </a:spcBef>
              <a:buClr>
                <a:srgbClr val="E43794"/>
              </a:buClr>
              <a:tabLst>
                <a:tab pos="346075" algn="l"/>
                <a:tab pos="1641475" algn="l"/>
              </a:tabLst>
            </a:pPr>
            <a:r>
              <a:rPr lang="en-US" sz="1800" b="1" dirty="0">
                <a:solidFill>
                  <a:srgbClr val="E43794"/>
                </a:solidFill>
                <a:hlinkClick r:id="rId23" action="ppaction://hlinksldjump">
                  <a:extLst>
                    <a:ext uri="{A12FA001-AC4F-418D-AE19-62706E023703}">
                      <ahyp:hlinkClr xmlns:ahyp="http://schemas.microsoft.com/office/drawing/2018/hyperlinkcolor" val="tx"/>
                    </a:ext>
                  </a:extLst>
                </a:hlinkClick>
              </a:rPr>
              <a:t>15</a:t>
            </a:r>
            <a:r>
              <a:rPr lang="en-US" sz="1500" dirty="0"/>
              <a:t> 	Headliner	</a:t>
            </a:r>
          </a:p>
          <a:p>
            <a:pPr>
              <a:lnSpc>
                <a:spcPts val="2600"/>
              </a:lnSpc>
              <a:spcBef>
                <a:spcPts val="0"/>
              </a:spcBef>
              <a:buClr>
                <a:srgbClr val="E43794"/>
              </a:buClr>
              <a:tabLst>
                <a:tab pos="346075" algn="l"/>
                <a:tab pos="1641475" algn="l"/>
              </a:tabLst>
            </a:pPr>
            <a:r>
              <a:rPr lang="en-US" sz="1800" b="1" dirty="0">
                <a:solidFill>
                  <a:srgbClr val="E43794"/>
                </a:solidFill>
                <a:hlinkClick r:id="rId24" action="ppaction://hlinksldjump">
                  <a:extLst>
                    <a:ext uri="{A12FA001-AC4F-418D-AE19-62706E023703}">
                      <ahyp:hlinkClr xmlns:ahyp="http://schemas.microsoft.com/office/drawing/2018/hyperlinkcolor" val="tx"/>
                    </a:ext>
                  </a:extLst>
                </a:hlinkClick>
              </a:rPr>
              <a:t>16</a:t>
            </a:r>
            <a:r>
              <a:rPr lang="en-US" sz="1500" dirty="0"/>
              <a:t> 	</a:t>
            </a:r>
            <a:r>
              <a:rPr lang="en-US" sz="1500" dirty="0" err="1"/>
              <a:t>Pixton</a:t>
            </a:r>
            <a:r>
              <a:rPr lang="en-US" sz="1500" dirty="0"/>
              <a:t>	</a:t>
            </a:r>
          </a:p>
          <a:p>
            <a:pPr marL="342900" indent="-342900">
              <a:lnSpc>
                <a:spcPts val="2600"/>
              </a:lnSpc>
              <a:spcBef>
                <a:spcPts val="0"/>
              </a:spcBef>
              <a:buClr>
                <a:srgbClr val="E43794"/>
              </a:buClr>
              <a:buAutoNum type="arabicPlain" startAt="14"/>
              <a:tabLst>
                <a:tab pos="346075" algn="l"/>
                <a:tab pos="1641475" algn="l"/>
              </a:tabLst>
            </a:pPr>
            <a:endParaRPr lang="en-US" sz="1500" dirty="0"/>
          </a:p>
          <a:p>
            <a:pPr marL="342900" indent="-342900">
              <a:lnSpc>
                <a:spcPts val="2600"/>
              </a:lnSpc>
              <a:spcBef>
                <a:spcPts val="0"/>
              </a:spcBef>
              <a:buClr>
                <a:srgbClr val="E43794"/>
              </a:buClr>
              <a:buAutoNum type="arabicPlain" startAt="11"/>
              <a:tabLst>
                <a:tab pos="346075" algn="l"/>
                <a:tab pos="1597025" algn="l"/>
              </a:tabLst>
            </a:pPr>
            <a:endParaRPr lang="en-US" sz="1500" dirty="0"/>
          </a:p>
        </p:txBody>
      </p:sp>
      <p:sp>
        <p:nvSpPr>
          <p:cNvPr id="16" name="Rectangle 15">
            <a:extLst>
              <a:ext uri="{FF2B5EF4-FFF2-40B4-BE49-F238E27FC236}">
                <a16:creationId xmlns:a16="http://schemas.microsoft.com/office/drawing/2014/main" id="{3669A9DF-6157-BCA5-7CB1-D6548038D9C4}"/>
              </a:ext>
            </a:extLst>
          </p:cNvPr>
          <p:cNvSpPr/>
          <p:nvPr/>
        </p:nvSpPr>
        <p:spPr>
          <a:xfrm>
            <a:off x="2271988" y="6138918"/>
            <a:ext cx="4357412" cy="369332"/>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7F7F7F"/>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pic>
        <p:nvPicPr>
          <p:cNvPr id="17" name="Picture 16">
            <a:extLst>
              <a:ext uri="{FF2B5EF4-FFF2-40B4-BE49-F238E27FC236}">
                <a16:creationId xmlns:a16="http://schemas.microsoft.com/office/drawing/2014/main" id="{970ABCAC-26AA-C5DB-2B6E-6E8CE170A3C1}"/>
              </a:ext>
            </a:extLst>
          </p:cNvPr>
          <p:cNvPicPr/>
          <p:nvPr/>
        </p:nvPicPr>
        <p:blipFill rotWithShape="1">
          <a:blip r:embed="rId25" cstate="screen">
            <a:extLst>
              <a:ext uri="{28A0092B-C50C-407E-A947-70E740481C1C}">
                <a14:useLocalDpi xmlns:a14="http://schemas.microsoft.com/office/drawing/2010/main"/>
              </a:ext>
            </a:extLst>
          </a:blip>
          <a:srcRect r="44449"/>
          <a:stretch/>
        </p:blipFill>
        <p:spPr bwMode="auto">
          <a:xfrm>
            <a:off x="844824" y="6188232"/>
            <a:ext cx="1280061" cy="2939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78866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a:xfrm>
            <a:off x="1140596" y="3279481"/>
            <a:ext cx="5913198" cy="361363"/>
          </a:xfrm>
        </p:spPr>
        <p:txBody>
          <a:bodyPr/>
          <a:lstStyle/>
          <a:p>
            <a:r>
              <a:rPr lang="en-US" dirty="0"/>
              <a:t>COSA RENDE ARTSTEPS UN OTTIMO STRUMENTO PER IL PATRIMONIO DIGITALE? </a:t>
            </a:r>
          </a:p>
          <a:p>
            <a:endParaRPr lang="en-US" dirty="0"/>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sz="2800" dirty="0" err="1"/>
              <a:t>Artsteps</a:t>
            </a:r>
            <a:endParaRPr lang="en-US" sz="2800" dirty="0"/>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ahyp="http://schemas.microsoft.com/office/drawing/2018/hyperlinkcolor" val="tx"/>
                    </a:ext>
                  </a:extLst>
                </a:hlinkClick>
              </a:rPr>
              <a:t>CLICCA PER VEDERE</a:t>
            </a:r>
            <a:endParaRPr lang="en-US"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70340" y="7004101"/>
            <a:ext cx="1853433" cy="735460"/>
          </a:xfrm>
        </p:spPr>
        <p:txBody>
          <a:bodyPr/>
          <a:lstStyle/>
          <a:p>
            <a:r>
              <a:rPr lang="en-US" dirty="0"/>
              <a:t>VOLETE PROVARE ARTSTEPS?</a:t>
            </a:r>
          </a:p>
          <a:p>
            <a:endParaRPr lang="en-US" dirty="0"/>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17</a:t>
            </a:r>
          </a:p>
          <a:p>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06767" y="7004101"/>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53176" y="3806751"/>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389583" y="3251513"/>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583544" y="7499141"/>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590E580-2C3B-E3EB-A19C-A2185E2C30FC}"/>
              </a:ext>
            </a:extLst>
          </p:cNvPr>
          <p:cNvSpPr>
            <a:spLocks noGrp="1"/>
          </p:cNvSpPr>
          <p:nvPr>
            <p:ph type="body" sz="quarter" idx="28"/>
          </p:nvPr>
        </p:nvSpPr>
        <p:spPr>
          <a:xfrm>
            <a:off x="4304807" y="7665075"/>
            <a:ext cx="2784501" cy="3295796"/>
          </a:xfrm>
        </p:spPr>
        <p:txBody>
          <a:bodyPr/>
          <a:lstStyle/>
          <a:p>
            <a:pPr marL="6350"/>
            <a:r>
              <a:rPr lang="it-IT" dirty="0" err="1"/>
              <a:t>Artsteps</a:t>
            </a:r>
            <a:r>
              <a:rPr lang="it-IT" dirty="0"/>
              <a:t> è un prodotto freemium, quindi è possibile registrare un account e le mostre 3D possono essere costruite e pubblicate sul sito web di </a:t>
            </a:r>
            <a:r>
              <a:rPr lang="it-IT" dirty="0" err="1"/>
              <a:t>ArtSteps</a:t>
            </a:r>
            <a:r>
              <a:rPr lang="it-IT" dirty="0"/>
              <a:t> gratuitamente, ma se si desidera personalizzare la mostra in qualsiasi modo è necessario pagare. </a:t>
            </a:r>
          </a:p>
          <a:p>
            <a:pPr marL="6350"/>
            <a:r>
              <a:rPr lang="it-IT" dirty="0"/>
              <a:t>Per iniziare si possono utilizzare i modelli gratuiti disponibili o creare il proprio spazio e iniziare ad aggiungere immagini, oggetti, video e suoni.</a:t>
            </a:r>
          </a:p>
          <a:p>
            <a:r>
              <a:rPr lang="en-US" dirty="0"/>
              <a:t> </a:t>
            </a:r>
          </a:p>
          <a:p>
            <a:r>
              <a:rPr lang="en-US" dirty="0"/>
              <a:t>Breve </a:t>
            </a:r>
            <a:r>
              <a:rPr lang="en-US" dirty="0" err="1"/>
              <a:t>guida</a:t>
            </a:r>
            <a:r>
              <a:rPr lang="en-US" dirty="0"/>
              <a:t> per </a:t>
            </a:r>
            <a:r>
              <a:rPr lang="en-US" dirty="0" err="1"/>
              <a:t>iniziare</a:t>
            </a:r>
            <a:r>
              <a:rPr lang="en-US" dirty="0"/>
              <a:t>: </a:t>
            </a:r>
            <a:r>
              <a:rPr lang="en-US" dirty="0">
                <a:solidFill>
                  <a:srgbClr val="E43794"/>
                </a:solidFill>
                <a:hlinkClick r:id="rId3">
                  <a:extLst>
                    <a:ext uri="{A12FA001-AC4F-418D-AE19-62706E023703}">
                      <ahyp:hlinkClr xmlns:ahyp="http://schemas.microsoft.com/office/drawing/2018/hyperlinkcolor" val="tx"/>
                    </a:ext>
                  </a:extLst>
                </a:hlinkClick>
              </a:rPr>
              <a:t>Design guide</a:t>
            </a:r>
            <a:endParaRPr lang="en-US" dirty="0">
              <a:solidFill>
                <a:srgbClr val="E43794"/>
              </a:solidFill>
            </a:endParaRPr>
          </a:p>
          <a:p>
            <a:r>
              <a:rPr lang="en-US" dirty="0"/>
              <a:t> </a:t>
            </a:r>
          </a:p>
          <a:p>
            <a:r>
              <a:rPr lang="en-US" dirty="0"/>
              <a:t>Qui </a:t>
            </a:r>
            <a:r>
              <a:rPr lang="en-US" dirty="0" err="1"/>
              <a:t>trovi</a:t>
            </a:r>
            <a:r>
              <a:rPr lang="en-US" dirty="0"/>
              <a:t> </a:t>
            </a:r>
            <a:r>
              <a:rPr lang="en-US" dirty="0" err="1"/>
              <a:t>delle</a:t>
            </a:r>
            <a:r>
              <a:rPr lang="en-US" dirty="0"/>
              <a:t> guide </a:t>
            </a:r>
            <a:r>
              <a:rPr lang="en-US" dirty="0" err="1"/>
              <a:t>passo</a:t>
            </a:r>
            <a:r>
              <a:rPr lang="en-US" dirty="0"/>
              <a:t> </a:t>
            </a:r>
            <a:r>
              <a:rPr lang="en-US" dirty="0" err="1"/>
              <a:t>passo</a:t>
            </a:r>
            <a:r>
              <a:rPr lang="en-US" dirty="0"/>
              <a:t>: </a:t>
            </a:r>
            <a:r>
              <a:rPr lang="en-US" dirty="0">
                <a:solidFill>
                  <a:srgbClr val="E43794"/>
                </a:solidFill>
                <a:hlinkClick r:id="rId4">
                  <a:extLst>
                    <a:ext uri="{A12FA001-AC4F-418D-AE19-62706E023703}">
                      <ahyp:hlinkClr xmlns:ahyp="http://schemas.microsoft.com/office/drawing/2018/hyperlinkcolor" val="tx"/>
                    </a:ext>
                  </a:extLst>
                </a:hlinkClick>
              </a:rPr>
              <a:t>Artsteps how to make a VR exhibition</a:t>
            </a:r>
            <a:endParaRPr lang="en-US" dirty="0">
              <a:solidFill>
                <a:srgbClr val="E43794"/>
              </a:solidFill>
            </a:endParaRPr>
          </a:p>
          <a:p>
            <a:r>
              <a:rPr lang="en-US" dirty="0"/>
              <a:t> </a:t>
            </a:r>
          </a:p>
          <a:p>
            <a:r>
              <a:rPr lang="en-US" dirty="0" err="1"/>
              <a:t>Introduzione</a:t>
            </a:r>
            <a:r>
              <a:rPr lang="en-US" dirty="0"/>
              <a:t> </a:t>
            </a:r>
            <a:r>
              <a:rPr lang="en-US" dirty="0" err="1"/>
              <a:t>su</a:t>
            </a:r>
            <a:r>
              <a:rPr lang="en-US" dirty="0"/>
              <a:t> You Tube: </a:t>
            </a:r>
          </a:p>
          <a:p>
            <a:r>
              <a:rPr lang="en-US" dirty="0">
                <a:solidFill>
                  <a:srgbClr val="E43794"/>
                </a:solidFill>
                <a:hlinkClick r:id="rId5">
                  <a:extLst>
                    <a:ext uri="{A12FA001-AC4F-418D-AE19-62706E023703}">
                      <ahyp:hlinkClr xmlns:ahyp="http://schemas.microsoft.com/office/drawing/2018/hyperlinkcolor" val="tx"/>
                    </a:ext>
                  </a:extLst>
                </a:hlinkClick>
              </a:rPr>
              <a:t>Artsteps introduction</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id="{97BA12B1-6009-2B17-CC0F-0E2AFADA6532}"/>
              </a:ext>
            </a:extLst>
          </p:cNvPr>
          <p:cNvSpPr>
            <a:spLocks noGrp="1"/>
          </p:cNvSpPr>
          <p:nvPr>
            <p:ph type="body" sz="quarter" idx="23"/>
          </p:nvPr>
        </p:nvSpPr>
        <p:spPr>
          <a:xfrm>
            <a:off x="1145403" y="3881393"/>
            <a:ext cx="5890479" cy="2710892"/>
          </a:xfrm>
        </p:spPr>
        <p:txBody>
          <a:bodyPr/>
          <a:lstStyle/>
          <a:p>
            <a:pPr marL="6350"/>
            <a:r>
              <a:rPr lang="it-IT" dirty="0" err="1"/>
              <a:t>ArtSteps</a:t>
            </a:r>
            <a:r>
              <a:rPr lang="it-IT" dirty="0"/>
              <a:t> vi trasforma in curatori digitali del vostro patrimonio culturale. Potete costruire le vostre mostre digitali progettando stanze tridimensionali realistiche che il visitatore può attraversare al proprio ritmo e concentrarsi sulle cose che lo interessano. Si può utilizzare come mostra virtuale a sé stante o come mostra fisica. </a:t>
            </a:r>
          </a:p>
          <a:p>
            <a:endParaRPr lang="en-US" dirty="0"/>
          </a:p>
          <a:p>
            <a:pPr marL="6350"/>
            <a:r>
              <a:rPr lang="it-IT" dirty="0"/>
              <a:t>È uno strumento facile da usare. Caricate immagini, video, testi, scegliete tra una varietà di modelli 3D da una vasta collezione fornita da Poly API di Google o importate i vostri oggetti 3D di qualsiasi dimensione, dando loro un titolo, una descrizione e i diritti d'autore. Definite lo spazio della vostra area virtuale, posizionate le pareti e selezionate colori e texture per creare un'esperienza unica per poi trascinare gli oggetti al suo interno. Aggiungete musica e narrazione per creare un maggiore impatto. Collocate punti guida nello spazio VR, mettete in scena le vostre narrazioni e condividete le vostre storie con i visitatori. Una volta pubblicata la mostra, è possibile condividerla sui social media e visualizzarla sugli smartphone.</a:t>
            </a:r>
          </a:p>
          <a:p>
            <a:endParaRPr lang="en-US" dirty="0"/>
          </a:p>
          <a:p>
            <a:r>
              <a:rPr lang="it-IT" dirty="0"/>
              <a:t>È adatto a un'ampia varietà di soggetti. Ecco un esempio del Museo di Storia Naturale dell'Università delle Filippine: una mostra immersiva sulle diverse epoche dell'esplorazione scientifica, ricca di immagini, testi e video interattivi per dare vita all'argomento e presentarlo a un pubblico più vasto</a:t>
            </a:r>
            <a:r>
              <a:rPr lang="en-US" dirty="0"/>
              <a:t>. </a:t>
            </a:r>
            <a:r>
              <a:rPr lang="en-US" dirty="0">
                <a:solidFill>
                  <a:srgbClr val="E43794"/>
                </a:solidFill>
                <a:hlinkClick r:id="rId6">
                  <a:extLst>
                    <a:ext uri="{A12FA001-AC4F-418D-AE19-62706E023703}">
                      <ahyp:hlinkClr xmlns:ahyp="http://schemas.microsoft.com/office/drawing/2018/hyperlinkcolor" val="tx"/>
                    </a:ext>
                  </a:extLst>
                </a:hlinkClick>
              </a:rPr>
              <a:t>Natural History Virtual Exhibition</a:t>
            </a:r>
            <a:endParaRPr lang="en-US" dirty="0">
              <a:solidFill>
                <a:srgbClr val="E43794"/>
              </a:solidFill>
            </a:endParaRPr>
          </a:p>
        </p:txBody>
      </p:sp>
      <p:sp>
        <p:nvSpPr>
          <p:cNvPr id="14" name="Text Placeholder 13">
            <a:extLst>
              <a:ext uri="{FF2B5EF4-FFF2-40B4-BE49-F238E27FC236}">
                <a16:creationId xmlns:a16="http://schemas.microsoft.com/office/drawing/2014/main" id="{FC0B2642-5B95-DB58-BEE6-5043C22DB40D}"/>
              </a:ext>
            </a:extLst>
          </p:cNvPr>
          <p:cNvSpPr>
            <a:spLocks noGrp="1"/>
          </p:cNvSpPr>
          <p:nvPr>
            <p:ph type="body" sz="quarter" idx="24"/>
          </p:nvPr>
        </p:nvSpPr>
        <p:spPr/>
        <p:txBody>
          <a:bodyPr/>
          <a:lstStyle/>
          <a:p>
            <a:r>
              <a:rPr lang="it-IT" dirty="0"/>
              <a:t>Create le vostre mostre in realtà virtuale. </a:t>
            </a:r>
            <a:r>
              <a:rPr lang="it-IT" b="1" dirty="0" err="1"/>
              <a:t>Artsteps</a:t>
            </a:r>
            <a:r>
              <a:rPr lang="it-IT" dirty="0"/>
              <a:t> vi offre una piattaforma per creare, progettare e condividere le vostre mostre</a:t>
            </a:r>
            <a:r>
              <a:rPr lang="en-US" dirty="0"/>
              <a:t>. </a:t>
            </a:r>
          </a:p>
          <a:p>
            <a:endParaRPr lang="en-US" dirty="0"/>
          </a:p>
        </p:txBody>
      </p:sp>
      <p:pic>
        <p:nvPicPr>
          <p:cNvPr id="9" name="Picture Placeholder 8">
            <a:extLst>
              <a:ext uri="{FF2B5EF4-FFF2-40B4-BE49-F238E27FC236}">
                <a16:creationId xmlns:a16="http://schemas.microsoft.com/office/drawing/2014/main" id="{4639F909-FC5F-C6E9-5F14-273C42EF8F93}"/>
              </a:ext>
            </a:extLst>
          </p:cNvPr>
          <p:cNvPicPr>
            <a:picLocks noGrp="1" noChangeAspect="1"/>
          </p:cNvPicPr>
          <p:nvPr>
            <p:ph type="pic" sz="quarter" idx="25"/>
          </p:nvPr>
        </p:nvPicPr>
        <p:blipFill rotWithShape="1">
          <a:blip r:embed="rId7" cstate="screen">
            <a:extLst>
              <a:ext uri="{28A0092B-C50C-407E-A947-70E740481C1C}">
                <a14:useLocalDpi xmlns:a14="http://schemas.microsoft.com/office/drawing/2010/main"/>
              </a:ext>
            </a:extLst>
          </a:blip>
          <a:srcRect l="-319"/>
          <a:stretch/>
        </p:blipFill>
        <p:spPr>
          <a:xfrm>
            <a:off x="-1469" y="7228515"/>
            <a:ext cx="3657600" cy="2795588"/>
          </a:xfrm>
        </p:spPr>
      </p:pic>
    </p:spTree>
    <p:extLst>
      <p:ext uri="{BB962C8B-B14F-4D97-AF65-F5344CB8AC3E}">
        <p14:creationId xmlns:p14="http://schemas.microsoft.com/office/powerpoint/2010/main" val="3323104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a:xfrm>
            <a:off x="1146066" y="3602998"/>
            <a:ext cx="5913198" cy="361363"/>
          </a:xfrm>
        </p:spPr>
        <p:txBody>
          <a:bodyPr/>
          <a:lstStyle/>
          <a:p>
            <a:r>
              <a:rPr lang="en-US" dirty="0"/>
              <a:t>COSA RENDE POLYCAM UN OTTIMO STRUMENTO PER IL PATRIMONIO DIGITALE? </a:t>
            </a:r>
          </a:p>
          <a:p>
            <a:endParaRPr lang="en-US" dirty="0"/>
          </a:p>
          <a:p>
            <a:endParaRPr lang="en-US" dirty="0"/>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sz="2800" dirty="0" err="1"/>
              <a:t>Polycam</a:t>
            </a:r>
            <a:endParaRPr lang="en-US" dirty="0"/>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ahyp="http://schemas.microsoft.com/office/drawing/2018/hyperlinkcolor" val="tx"/>
                    </a:ext>
                  </a:extLst>
                </a:hlinkClick>
              </a:rPr>
              <a:t>CLICCA PER VEDERE</a:t>
            </a:r>
            <a:endParaRPr lang="en-US"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54557" y="6995866"/>
            <a:ext cx="1853433" cy="735460"/>
          </a:xfrm>
        </p:spPr>
        <p:txBody>
          <a:bodyPr/>
          <a:lstStyle/>
          <a:p>
            <a:r>
              <a:rPr lang="en-US" dirty="0"/>
              <a:t>VOLETE PROVARE POLYCAM?</a:t>
            </a:r>
          </a:p>
          <a:p>
            <a:endParaRPr lang="en-US" dirty="0"/>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18</a:t>
            </a:r>
          </a:p>
          <a:p>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590E580-2C3B-E3EB-A19C-A2185E2C30FC}"/>
              </a:ext>
            </a:extLst>
          </p:cNvPr>
          <p:cNvSpPr>
            <a:spLocks noGrp="1"/>
          </p:cNvSpPr>
          <p:nvPr>
            <p:ph type="body" sz="quarter" idx="28"/>
          </p:nvPr>
        </p:nvSpPr>
        <p:spPr/>
        <p:txBody>
          <a:bodyPr/>
          <a:lstStyle/>
          <a:p>
            <a:r>
              <a:rPr lang="it-IT" dirty="0"/>
              <a:t>Potete provarlo gratuitamente e se fa per voi un abbonamento pro vi costerà 6 dollari al mese. Troverete molte guide video sul canale YouTube di </a:t>
            </a:r>
            <a:r>
              <a:rPr lang="it-IT" dirty="0" err="1"/>
              <a:t>Polycam</a:t>
            </a:r>
            <a:r>
              <a:rPr lang="en-US" dirty="0"/>
              <a:t>: </a:t>
            </a:r>
            <a:r>
              <a:rPr lang="en-US" dirty="0">
                <a:solidFill>
                  <a:srgbClr val="E43794"/>
                </a:solidFill>
                <a:hlinkClick r:id="rId3">
                  <a:extLst>
                    <a:ext uri="{A12FA001-AC4F-418D-AE19-62706E023703}">
                      <ahyp:hlinkClr xmlns:ahyp="http://schemas.microsoft.com/office/drawing/2018/hyperlinkcolor" val="tx"/>
                    </a:ext>
                  </a:extLst>
                </a:hlinkClick>
              </a:rPr>
              <a:t>Polycam video guides</a:t>
            </a:r>
            <a:endParaRPr lang="en-US" dirty="0">
              <a:solidFill>
                <a:srgbClr val="E43794"/>
              </a:solidFill>
            </a:endParaRPr>
          </a:p>
          <a:p>
            <a:r>
              <a:rPr lang="en-US" dirty="0"/>
              <a:t> </a:t>
            </a:r>
          </a:p>
          <a:p>
            <a:r>
              <a:rPr lang="it-IT" dirty="0"/>
              <a:t>Ecco un breve video introduttivo all'uso di </a:t>
            </a:r>
            <a:r>
              <a:rPr lang="it-IT" dirty="0" err="1"/>
              <a:t>Polycam</a:t>
            </a:r>
            <a:r>
              <a:rPr lang="en-US" dirty="0"/>
              <a:t>: </a:t>
            </a:r>
            <a:r>
              <a:rPr lang="en-US" dirty="0">
                <a:solidFill>
                  <a:srgbClr val="E43794"/>
                </a:solidFill>
                <a:hlinkClick r:id="rId4">
                  <a:extLst>
                    <a:ext uri="{A12FA001-AC4F-418D-AE19-62706E023703}">
                      <ahyp:hlinkClr xmlns:ahyp="http://schemas.microsoft.com/office/drawing/2018/hyperlinkcolor" val="tx"/>
                    </a:ext>
                  </a:extLst>
                </a:hlinkClick>
              </a:rPr>
              <a:t>Turn any object into a 3Dmodel using your phone</a:t>
            </a:r>
            <a:endParaRPr lang="en-US" dirty="0">
              <a:solidFill>
                <a:srgbClr val="E43794"/>
              </a:solidFill>
            </a:endParaRPr>
          </a:p>
          <a:p>
            <a:r>
              <a:rPr lang="en-US" dirty="0"/>
              <a:t> </a:t>
            </a:r>
          </a:p>
          <a:p>
            <a:r>
              <a:rPr lang="en-US" dirty="0" err="1"/>
              <a:t>Esempi</a:t>
            </a:r>
            <a:r>
              <a:rPr lang="en-US" dirty="0"/>
              <a:t>: </a:t>
            </a:r>
            <a:r>
              <a:rPr lang="en-US" dirty="0">
                <a:solidFill>
                  <a:srgbClr val="E43794"/>
                </a:solidFill>
                <a:hlinkClick r:id="rId5">
                  <a:extLst>
                    <a:ext uri="{A12FA001-AC4F-418D-AE19-62706E023703}">
                      <ahyp:hlinkClr xmlns:ahyp="http://schemas.microsoft.com/office/drawing/2018/hyperlinkcolor" val="tx"/>
                    </a:ext>
                  </a:extLst>
                </a:hlinkClick>
              </a:rPr>
              <a:t>Polycam projects</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id="{97BA12B1-6009-2B17-CC0F-0E2AFADA6532}"/>
              </a:ext>
            </a:extLst>
          </p:cNvPr>
          <p:cNvSpPr>
            <a:spLocks noGrp="1"/>
          </p:cNvSpPr>
          <p:nvPr>
            <p:ph type="body" sz="quarter" idx="23"/>
          </p:nvPr>
        </p:nvSpPr>
        <p:spPr/>
        <p:txBody>
          <a:bodyPr/>
          <a:lstStyle/>
          <a:p>
            <a:pPr marL="6350"/>
            <a:r>
              <a:rPr lang="it-IT" dirty="0"/>
              <a:t>È possibile scansionare e registrare gli oggetti e il mondo circostante con un dispositivo mobile, una fotocamera DSLR o un drone per ottenere modelli 3D belli e precisi. I modelli 3D creati possono essere usati per planimetrie, rendering architettonici, tour in realtà aumentata e video. Gli oggetti digitali creati possono essere inseriti in qualsiasi software 3D.</a:t>
            </a:r>
          </a:p>
          <a:p>
            <a:endParaRPr lang="en-US" dirty="0"/>
          </a:p>
          <a:p>
            <a:endParaRPr lang="en-US" dirty="0"/>
          </a:p>
          <a:p>
            <a:pPr marL="6350"/>
            <a:endParaRPr lang="en-US" dirty="0"/>
          </a:p>
          <a:p>
            <a:pPr marL="6350"/>
            <a:endParaRPr lang="en-US" dirty="0"/>
          </a:p>
          <a:p>
            <a:pPr marL="6350"/>
            <a:r>
              <a:rPr lang="it-IT" dirty="0"/>
              <a:t>È stato progettato per essere uno strumento di base semplice da usare, piuttosto che un prodotto commerciale su larga scala tecnicamente complesso, quindi è ottimo per aiutarvi a sviluppare idee, storie e prototipi senza richiedere un investimento massiccio nell'apprendimento di competenze tecniche. Se avete i fondi per un progetto di animazione o di conservazione 3D su larga scala, questo strumento vi aiuterà a prepararvi e a ottenere il meglio da quel progetto.</a:t>
            </a:r>
          </a:p>
          <a:p>
            <a:endParaRPr lang="en-US" dirty="0"/>
          </a:p>
        </p:txBody>
      </p:sp>
      <p:sp>
        <p:nvSpPr>
          <p:cNvPr id="14" name="Text Placeholder 13">
            <a:extLst>
              <a:ext uri="{FF2B5EF4-FFF2-40B4-BE49-F238E27FC236}">
                <a16:creationId xmlns:a16="http://schemas.microsoft.com/office/drawing/2014/main" id="{FC0B2642-5B95-DB58-BEE6-5043C22DB40D}"/>
              </a:ext>
            </a:extLst>
          </p:cNvPr>
          <p:cNvSpPr>
            <a:spLocks noGrp="1"/>
          </p:cNvSpPr>
          <p:nvPr>
            <p:ph type="body" sz="quarter" idx="24"/>
          </p:nvPr>
        </p:nvSpPr>
        <p:spPr/>
        <p:txBody>
          <a:bodyPr/>
          <a:lstStyle/>
          <a:p>
            <a:r>
              <a:rPr lang="it-IT" dirty="0"/>
              <a:t>Un'applicazione che permette di creare facilmente modelli 3D e di utilizzarli in diversi progetti.</a:t>
            </a:r>
            <a:endParaRPr lang="en-US" dirty="0"/>
          </a:p>
          <a:p>
            <a:endParaRPr lang="en-US" dirty="0"/>
          </a:p>
        </p:txBody>
      </p:sp>
      <p:pic>
        <p:nvPicPr>
          <p:cNvPr id="9" name="Picture Placeholder 8">
            <a:extLst>
              <a:ext uri="{FF2B5EF4-FFF2-40B4-BE49-F238E27FC236}">
                <a16:creationId xmlns:a16="http://schemas.microsoft.com/office/drawing/2014/main" id="{6A276C58-6E8F-D4B3-5284-87FDCEF3A8F0}"/>
              </a:ext>
            </a:extLst>
          </p:cNvPr>
          <p:cNvPicPr>
            <a:picLocks noGrp="1" noChangeAspect="1"/>
          </p:cNvPicPr>
          <p:nvPr>
            <p:ph type="pic" sz="quarter" idx="25"/>
          </p:nvPr>
        </p:nvPicPr>
        <p:blipFill rotWithShape="1">
          <a:blip r:embed="rId6" cstate="screen">
            <a:extLst>
              <a:ext uri="{28A0092B-C50C-407E-A947-70E740481C1C}">
                <a14:useLocalDpi xmlns:a14="http://schemas.microsoft.com/office/drawing/2010/main"/>
              </a:ext>
            </a:extLst>
          </a:blip>
          <a:srcRect/>
          <a:stretch/>
        </p:blipFill>
        <p:spPr>
          <a:xfrm>
            <a:off x="-1469" y="7228515"/>
            <a:ext cx="3657600" cy="2795588"/>
          </a:xfrm>
        </p:spPr>
      </p:pic>
    </p:spTree>
    <p:extLst>
      <p:ext uri="{BB962C8B-B14F-4D97-AF65-F5344CB8AC3E}">
        <p14:creationId xmlns:p14="http://schemas.microsoft.com/office/powerpoint/2010/main" val="1360495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a:xfrm>
            <a:off x="1146066" y="3612757"/>
            <a:ext cx="5913198" cy="361363"/>
          </a:xfrm>
        </p:spPr>
        <p:txBody>
          <a:bodyPr/>
          <a:lstStyle/>
          <a:p>
            <a:r>
              <a:rPr lang="en-US" dirty="0"/>
              <a:t>COSA RENDE STORYBLOCKS UN OTTIMO STRUMENTO PER IL PATRIMONIO DIGITALE? </a:t>
            </a:r>
          </a:p>
          <a:p>
            <a:endParaRPr lang="en-US" dirty="0"/>
          </a:p>
          <a:p>
            <a:endParaRPr lang="en-US" dirty="0"/>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pPr>
              <a:lnSpc>
                <a:spcPts val="2600"/>
              </a:lnSpc>
              <a:spcBef>
                <a:spcPts val="0"/>
              </a:spcBef>
              <a:buClr>
                <a:srgbClr val="E43794"/>
              </a:buClr>
              <a:tabLst>
                <a:tab pos="346075" algn="l"/>
                <a:tab pos="1641475" algn="l"/>
              </a:tabLst>
            </a:pPr>
            <a:r>
              <a:rPr lang="en-US" sz="2800" dirty="0" err="1"/>
              <a:t>Storyblocks</a:t>
            </a:r>
            <a:endParaRPr lang="en-US" sz="2800" dirty="0"/>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ahyp="http://schemas.microsoft.com/office/drawing/2018/hyperlinkcolor" val="tx"/>
                    </a:ext>
                  </a:extLst>
                </a:hlinkClick>
              </a:rPr>
              <a:t>CLICCA PER VEDERE</a:t>
            </a:r>
            <a:endParaRPr lang="en-US"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54557" y="6995866"/>
            <a:ext cx="2021147" cy="735460"/>
          </a:xfrm>
        </p:spPr>
        <p:txBody>
          <a:bodyPr/>
          <a:lstStyle/>
          <a:p>
            <a:r>
              <a:rPr lang="en-US" dirty="0"/>
              <a:t>VOLETE PROVARE STORYBLOCKS?</a:t>
            </a:r>
          </a:p>
          <a:p>
            <a:endParaRPr lang="en-US" dirty="0"/>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19</a:t>
            </a:r>
          </a:p>
          <a:p>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590E580-2C3B-E3EB-A19C-A2185E2C30FC}"/>
              </a:ext>
            </a:extLst>
          </p:cNvPr>
          <p:cNvSpPr>
            <a:spLocks noGrp="1"/>
          </p:cNvSpPr>
          <p:nvPr>
            <p:ph type="body" sz="quarter" idx="28"/>
          </p:nvPr>
        </p:nvSpPr>
        <p:spPr>
          <a:xfrm>
            <a:off x="4311498" y="7859859"/>
            <a:ext cx="2784501" cy="3161757"/>
          </a:xfrm>
        </p:spPr>
        <p:txBody>
          <a:bodyPr/>
          <a:lstStyle/>
          <a:p>
            <a:pPr marL="6350"/>
            <a:r>
              <a:rPr lang="it-IT" dirty="0" err="1"/>
              <a:t>Storyblocks</a:t>
            </a:r>
            <a:r>
              <a:rPr lang="it-IT" dirty="0"/>
              <a:t> offre abbonamenti mensili che possono essere annullati senza che ciò influisca sulla licenza d'uso dei clip già scaricati. L'abbonamento di base costa 180 sterline all'anno e dà diritto a 5 download al mese. </a:t>
            </a:r>
          </a:p>
          <a:p>
            <a:endParaRPr lang="en-US" dirty="0"/>
          </a:p>
          <a:p>
            <a:r>
              <a:rPr lang="it-IT" dirty="0"/>
              <a:t>Per creare un abbonamento, visitate il sito web e fate clic sul pulsante "Inizia"</a:t>
            </a:r>
            <a:r>
              <a:rPr lang="en-US" dirty="0"/>
              <a:t>: </a:t>
            </a:r>
          </a:p>
          <a:p>
            <a:r>
              <a:rPr lang="en-US" dirty="0">
                <a:solidFill>
                  <a:srgbClr val="E43794"/>
                </a:solidFill>
                <a:hlinkClick r:id="rId2">
                  <a:extLst>
                    <a:ext uri="{A12FA001-AC4F-418D-AE19-62706E023703}">
                      <ahyp:hlinkClr xmlns:ahyp="http://schemas.microsoft.com/office/drawing/2018/hyperlinkcolor" val="tx"/>
                    </a:ext>
                  </a:extLst>
                </a:hlinkClick>
              </a:rPr>
              <a:t>Storyblocks</a:t>
            </a:r>
            <a:endParaRPr lang="en-US" dirty="0">
              <a:solidFill>
                <a:srgbClr val="E43794"/>
              </a:solidFill>
            </a:endParaRPr>
          </a:p>
          <a:p>
            <a:endParaRPr lang="en-US" dirty="0"/>
          </a:p>
          <a:p>
            <a:r>
              <a:rPr lang="en-US" dirty="0" err="1"/>
              <a:t>Trovate</a:t>
            </a:r>
            <a:r>
              <a:rPr lang="en-US" dirty="0"/>
              <a:t> il Maker qui:</a:t>
            </a:r>
          </a:p>
          <a:p>
            <a:r>
              <a:rPr lang="en-US" dirty="0"/>
              <a:t> </a:t>
            </a:r>
            <a:r>
              <a:rPr lang="en-US" dirty="0">
                <a:solidFill>
                  <a:srgbClr val="E43794"/>
                </a:solidFill>
                <a:hlinkClick r:id="rId3">
                  <a:extLst>
                    <a:ext uri="{A12FA001-AC4F-418D-AE19-62706E023703}">
                      <ahyp:hlinkClr xmlns:ahyp="http://schemas.microsoft.com/office/drawing/2018/hyperlinkcolor" val="tx"/>
                    </a:ext>
                  </a:extLst>
                </a:hlinkClick>
              </a:rPr>
              <a:t>Storyblocks Maker</a:t>
            </a:r>
            <a:endParaRPr lang="en-US" dirty="0">
              <a:solidFill>
                <a:srgbClr val="E43794"/>
              </a:solidFill>
            </a:endParaRPr>
          </a:p>
          <a:p>
            <a:r>
              <a:rPr lang="en-US" dirty="0"/>
              <a:t> </a:t>
            </a:r>
          </a:p>
          <a:p>
            <a:r>
              <a:rPr lang="en-US" dirty="0" err="1"/>
              <a:t>Introduzione</a:t>
            </a:r>
            <a:r>
              <a:rPr lang="en-US" dirty="0"/>
              <a:t> </a:t>
            </a:r>
            <a:r>
              <a:rPr lang="en-US" dirty="0" err="1"/>
              <a:t>allo</a:t>
            </a:r>
            <a:r>
              <a:rPr lang="en-US" dirty="0"/>
              <a:t> </a:t>
            </a:r>
            <a:r>
              <a:rPr lang="en-US" dirty="0" err="1"/>
              <a:t>Storyblocks</a:t>
            </a:r>
            <a:r>
              <a:rPr lang="en-US" dirty="0"/>
              <a:t> Maker: </a:t>
            </a:r>
          </a:p>
          <a:p>
            <a:r>
              <a:rPr lang="en-US" dirty="0">
                <a:solidFill>
                  <a:srgbClr val="E43794"/>
                </a:solidFill>
                <a:hlinkClick r:id="rId4">
                  <a:extLst>
                    <a:ext uri="{A12FA001-AC4F-418D-AE19-62706E023703}">
                      <ahyp:hlinkClr xmlns:ahyp="http://schemas.microsoft.com/office/drawing/2018/hyperlinkcolor" val="tx"/>
                    </a:ext>
                  </a:extLst>
                </a:hlinkClick>
              </a:rPr>
              <a:t>Making videos with Storyblocks Make</a:t>
            </a:r>
            <a:r>
              <a:rPr lang="en-US" dirty="0">
                <a:solidFill>
                  <a:srgbClr val="E43794"/>
                </a:solidFill>
              </a:rPr>
              <a:t>r</a:t>
            </a:r>
          </a:p>
          <a:p>
            <a:endParaRPr lang="en-US" dirty="0"/>
          </a:p>
        </p:txBody>
      </p:sp>
      <p:sp>
        <p:nvSpPr>
          <p:cNvPr id="11" name="Text Placeholder 10">
            <a:extLst>
              <a:ext uri="{FF2B5EF4-FFF2-40B4-BE49-F238E27FC236}">
                <a16:creationId xmlns:a16="http://schemas.microsoft.com/office/drawing/2014/main" id="{97BA12B1-6009-2B17-CC0F-0E2AFADA6532}"/>
              </a:ext>
            </a:extLst>
          </p:cNvPr>
          <p:cNvSpPr>
            <a:spLocks noGrp="1"/>
          </p:cNvSpPr>
          <p:nvPr>
            <p:ph type="body" sz="quarter" idx="23"/>
          </p:nvPr>
        </p:nvSpPr>
        <p:spPr/>
        <p:txBody>
          <a:bodyPr/>
          <a:lstStyle/>
          <a:p>
            <a:pPr marL="6350"/>
            <a:r>
              <a:rPr lang="it-IT" dirty="0"/>
              <a:t>Sul sito web di </a:t>
            </a:r>
            <a:r>
              <a:rPr lang="it-IT" dirty="0" err="1"/>
              <a:t>Storyblocks</a:t>
            </a:r>
            <a:r>
              <a:rPr lang="it-IT" dirty="0"/>
              <a:t> si possono trovare filmati storici e d'archivio, video a 360° e VR, oltre a molti altri tipi di clip, effetti sonori e musica che renderanno i vostri contenuti e progetti più professionali e coinvolgenti. È possibile introdurre sfondi fissi e animati nei video e aggiungere suoni per un'esperienza più profonda per l'utente. Un abbonamento a </a:t>
            </a:r>
            <a:r>
              <a:rPr lang="it-IT" dirty="0" err="1"/>
              <a:t>Storyblocks</a:t>
            </a:r>
            <a:r>
              <a:rPr lang="it-IT" dirty="0"/>
              <a:t> vi consente di scaricare e utilizzare clip video e musicali in modo gratuito. </a:t>
            </a:r>
          </a:p>
          <a:p>
            <a:pPr marL="6350"/>
            <a:endParaRPr lang="it-IT" dirty="0"/>
          </a:p>
          <a:p>
            <a:pPr marL="6350"/>
            <a:r>
              <a:rPr lang="it-IT" dirty="0" err="1"/>
              <a:t>Storyblocks</a:t>
            </a:r>
            <a:r>
              <a:rPr lang="it-IT" dirty="0"/>
              <a:t> ha anche un editor video semplice da usare che viene fornito gratuitamente con l'abbonamento per rendere la creazione di un filmato un processo semplice. Permette di personalizzare con loghi, animazioni e colori per ottenere un prodotto più curato da scaricare e condividere.</a:t>
            </a:r>
          </a:p>
          <a:p>
            <a:endParaRPr lang="en-US" dirty="0"/>
          </a:p>
        </p:txBody>
      </p:sp>
      <p:sp>
        <p:nvSpPr>
          <p:cNvPr id="14" name="Text Placeholder 13">
            <a:extLst>
              <a:ext uri="{FF2B5EF4-FFF2-40B4-BE49-F238E27FC236}">
                <a16:creationId xmlns:a16="http://schemas.microsoft.com/office/drawing/2014/main" id="{FC0B2642-5B95-DB58-BEE6-5043C22DB40D}"/>
              </a:ext>
            </a:extLst>
          </p:cNvPr>
          <p:cNvSpPr>
            <a:spLocks noGrp="1"/>
          </p:cNvSpPr>
          <p:nvPr>
            <p:ph type="body" sz="quarter" idx="24"/>
          </p:nvPr>
        </p:nvSpPr>
        <p:spPr/>
        <p:txBody>
          <a:bodyPr/>
          <a:lstStyle/>
          <a:p>
            <a:r>
              <a:rPr lang="it-IT" dirty="0"/>
              <a:t>Una libreria di oltre un milione di clip video, modelli, musica e foto royalty-free e un editor video facile da usare</a:t>
            </a:r>
            <a:r>
              <a:rPr lang="en-US" dirty="0"/>
              <a:t>. </a:t>
            </a:r>
          </a:p>
          <a:p>
            <a:endParaRPr lang="en-US" dirty="0"/>
          </a:p>
        </p:txBody>
      </p:sp>
      <p:pic>
        <p:nvPicPr>
          <p:cNvPr id="9" name="Picture Placeholder 8">
            <a:extLst>
              <a:ext uri="{FF2B5EF4-FFF2-40B4-BE49-F238E27FC236}">
                <a16:creationId xmlns:a16="http://schemas.microsoft.com/office/drawing/2014/main" id="{E600C86B-6D89-452D-21FD-1BA499EC7AAC}"/>
              </a:ext>
            </a:extLst>
          </p:cNvPr>
          <p:cNvPicPr>
            <a:picLocks noGrp="1" noChangeAspect="1"/>
          </p:cNvPicPr>
          <p:nvPr>
            <p:ph type="pic" sz="quarter" idx="25"/>
          </p:nvPr>
        </p:nvPicPr>
        <p:blipFill rotWithShape="1">
          <a:blip r:embed="rId5" cstate="screen">
            <a:extLst>
              <a:ext uri="{28A0092B-C50C-407E-A947-70E740481C1C}">
                <a14:useLocalDpi xmlns:a14="http://schemas.microsoft.com/office/drawing/2010/main"/>
              </a:ext>
            </a:extLst>
          </a:blip>
          <a:srcRect l="-918"/>
          <a:stretch/>
        </p:blipFill>
        <p:spPr>
          <a:xfrm>
            <a:off x="-1469" y="7228515"/>
            <a:ext cx="3657600" cy="2795588"/>
          </a:xfrm>
        </p:spPr>
      </p:pic>
    </p:spTree>
    <p:extLst>
      <p:ext uri="{BB962C8B-B14F-4D97-AF65-F5344CB8AC3E}">
        <p14:creationId xmlns:p14="http://schemas.microsoft.com/office/powerpoint/2010/main" val="2907464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a:xfrm>
            <a:off x="1146066" y="3633656"/>
            <a:ext cx="5913198" cy="361363"/>
          </a:xfrm>
        </p:spPr>
        <p:txBody>
          <a:bodyPr/>
          <a:lstStyle/>
          <a:p>
            <a:r>
              <a:rPr lang="en-US" dirty="0"/>
              <a:t>COSA RENDE LENS STUDIO UN OTTIMO STRUMENTO PER IL PATRIMONIO DIGITALE? </a:t>
            </a:r>
          </a:p>
          <a:p>
            <a:endParaRPr lang="en-US" dirty="0"/>
          </a:p>
          <a:p>
            <a:endParaRPr lang="en-US" dirty="0"/>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sz="2800" dirty="0"/>
              <a:t>Lens Studio</a:t>
            </a:r>
            <a:endParaRPr lang="en-US" dirty="0"/>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ahyp="http://schemas.microsoft.com/office/drawing/2018/hyperlinkcolor" val="tx"/>
                    </a:ext>
                  </a:extLst>
                </a:hlinkClick>
              </a:rPr>
              <a:t>CLICCA PER VEDERE</a:t>
            </a:r>
            <a:endParaRPr lang="en-US"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54557" y="6995866"/>
            <a:ext cx="1984571" cy="735460"/>
          </a:xfrm>
        </p:spPr>
        <p:txBody>
          <a:bodyPr/>
          <a:lstStyle/>
          <a:p>
            <a:r>
              <a:rPr lang="en-US" dirty="0"/>
              <a:t>VOLETE PROVARE LENS STUDIO?</a:t>
            </a:r>
          </a:p>
          <a:p>
            <a:endParaRPr lang="en-US" dirty="0"/>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20</a:t>
            </a:r>
          </a:p>
          <a:p>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590E580-2C3B-E3EB-A19C-A2185E2C30FC}"/>
              </a:ext>
            </a:extLst>
          </p:cNvPr>
          <p:cNvSpPr>
            <a:spLocks noGrp="1"/>
          </p:cNvSpPr>
          <p:nvPr>
            <p:ph type="body" sz="quarter" idx="28"/>
          </p:nvPr>
        </p:nvSpPr>
        <p:spPr>
          <a:xfrm>
            <a:off x="4311498" y="7960047"/>
            <a:ext cx="2784501" cy="3061569"/>
          </a:xfrm>
        </p:spPr>
        <p:txBody>
          <a:bodyPr/>
          <a:lstStyle/>
          <a:p>
            <a:pPr marL="6350"/>
            <a:r>
              <a:rPr lang="it-IT" dirty="0"/>
              <a:t>È necessario un po' di tempo per abituarsi agli strumenti di editing, ma Lens Studio offre modelli e guide per iniziare a capire se è lo strumento che fa per voi.</a:t>
            </a:r>
          </a:p>
          <a:p>
            <a:r>
              <a:rPr lang="en-US" dirty="0"/>
              <a:t> </a:t>
            </a:r>
          </a:p>
          <a:p>
            <a:r>
              <a:rPr lang="en-US" dirty="0"/>
              <a:t>Video </a:t>
            </a:r>
            <a:r>
              <a:rPr lang="en-US" dirty="0" err="1"/>
              <a:t>introduttivo</a:t>
            </a:r>
            <a:r>
              <a:rPr lang="en-US" dirty="0"/>
              <a:t>: </a:t>
            </a:r>
            <a:r>
              <a:rPr lang="en-US" dirty="0">
                <a:solidFill>
                  <a:srgbClr val="E43794"/>
                </a:solidFill>
                <a:hlinkClick r:id="rId3">
                  <a:extLst>
                    <a:ext uri="{A12FA001-AC4F-418D-AE19-62706E023703}">
                      <ahyp:hlinkClr xmlns:ahyp="http://schemas.microsoft.com/office/drawing/2018/hyperlinkcolor" val="tx"/>
                    </a:ext>
                  </a:extLst>
                </a:hlinkClick>
              </a:rPr>
              <a:t>Lens Studio Overview</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id="{97BA12B1-6009-2B17-CC0F-0E2AFADA6532}"/>
              </a:ext>
            </a:extLst>
          </p:cNvPr>
          <p:cNvSpPr>
            <a:spLocks noGrp="1"/>
          </p:cNvSpPr>
          <p:nvPr>
            <p:ph type="body" sz="quarter" idx="23"/>
          </p:nvPr>
        </p:nvSpPr>
        <p:spPr/>
        <p:txBody>
          <a:bodyPr/>
          <a:lstStyle/>
          <a:p>
            <a:pPr marL="6350"/>
            <a:r>
              <a:rPr lang="it-IT" dirty="0"/>
              <a:t>La realtà aumentata è il cuore di Snapchat e oltre il 75% degli utenti di Snapchat usa le sue funzioni di realtà aumentata per comunicare, giocare e imparare ogni giorno. Questo rende Lens Studio un buon modo per coinvolgere il pubblico del social, che in genere è composto da giovani nativi digitali con aspettative più sofisticate sulle loro esperienze digitali rispetto al tipico pubblico di anziani. Probabilmente avete visto le sovrapposizioni di fumetti sulle fotografie di volti che vengono condivise tramite smartphone. Ma ci sono molti modi diversi per creare sovrapposizioni di realtà aumentata (filtri) che raccontano una storia del patrimonio e con un po' di immaginazione si può raggiungere il pubblico di Snapchat in tutto il mondo.</a:t>
            </a:r>
          </a:p>
          <a:p>
            <a:endParaRPr lang="en-US" dirty="0"/>
          </a:p>
        </p:txBody>
      </p:sp>
      <p:sp>
        <p:nvSpPr>
          <p:cNvPr id="14" name="Text Placeholder 13">
            <a:extLst>
              <a:ext uri="{FF2B5EF4-FFF2-40B4-BE49-F238E27FC236}">
                <a16:creationId xmlns:a16="http://schemas.microsoft.com/office/drawing/2014/main" id="{FC0B2642-5B95-DB58-BEE6-5043C22DB40D}"/>
              </a:ext>
            </a:extLst>
          </p:cNvPr>
          <p:cNvSpPr>
            <a:spLocks noGrp="1"/>
          </p:cNvSpPr>
          <p:nvPr>
            <p:ph type="body" sz="quarter" idx="24"/>
          </p:nvPr>
        </p:nvSpPr>
        <p:spPr/>
        <p:txBody>
          <a:bodyPr/>
          <a:lstStyle/>
          <a:p>
            <a:r>
              <a:rPr lang="en-US" b="1" dirty="0"/>
              <a:t>Lens Studio </a:t>
            </a:r>
            <a:r>
              <a:rPr lang="it-IT" dirty="0"/>
              <a:t>è uno strumento gratuito per la creazione di filtri Snapchat in grado di creare esperienze di realtà aumentata 3D per contenuti coinvolgenti</a:t>
            </a:r>
            <a:r>
              <a:rPr lang="en-US" dirty="0"/>
              <a:t>. </a:t>
            </a:r>
          </a:p>
          <a:p>
            <a:endParaRPr lang="en-US" dirty="0"/>
          </a:p>
        </p:txBody>
      </p:sp>
      <p:pic>
        <p:nvPicPr>
          <p:cNvPr id="9" name="Picture Placeholder 8">
            <a:extLst>
              <a:ext uri="{FF2B5EF4-FFF2-40B4-BE49-F238E27FC236}">
                <a16:creationId xmlns:a16="http://schemas.microsoft.com/office/drawing/2014/main" id="{B9FE3745-2D93-C5B3-58B7-87D018E6B9FE}"/>
              </a:ext>
            </a:extLst>
          </p:cNvPr>
          <p:cNvPicPr>
            <a:picLocks noGrp="1" noChangeAspect="1"/>
          </p:cNvPicPr>
          <p:nvPr>
            <p:ph type="pic" sz="quarter" idx="25"/>
          </p:nvPr>
        </p:nvPicPr>
        <p:blipFill rotWithShape="1">
          <a:blip r:embed="rId4" cstate="screen">
            <a:extLst>
              <a:ext uri="{28A0092B-C50C-407E-A947-70E740481C1C}">
                <a14:useLocalDpi xmlns:a14="http://schemas.microsoft.com/office/drawing/2010/main"/>
              </a:ext>
            </a:extLst>
          </a:blip>
          <a:srcRect/>
          <a:stretch/>
        </p:blipFill>
        <p:spPr>
          <a:xfrm>
            <a:off x="-1469" y="7228515"/>
            <a:ext cx="3657600" cy="2795588"/>
          </a:xfrm>
        </p:spPr>
      </p:pic>
    </p:spTree>
    <p:extLst>
      <p:ext uri="{BB962C8B-B14F-4D97-AF65-F5344CB8AC3E}">
        <p14:creationId xmlns:p14="http://schemas.microsoft.com/office/powerpoint/2010/main" val="2643387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a:xfrm>
            <a:off x="1146066" y="3616954"/>
            <a:ext cx="5913198" cy="361363"/>
          </a:xfrm>
        </p:spPr>
        <p:txBody>
          <a:bodyPr/>
          <a:lstStyle/>
          <a:p>
            <a:r>
              <a:rPr lang="en-US" dirty="0"/>
              <a:t>COSA RENDE EFFECT HOUSE UN OTTIMO STRUMENTO PER IL PATRIMONIO DIGITALE? </a:t>
            </a:r>
          </a:p>
          <a:p>
            <a:endParaRPr lang="en-US" dirty="0"/>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sz="2800" dirty="0"/>
              <a:t>Effect House</a:t>
            </a:r>
            <a:endParaRPr lang="en-US" dirty="0"/>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ahyp="http://schemas.microsoft.com/office/drawing/2018/hyperlinkcolor" val="tx"/>
                    </a:ext>
                  </a:extLst>
                </a:hlinkClick>
              </a:rPr>
              <a:t>CLICCA PER VEDERE</a:t>
            </a:r>
            <a:endParaRPr lang="en-US"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688353" y="7139182"/>
            <a:ext cx="2057723" cy="735460"/>
          </a:xfrm>
        </p:spPr>
        <p:txBody>
          <a:bodyPr/>
          <a:lstStyle/>
          <a:p>
            <a:r>
              <a:rPr lang="en-US" dirty="0"/>
              <a:t>VOLETE PROVARE EFFECT HOUSE?</a:t>
            </a:r>
          </a:p>
          <a:p>
            <a:endParaRPr lang="en-US" dirty="0"/>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21</a:t>
            </a:r>
          </a:p>
          <a:p>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590E580-2C3B-E3EB-A19C-A2185E2C30FC}"/>
              </a:ext>
            </a:extLst>
          </p:cNvPr>
          <p:cNvSpPr>
            <a:spLocks noGrp="1"/>
          </p:cNvSpPr>
          <p:nvPr>
            <p:ph type="body" sz="quarter" idx="28"/>
          </p:nvPr>
        </p:nvSpPr>
        <p:spPr>
          <a:xfrm>
            <a:off x="4311498" y="7903889"/>
            <a:ext cx="2784501" cy="3117727"/>
          </a:xfrm>
        </p:spPr>
        <p:txBody>
          <a:bodyPr/>
          <a:lstStyle/>
          <a:p>
            <a:pPr marL="6350"/>
            <a:r>
              <a:rPr lang="it-IT" dirty="0" err="1"/>
              <a:t>Effect</a:t>
            </a:r>
            <a:r>
              <a:rPr lang="it-IT" dirty="0"/>
              <a:t> House è attualmente in fase di sviluppo e al momento della pubblicazione di questa guida è disponibile solo per Mac. È probabile che, con lo sviluppo del programma, venga aperto ad altri sistemi operativi in futuro.</a:t>
            </a:r>
          </a:p>
          <a:p>
            <a:r>
              <a:rPr lang="en-US" dirty="0"/>
              <a:t> </a:t>
            </a:r>
          </a:p>
          <a:p>
            <a:pPr algn="l"/>
            <a:r>
              <a:rPr lang="it-IT" dirty="0"/>
              <a:t>Il software è gratuito e può essere scaricato qui:</a:t>
            </a:r>
            <a:r>
              <a:rPr lang="en-US" dirty="0"/>
              <a:t> </a:t>
            </a:r>
            <a:r>
              <a:rPr lang="en-US" dirty="0">
                <a:solidFill>
                  <a:srgbClr val="E43794"/>
                </a:solidFill>
                <a:hlinkClick r:id="rId3">
                  <a:extLst>
                    <a:ext uri="{A12FA001-AC4F-418D-AE19-62706E023703}">
                      <ahyp:hlinkClr xmlns:ahyp="http://schemas.microsoft.com/office/drawing/2018/hyperlinkcolor" val="tx"/>
                    </a:ext>
                  </a:extLst>
                </a:hlinkClick>
              </a:rPr>
              <a:t>Effecthouse download</a:t>
            </a:r>
            <a:endParaRPr lang="en-US" dirty="0">
              <a:solidFill>
                <a:srgbClr val="E43794"/>
              </a:solidFill>
            </a:endParaRPr>
          </a:p>
          <a:p>
            <a:pPr algn="l"/>
            <a:r>
              <a:rPr lang="en-US" dirty="0"/>
              <a:t> </a:t>
            </a:r>
          </a:p>
          <a:p>
            <a:pPr algn="l"/>
            <a:r>
              <a:rPr lang="en-US" dirty="0"/>
              <a:t>Guide </a:t>
            </a:r>
            <a:r>
              <a:rPr lang="en-US" dirty="0" err="1"/>
              <a:t>passo</a:t>
            </a:r>
            <a:r>
              <a:rPr lang="en-US" dirty="0"/>
              <a:t> dopo </a:t>
            </a:r>
            <a:r>
              <a:rPr lang="en-US" dirty="0" err="1"/>
              <a:t>passo</a:t>
            </a:r>
            <a:r>
              <a:rPr lang="en-US" dirty="0"/>
              <a:t>:  </a:t>
            </a:r>
            <a:r>
              <a:rPr lang="en-US" dirty="0">
                <a:solidFill>
                  <a:srgbClr val="E43794"/>
                </a:solidFill>
                <a:hlinkClick r:id="rId4">
                  <a:extLst>
                    <a:ext uri="{A12FA001-AC4F-418D-AE19-62706E023703}">
                      <ahyp:hlinkClr xmlns:ahyp="http://schemas.microsoft.com/office/drawing/2018/hyperlinkcolor" val="tx"/>
                    </a:ext>
                  </a:extLst>
                </a:hlinkClick>
              </a:rPr>
              <a:t>Starting out with Effecthouse</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id="{97BA12B1-6009-2B17-CC0F-0E2AFADA6532}"/>
              </a:ext>
            </a:extLst>
          </p:cNvPr>
          <p:cNvSpPr>
            <a:spLocks noGrp="1"/>
          </p:cNvSpPr>
          <p:nvPr>
            <p:ph type="body" sz="quarter" idx="23"/>
          </p:nvPr>
        </p:nvSpPr>
        <p:spPr/>
        <p:txBody>
          <a:bodyPr numCol="1"/>
          <a:lstStyle/>
          <a:p>
            <a:pPr marL="6350"/>
            <a:r>
              <a:rPr lang="it-IT" dirty="0"/>
              <a:t>Realizzato sia per i designer e gli sviluppatori principianti che per quelli più esperti, </a:t>
            </a:r>
            <a:r>
              <a:rPr lang="it-IT" dirty="0" err="1"/>
              <a:t>Effect</a:t>
            </a:r>
            <a:r>
              <a:rPr lang="it-IT" dirty="0"/>
              <a:t> House consente ai creatori di creare esperienze interattive per gli utenti di TikTok di tutto il mondo. Dà vita al vostro storytelling grazie a funzioni potenti, intuitive ed espressive. Le funzionalità integrate, dal tracking avanzato alle interazioni, vi permettono di sperimentare, creare, visualizzare in anteprima, pubblicare e gestire tutti i vostri effetti su TikTok</a:t>
            </a:r>
            <a:r>
              <a:rPr lang="en-US" dirty="0"/>
              <a:t>.</a:t>
            </a:r>
          </a:p>
          <a:p>
            <a:endParaRPr lang="en-US" dirty="0"/>
          </a:p>
        </p:txBody>
      </p:sp>
      <p:sp>
        <p:nvSpPr>
          <p:cNvPr id="14" name="Text Placeholder 13">
            <a:extLst>
              <a:ext uri="{FF2B5EF4-FFF2-40B4-BE49-F238E27FC236}">
                <a16:creationId xmlns:a16="http://schemas.microsoft.com/office/drawing/2014/main" id="{FC0B2642-5B95-DB58-BEE6-5043C22DB40D}"/>
              </a:ext>
            </a:extLst>
          </p:cNvPr>
          <p:cNvSpPr>
            <a:spLocks noGrp="1"/>
          </p:cNvSpPr>
          <p:nvPr>
            <p:ph type="body" sz="quarter" idx="24"/>
          </p:nvPr>
        </p:nvSpPr>
        <p:spPr/>
        <p:txBody>
          <a:bodyPr/>
          <a:lstStyle/>
          <a:p>
            <a:r>
              <a:rPr lang="en-US" b="1" dirty="0"/>
              <a:t>Effect House </a:t>
            </a:r>
            <a:r>
              <a:rPr lang="it-IT" dirty="0"/>
              <a:t>è uno strumento AR gratuito che consente di creare, pubblicare e condividere facilmente effetti aumentati di alta qualità per TikTok</a:t>
            </a:r>
            <a:r>
              <a:rPr lang="en-US" dirty="0"/>
              <a:t>. </a:t>
            </a:r>
          </a:p>
          <a:p>
            <a:endParaRPr lang="en-US" dirty="0"/>
          </a:p>
        </p:txBody>
      </p:sp>
      <p:pic>
        <p:nvPicPr>
          <p:cNvPr id="9" name="Picture Placeholder 8">
            <a:extLst>
              <a:ext uri="{FF2B5EF4-FFF2-40B4-BE49-F238E27FC236}">
                <a16:creationId xmlns:a16="http://schemas.microsoft.com/office/drawing/2014/main" id="{5185A53E-CA54-3E70-599B-9F4C9E9376E0}"/>
              </a:ext>
            </a:extLst>
          </p:cNvPr>
          <p:cNvPicPr>
            <a:picLocks noGrp="1" noChangeAspect="1"/>
          </p:cNvPicPr>
          <p:nvPr>
            <p:ph type="pic" sz="quarter" idx="25"/>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28254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a:xfrm>
            <a:off x="1152619" y="3635719"/>
            <a:ext cx="5913198" cy="361363"/>
          </a:xfrm>
        </p:spPr>
        <p:txBody>
          <a:bodyPr/>
          <a:lstStyle/>
          <a:p>
            <a:r>
              <a:rPr lang="en-US" dirty="0"/>
              <a:t>COSA RENDE SPARK AR UN OTTIMO STRUMENTO PER IL PATRIMONIO DIGITALE? </a:t>
            </a:r>
          </a:p>
          <a:p>
            <a:endParaRPr lang="en-US" dirty="0"/>
          </a:p>
          <a:p>
            <a:endParaRPr lang="en-US" dirty="0"/>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sz="2800" dirty="0" err="1"/>
              <a:t>SparkAR</a:t>
            </a:r>
            <a:endParaRPr lang="en-US" dirty="0"/>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ahyp="http://schemas.microsoft.com/office/drawing/2018/hyperlinkcolor" val="tx"/>
                    </a:ext>
                  </a:extLst>
                </a:hlinkClick>
              </a:rPr>
              <a:t>CLICCA PER VEDERE</a:t>
            </a:r>
            <a:endParaRPr lang="en-US"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54557" y="6995866"/>
            <a:ext cx="1853433" cy="735460"/>
          </a:xfrm>
        </p:spPr>
        <p:txBody>
          <a:bodyPr/>
          <a:lstStyle/>
          <a:p>
            <a:r>
              <a:rPr lang="en-US" dirty="0"/>
              <a:t>VOLETE PROVARE SPARK AR?</a:t>
            </a:r>
          </a:p>
          <a:p>
            <a:endParaRPr lang="en-US" dirty="0"/>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22</a:t>
            </a:r>
          </a:p>
          <a:p>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590E580-2C3B-E3EB-A19C-A2185E2C30FC}"/>
              </a:ext>
            </a:extLst>
          </p:cNvPr>
          <p:cNvSpPr>
            <a:spLocks noGrp="1"/>
          </p:cNvSpPr>
          <p:nvPr>
            <p:ph type="body" sz="quarter" idx="28"/>
          </p:nvPr>
        </p:nvSpPr>
        <p:spPr/>
        <p:txBody>
          <a:bodyPr/>
          <a:lstStyle/>
          <a:p>
            <a:r>
              <a:rPr lang="it-IT" dirty="0"/>
              <a:t>È possibile scaricare e installare gratuitamente il software facendo clic sul pulsante “</a:t>
            </a:r>
            <a:r>
              <a:rPr lang="it-IT" dirty="0" err="1"/>
              <a:t>Get</a:t>
            </a:r>
            <a:r>
              <a:rPr lang="it-IT" dirty="0"/>
              <a:t> Start” nella pagina principale e poi sul pulsante “Download </a:t>
            </a:r>
            <a:r>
              <a:rPr lang="it-IT" dirty="0" err="1"/>
              <a:t>SparkAR</a:t>
            </a:r>
            <a:r>
              <a:rPr lang="it-IT" dirty="0"/>
              <a:t> Studio” nella pagina iniziale: </a:t>
            </a:r>
            <a:r>
              <a:rPr lang="en-US" dirty="0"/>
              <a:t> </a:t>
            </a:r>
            <a:r>
              <a:rPr lang="en-US" dirty="0">
                <a:solidFill>
                  <a:srgbClr val="E43794"/>
                </a:solidFill>
                <a:hlinkClick r:id="rId3">
                  <a:extLst>
                    <a:ext uri="{A12FA001-AC4F-418D-AE19-62706E023703}">
                      <ahyp:hlinkClr xmlns:ahyp="http://schemas.microsoft.com/office/drawing/2018/hyperlinkcolor" val="tx"/>
                    </a:ext>
                  </a:extLst>
                </a:hlinkClick>
              </a:rPr>
              <a:t>Get Started</a:t>
            </a:r>
            <a:endParaRPr lang="en-US" dirty="0">
              <a:solidFill>
                <a:srgbClr val="E43794"/>
              </a:solidFill>
            </a:endParaRPr>
          </a:p>
          <a:p>
            <a:r>
              <a:rPr lang="en-US" dirty="0"/>
              <a:t> </a:t>
            </a:r>
          </a:p>
          <a:p>
            <a:r>
              <a:rPr lang="en-US" dirty="0" err="1"/>
              <a:t>Orientarsi</a:t>
            </a:r>
            <a:r>
              <a:rPr lang="en-US" dirty="0"/>
              <a:t> in </a:t>
            </a:r>
            <a:r>
              <a:rPr lang="en-US" dirty="0" err="1"/>
              <a:t>SparkAR</a:t>
            </a:r>
            <a:r>
              <a:rPr lang="en-US" dirty="0"/>
              <a:t>: </a:t>
            </a:r>
            <a:r>
              <a:rPr lang="en-US" dirty="0">
                <a:solidFill>
                  <a:srgbClr val="E43794"/>
                </a:solidFill>
                <a:hlinkClick r:id="rId4">
                  <a:extLst>
                    <a:ext uri="{A12FA001-AC4F-418D-AE19-62706E023703}">
                      <ahyp:hlinkClr xmlns:ahyp="http://schemas.microsoft.com/office/drawing/2018/hyperlinkcolor" val="tx"/>
                    </a:ext>
                  </a:extLst>
                </a:hlinkClick>
              </a:rPr>
              <a:t> step by step guide</a:t>
            </a:r>
            <a:endParaRPr lang="en-US" dirty="0">
              <a:solidFill>
                <a:srgbClr val="E43794"/>
              </a:solidFill>
            </a:endParaRPr>
          </a:p>
          <a:p>
            <a:endParaRPr lang="en-US" dirty="0">
              <a:solidFill>
                <a:srgbClr val="E43794"/>
              </a:solidFill>
            </a:endParaRPr>
          </a:p>
          <a:p>
            <a:r>
              <a:rPr lang="en-US" dirty="0"/>
              <a:t>Video tutorial e </a:t>
            </a:r>
            <a:r>
              <a:rPr lang="en-US" dirty="0" err="1"/>
              <a:t>corsi</a:t>
            </a:r>
            <a:r>
              <a:rPr lang="en-US" dirty="0"/>
              <a:t>: </a:t>
            </a:r>
          </a:p>
          <a:p>
            <a:r>
              <a:rPr lang="en-US" dirty="0">
                <a:solidFill>
                  <a:srgbClr val="E43794"/>
                </a:solidFill>
                <a:hlinkClick r:id="rId5">
                  <a:extLst>
                    <a:ext uri="{A12FA001-AC4F-418D-AE19-62706E023703}">
                      <ahyp:hlinkClr xmlns:ahyp="http://schemas.microsoft.com/office/drawing/2018/hyperlinkcolor" val="tx"/>
                    </a:ext>
                  </a:extLst>
                </a:hlinkClick>
              </a:rPr>
              <a:t>Tutorials and classes with </a:t>
            </a:r>
            <a:r>
              <a:rPr lang="en-US" dirty="0" err="1">
                <a:solidFill>
                  <a:srgbClr val="E43794"/>
                </a:solidFill>
                <a:hlinkClick r:id="rId5">
                  <a:extLst>
                    <a:ext uri="{A12FA001-AC4F-418D-AE19-62706E023703}">
                      <ahyp:hlinkClr xmlns:ahyp="http://schemas.microsoft.com/office/drawing/2018/hyperlinkcolor" val="tx"/>
                    </a:ext>
                  </a:extLst>
                </a:hlinkClick>
              </a:rPr>
              <a:t>SparkAR</a:t>
            </a:r>
            <a:r>
              <a:rPr lang="en-US" dirty="0">
                <a:solidFill>
                  <a:srgbClr val="E43794"/>
                </a:solidFill>
                <a:hlinkClick r:id="rId5">
                  <a:extLst>
                    <a:ext uri="{A12FA001-AC4F-418D-AE19-62706E023703}">
                      <ahyp:hlinkClr xmlns:ahyp="http://schemas.microsoft.com/office/drawing/2018/hyperlinkcolor" val="tx"/>
                    </a:ext>
                  </a:extLst>
                </a:hlinkClick>
              </a:rPr>
              <a:t> experts</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id="{97BA12B1-6009-2B17-CC0F-0E2AFADA6532}"/>
              </a:ext>
            </a:extLst>
          </p:cNvPr>
          <p:cNvSpPr>
            <a:spLocks noGrp="1"/>
          </p:cNvSpPr>
          <p:nvPr>
            <p:ph type="body" sz="quarter" idx="23"/>
          </p:nvPr>
        </p:nvSpPr>
        <p:spPr/>
        <p:txBody>
          <a:bodyPr/>
          <a:lstStyle/>
          <a:p>
            <a:pPr marL="6350"/>
            <a:r>
              <a:rPr lang="it-IT" dirty="0"/>
              <a:t>Se volete rendere le vostre pagine Facebook o Instagram più attraenti per un pubblico più vasto, questo strumento di realtà aumentata vi darà la possibilità di essere più creativi. Potete creare sovrapposizioni di scene del mondo reale che renderanno più vivaci le vostre comunicazioni digitali. </a:t>
            </a:r>
          </a:p>
          <a:p>
            <a:pPr marL="6350"/>
            <a:endParaRPr lang="it-IT" dirty="0"/>
          </a:p>
          <a:p>
            <a:pPr marL="6350"/>
            <a:endParaRPr lang="it-IT" dirty="0"/>
          </a:p>
          <a:p>
            <a:pPr marL="6350"/>
            <a:endParaRPr lang="it-IT" dirty="0"/>
          </a:p>
          <a:p>
            <a:pPr marL="6350"/>
            <a:endParaRPr lang="it-IT" dirty="0"/>
          </a:p>
          <a:p>
            <a:pPr marL="6350"/>
            <a:r>
              <a:rPr lang="it-IT" dirty="0"/>
              <a:t>Ci vorrà un po' di tempo per abituarsi al linguaggio e al funzionamento del software, ma poiché i concetti di design sono simili in molti software AR e VR per i social media e altri progetti immersivi, è possibile sperimentare gratuitamente e avere un vantaggio se si pensa di passare a progetti più complessi.</a:t>
            </a:r>
          </a:p>
          <a:p>
            <a:endParaRPr lang="en-US" dirty="0"/>
          </a:p>
        </p:txBody>
      </p:sp>
      <p:sp>
        <p:nvSpPr>
          <p:cNvPr id="14" name="Text Placeholder 13">
            <a:extLst>
              <a:ext uri="{FF2B5EF4-FFF2-40B4-BE49-F238E27FC236}">
                <a16:creationId xmlns:a16="http://schemas.microsoft.com/office/drawing/2014/main" id="{FC0B2642-5B95-DB58-BEE6-5043C22DB40D}"/>
              </a:ext>
            </a:extLst>
          </p:cNvPr>
          <p:cNvSpPr>
            <a:spLocks noGrp="1"/>
          </p:cNvSpPr>
          <p:nvPr>
            <p:ph type="body" sz="quarter" idx="24"/>
          </p:nvPr>
        </p:nvSpPr>
        <p:spPr/>
        <p:txBody>
          <a:bodyPr/>
          <a:lstStyle/>
          <a:p>
            <a:r>
              <a:rPr lang="it-IT" dirty="0"/>
              <a:t>Create esperienze di realtà aumentata per Facebook e </a:t>
            </a:r>
            <a:r>
              <a:rPr lang="it-IT" dirty="0" err="1"/>
              <a:t>Instragram</a:t>
            </a:r>
            <a:endParaRPr lang="en-US" dirty="0"/>
          </a:p>
          <a:p>
            <a:endParaRPr lang="en-US" dirty="0"/>
          </a:p>
        </p:txBody>
      </p:sp>
      <p:pic>
        <p:nvPicPr>
          <p:cNvPr id="9" name="Picture Placeholder 8">
            <a:extLst>
              <a:ext uri="{FF2B5EF4-FFF2-40B4-BE49-F238E27FC236}">
                <a16:creationId xmlns:a16="http://schemas.microsoft.com/office/drawing/2014/main" id="{D041F026-D103-700F-4E5C-BFD5BAB48271}"/>
              </a:ext>
            </a:extLst>
          </p:cNvPr>
          <p:cNvPicPr>
            <a:picLocks noGrp="1" noChangeAspect="1"/>
          </p:cNvPicPr>
          <p:nvPr>
            <p:ph type="pic" sz="quarter" idx="25"/>
          </p:nvPr>
        </p:nvPicPr>
        <p:blipFill rotWithShape="1">
          <a:blip r:embed="rId6" cstate="screen">
            <a:extLst>
              <a:ext uri="{28A0092B-C50C-407E-A947-70E740481C1C}">
                <a14:useLocalDpi xmlns:a14="http://schemas.microsoft.com/office/drawing/2010/main"/>
              </a:ext>
            </a:extLst>
          </a:blip>
          <a:srcRect/>
          <a:stretch/>
        </p:blipFill>
        <p:spPr>
          <a:xfrm>
            <a:off x="-1469" y="7228515"/>
            <a:ext cx="3657600" cy="2795588"/>
          </a:xfrm>
        </p:spPr>
      </p:pic>
    </p:spTree>
    <p:extLst>
      <p:ext uri="{BB962C8B-B14F-4D97-AF65-F5344CB8AC3E}">
        <p14:creationId xmlns:p14="http://schemas.microsoft.com/office/powerpoint/2010/main" val="4027806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a:extLst>
              <a:ext uri="{FF2B5EF4-FFF2-40B4-BE49-F238E27FC236}">
                <a16:creationId xmlns:a16="http://schemas.microsoft.com/office/drawing/2014/main" id="{8C19ECD6-42BE-99AA-936C-B0B6595B11A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26" name="Freeform 25">
            <a:extLst>
              <a:ext uri="{FF2B5EF4-FFF2-40B4-BE49-F238E27FC236}">
                <a16:creationId xmlns:a16="http://schemas.microsoft.com/office/drawing/2014/main" id="{4A5811D8-7405-3F85-3A43-D43DD64D938B}"/>
              </a:ext>
            </a:extLst>
          </p:cNvPr>
          <p:cNvSpPr/>
          <p:nvPr/>
        </p:nvSpPr>
        <p:spPr>
          <a:xfrm>
            <a:off x="0" y="0"/>
            <a:ext cx="7775575" cy="10907713"/>
          </a:xfrm>
          <a:custGeom>
            <a:avLst/>
            <a:gdLst>
              <a:gd name="connsiteX0" fmla="*/ 0 w 7775575"/>
              <a:gd name="connsiteY0" fmla="*/ 10387013 h 10907713"/>
              <a:gd name="connsiteX1" fmla="*/ 7775575 w 7775575"/>
              <a:gd name="connsiteY1" fmla="*/ 10387013 h 10907713"/>
              <a:gd name="connsiteX2" fmla="*/ 7775575 w 7775575"/>
              <a:gd name="connsiteY2" fmla="*/ 10907713 h 10907713"/>
              <a:gd name="connsiteX3" fmla="*/ 0 w 7775575"/>
              <a:gd name="connsiteY3" fmla="*/ 10907713 h 10907713"/>
              <a:gd name="connsiteX4" fmla="*/ 0 w 7775575"/>
              <a:gd name="connsiteY4" fmla="*/ 0 h 10907713"/>
              <a:gd name="connsiteX5" fmla="*/ 7775575 w 7775575"/>
              <a:gd name="connsiteY5" fmla="*/ 0 h 10907713"/>
              <a:gd name="connsiteX6" fmla="*/ 7775575 w 7775575"/>
              <a:gd name="connsiteY6" fmla="*/ 9715500 h 10907713"/>
              <a:gd name="connsiteX7" fmla="*/ 0 w 7775575"/>
              <a:gd name="connsiteY7" fmla="*/ 9715500 h 109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5575" h="10907713">
                <a:moveTo>
                  <a:pt x="0" y="10387013"/>
                </a:moveTo>
                <a:lnTo>
                  <a:pt x="7775575" y="10387013"/>
                </a:lnTo>
                <a:lnTo>
                  <a:pt x="7775575" y="10907713"/>
                </a:lnTo>
                <a:lnTo>
                  <a:pt x="0" y="10907713"/>
                </a:lnTo>
                <a:close/>
                <a:moveTo>
                  <a:pt x="0" y="0"/>
                </a:moveTo>
                <a:lnTo>
                  <a:pt x="7775575" y="0"/>
                </a:lnTo>
                <a:lnTo>
                  <a:pt x="7775575" y="9715500"/>
                </a:lnTo>
                <a:lnTo>
                  <a:pt x="0" y="9715500"/>
                </a:lnTo>
                <a:close/>
              </a:path>
            </a:pathLst>
          </a:custGeom>
          <a:gradFill>
            <a:gsLst>
              <a:gs pos="0">
                <a:srgbClr val="E43794"/>
              </a:gs>
              <a:gs pos="59000">
                <a:srgbClr val="E43794">
                  <a:alpha val="5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Text Placeholder 13">
            <a:extLst>
              <a:ext uri="{FF2B5EF4-FFF2-40B4-BE49-F238E27FC236}">
                <a16:creationId xmlns:a16="http://schemas.microsoft.com/office/drawing/2014/main" id="{23B2E428-FF68-52FD-A77B-1D9F554D73AB}"/>
              </a:ext>
            </a:extLst>
          </p:cNvPr>
          <p:cNvSpPr>
            <a:spLocks noGrp="1"/>
          </p:cNvSpPr>
          <p:nvPr>
            <p:ph type="body" sz="quarter" idx="21"/>
          </p:nvPr>
        </p:nvSpPr>
        <p:spPr>
          <a:xfrm>
            <a:off x="2159000" y="9185645"/>
            <a:ext cx="3457574" cy="626742"/>
          </a:xfrm>
          <a:solidFill>
            <a:srgbClr val="E43794"/>
          </a:solidFill>
        </p:spPr>
        <p:txBody>
          <a:bodyPr/>
          <a:lstStyle/>
          <a:p>
            <a:pPr algn="ctr"/>
            <a:r>
              <a:rPr lang="en-US" dirty="0"/>
              <a:t> </a:t>
            </a:r>
            <a:r>
              <a:rPr lang="en-US" dirty="0" err="1"/>
              <a:t>www.</a:t>
            </a:r>
            <a:r>
              <a:rPr lang="en-US" b="1" dirty="0" err="1"/>
              <a:t>insitesproject</a:t>
            </a:r>
            <a:r>
              <a:rPr lang="en-US" dirty="0" err="1"/>
              <a:t>.eu</a:t>
            </a:r>
            <a:endParaRPr lang="en-US" dirty="0"/>
          </a:p>
        </p:txBody>
      </p:sp>
      <p:pic>
        <p:nvPicPr>
          <p:cNvPr id="9" name="Picture 8" descr="Logo&#10;&#10;Description automatically generated">
            <a:extLst>
              <a:ext uri="{FF2B5EF4-FFF2-40B4-BE49-F238E27FC236}">
                <a16:creationId xmlns:a16="http://schemas.microsoft.com/office/drawing/2014/main" id="{D33A1E04-471E-184A-BA0C-085D7B1122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01932" y="543120"/>
            <a:ext cx="2771710" cy="2530691"/>
          </a:xfrm>
          <a:prstGeom prst="rect">
            <a:avLst/>
          </a:prstGeom>
        </p:spPr>
      </p:pic>
      <p:grpSp>
        <p:nvGrpSpPr>
          <p:cNvPr id="67" name="Group 66">
            <a:extLst>
              <a:ext uri="{FF2B5EF4-FFF2-40B4-BE49-F238E27FC236}">
                <a16:creationId xmlns:a16="http://schemas.microsoft.com/office/drawing/2014/main" id="{9ECC7FA3-7CC6-10CA-929F-DCD903E2971B}"/>
              </a:ext>
            </a:extLst>
          </p:cNvPr>
          <p:cNvGrpSpPr/>
          <p:nvPr/>
        </p:nvGrpSpPr>
        <p:grpSpPr>
          <a:xfrm>
            <a:off x="3655056" y="8082057"/>
            <a:ext cx="465462" cy="461075"/>
            <a:chOff x="-1960465" y="8556888"/>
            <a:chExt cx="372846" cy="369332"/>
          </a:xfrm>
        </p:grpSpPr>
        <p:sp>
          <p:nvSpPr>
            <p:cNvPr id="66" name="TextBox 65">
              <a:extLst>
                <a:ext uri="{FF2B5EF4-FFF2-40B4-BE49-F238E27FC236}">
                  <a16:creationId xmlns:a16="http://schemas.microsoft.com/office/drawing/2014/main" id="{6EA9FCE3-02DE-2ED6-7BAD-FDE71908A2EA}"/>
                </a:ext>
              </a:extLst>
            </p:cNvPr>
            <p:cNvSpPr txBox="1"/>
            <p:nvPr/>
          </p:nvSpPr>
          <p:spPr>
            <a:xfrm>
              <a:off x="-1937240" y="8556888"/>
              <a:ext cx="349621" cy="369332"/>
            </a:xfrm>
            <a:prstGeom prst="rect">
              <a:avLst/>
            </a:prstGeom>
            <a:noFill/>
          </p:spPr>
          <p:txBody>
            <a:bodyPr wrap="square">
              <a:spAutoFit/>
            </a:bodyPr>
            <a:lstStyle/>
            <a:p>
              <a:r>
                <a:rPr lang="en-US" dirty="0">
                  <a:solidFill>
                    <a:schemeClr val="bg1"/>
                  </a:solidFill>
                  <a:hlinkClick r:id="rId4">
                    <a:extLst>
                      <a:ext uri="{A12FA001-AC4F-418D-AE19-62706E023703}">
                        <ahyp:hlinkClr xmlns:ahyp="http://schemas.microsoft.com/office/drawing/2018/hyperlinkcolor" val="tx"/>
                      </a:ext>
                    </a:extLst>
                  </a:hlinkClick>
                </a:rPr>
                <a:t>f</a:t>
              </a:r>
              <a:endParaRPr lang="en-US" dirty="0">
                <a:solidFill>
                  <a:schemeClr val="bg1"/>
                </a:solidFill>
              </a:endParaRPr>
            </a:p>
          </p:txBody>
        </p:sp>
        <p:grpSp>
          <p:nvGrpSpPr>
            <p:cNvPr id="58" name="Graphic 3">
              <a:extLst>
                <a:ext uri="{FF2B5EF4-FFF2-40B4-BE49-F238E27FC236}">
                  <a16:creationId xmlns:a16="http://schemas.microsoft.com/office/drawing/2014/main" id="{9CFBBEE5-B1C0-D63D-55AE-8E12A5EA2015}"/>
                </a:ext>
              </a:extLst>
            </p:cNvPr>
            <p:cNvGrpSpPr/>
            <p:nvPr/>
          </p:nvGrpSpPr>
          <p:grpSpPr>
            <a:xfrm>
              <a:off x="-1960465" y="8626572"/>
              <a:ext cx="280634" cy="280842"/>
              <a:chOff x="-1196056" y="2499889"/>
              <a:chExt cx="850463" cy="851093"/>
            </a:xfrm>
          </p:grpSpPr>
          <p:sp>
            <p:nvSpPr>
              <p:cNvPr id="59" name="Freeform 58">
                <a:extLst>
                  <a:ext uri="{FF2B5EF4-FFF2-40B4-BE49-F238E27FC236}">
                    <a16:creationId xmlns:a16="http://schemas.microsoft.com/office/drawing/2014/main" id="{72558D74-FB07-8A35-177A-ED4CD0B220BA}"/>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BE000"/>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0" name="Freeform 59">
                <a:extLst>
                  <a:ext uri="{FF2B5EF4-FFF2-40B4-BE49-F238E27FC236}">
                    <a16:creationId xmlns:a16="http://schemas.microsoft.com/office/drawing/2014/main" id="{3837A38B-6676-8E53-2F9E-7B5C69420142}"/>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sp>
        <p:nvSpPr>
          <p:cNvPr id="64" name="Text Placeholder 32">
            <a:extLst>
              <a:ext uri="{FF2B5EF4-FFF2-40B4-BE49-F238E27FC236}">
                <a16:creationId xmlns:a16="http://schemas.microsoft.com/office/drawing/2014/main" id="{D3DDD0B6-72AA-E799-1D50-EE443BFF9CBC}"/>
              </a:ext>
            </a:extLst>
          </p:cNvPr>
          <p:cNvSpPr txBox="1">
            <a:spLocks/>
          </p:cNvSpPr>
          <p:nvPr/>
        </p:nvSpPr>
        <p:spPr>
          <a:xfrm>
            <a:off x="0" y="7622082"/>
            <a:ext cx="7775575" cy="936473"/>
          </a:xfrm>
          <a:prstGeom prst="rect">
            <a:avLst/>
          </a:prstGeom>
          <a:noFill/>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300" b="1" i="0" kern="1200">
                <a:solidFill>
                  <a:srgbClr val="011E3B"/>
                </a:solidFill>
                <a:latin typeface="Poppins SemiBold" pitchFamily="2" charset="77"/>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2000" dirty="0">
                <a:solidFill>
                  <a:schemeClr val="bg1"/>
                </a:solidFill>
                <a:latin typeface="Calibri" panose="020F0502020204030204" pitchFamily="34" charset="0"/>
                <a:cs typeface="Calibri" panose="020F0502020204030204" pitchFamily="34" charset="0"/>
              </a:rPr>
              <a:t>SEGUICI SU</a:t>
            </a:r>
            <a:endParaRPr lang="en-US" sz="2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931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0614950-3DA6-2AB2-1468-6B872E1FDD69}"/>
              </a:ext>
            </a:extLst>
          </p:cNvPr>
          <p:cNvSpPr>
            <a:spLocks noGrp="1"/>
          </p:cNvSpPr>
          <p:nvPr>
            <p:ph type="body" sz="quarter" idx="15"/>
          </p:nvPr>
        </p:nvSpPr>
        <p:spPr>
          <a:xfrm>
            <a:off x="626921" y="734208"/>
            <a:ext cx="3260864" cy="1552185"/>
          </a:xfrm>
        </p:spPr>
        <p:txBody>
          <a:bodyPr/>
          <a:lstStyle/>
          <a:p>
            <a:r>
              <a:rPr lang="en-US" sz="3200" b="0" dirty="0">
                <a:solidFill>
                  <a:schemeClr val="bg1"/>
                </a:solidFill>
              </a:rPr>
              <a:t>INTRODUZIONE AL </a:t>
            </a:r>
            <a:r>
              <a:rPr lang="en-US" sz="3200" dirty="0">
                <a:solidFill>
                  <a:schemeClr val="bg1"/>
                </a:solidFill>
              </a:rPr>
              <a:t>TOOLKIT DI INSITES</a:t>
            </a:r>
          </a:p>
          <a:p>
            <a:endParaRPr lang="en-US" dirty="0">
              <a:solidFill>
                <a:schemeClr val="bg1"/>
              </a:solidFill>
            </a:endParaRPr>
          </a:p>
        </p:txBody>
      </p:sp>
      <p:sp>
        <p:nvSpPr>
          <p:cNvPr id="8" name="Text Placeholder 7">
            <a:extLst>
              <a:ext uri="{FF2B5EF4-FFF2-40B4-BE49-F238E27FC236}">
                <a16:creationId xmlns:a16="http://schemas.microsoft.com/office/drawing/2014/main" id="{C952E791-7807-2970-D75A-AC6E2DF3E8B5}"/>
              </a:ext>
            </a:extLst>
          </p:cNvPr>
          <p:cNvSpPr>
            <a:spLocks noGrp="1"/>
          </p:cNvSpPr>
          <p:nvPr>
            <p:ph type="body" sz="quarter" idx="16"/>
          </p:nvPr>
        </p:nvSpPr>
        <p:spPr>
          <a:xfrm>
            <a:off x="770316" y="6900601"/>
            <a:ext cx="6234937" cy="3272904"/>
          </a:xfrm>
        </p:spPr>
        <p:txBody>
          <a:bodyPr/>
          <a:lstStyle/>
          <a:p>
            <a:endParaRPr lang="it-IT" dirty="0"/>
          </a:p>
          <a:p>
            <a:r>
              <a:rPr lang="it-IT" dirty="0"/>
              <a:t>La tecnologia sofisticata sta diventando sempre più disponibile per le persone che non hanno grandi competenze digitali, ma con una missione e una forte volontà di imparare. Questi strumenti sono stati selezionati come i prodotti più facili da usare attualmente disponibili, con link a guide passo-passo in formato video e testo, in modo che possiate imparare ad usarli il più rapidamente possibile.</a:t>
            </a:r>
          </a:p>
          <a:p>
            <a:endParaRPr lang="en-US" dirty="0"/>
          </a:p>
          <a:p>
            <a:r>
              <a:rPr lang="it-IT" dirty="0"/>
              <a:t>Gli strumenti che stiamo introducendo vi aiuteranno a sviluppare nuovi prodotti digitali che aumenteranno l'impatto e i livelli di soddisfazione dei vostri clienti attuali, oltre a comunicare verso un nuovo pubblico. Potranno dare alle vostre aziende e organizzazioni un profilo più accattivante che vi renderanno più sostenibili in un mondo in cui la tecnologia abbraccia ogni aspetto della nostra vita.  </a:t>
            </a:r>
          </a:p>
          <a:p>
            <a:endParaRPr lang="en-US" dirty="0"/>
          </a:p>
          <a:p>
            <a:endParaRPr lang="en-US" dirty="0"/>
          </a:p>
          <a:p>
            <a:endParaRPr lang="en-US" dirty="0"/>
          </a:p>
          <a:p>
            <a:r>
              <a:rPr lang="en-US" dirty="0"/>
              <a:t> </a:t>
            </a:r>
            <a:r>
              <a:rPr lang="it-IT" dirty="0"/>
              <a:t>I tipi di progetti che questo toolkit può consentirvi di sviluppare includono realtà virtuale, realtà aumentata, giochi sul patrimonio digitale, tour digitali, podcast e video. Se avete una storia da raccontare, c'è uno strumento a basso o nullo costo che vi aiuterà a raccontarla in digitale.</a:t>
            </a:r>
          </a:p>
          <a:p>
            <a:r>
              <a:rPr lang="en-US" dirty="0"/>
              <a:t> </a:t>
            </a:r>
          </a:p>
          <a:p>
            <a:r>
              <a:rPr lang="it-IT" dirty="0"/>
              <a:t>Investire un po' di tempo per imparare a usare uno di questi strumenti darà i suoi frutti e rafforzerà la vostra fiducia se vorrete passare a un progetto più ampio di patrimonio digitale immersivo. Pianificare e lavorare con esperti, ad esempio, è più facile se si conoscono il linguaggio e i concetti.</a:t>
            </a:r>
          </a:p>
          <a:p>
            <a:endParaRPr lang="en-US" dirty="0"/>
          </a:p>
          <a:p>
            <a:r>
              <a:rPr lang="it-IT" dirty="0"/>
              <a:t>Il toolkit è disponibile per l'uso online o come download in formato pdf, in modo che possiate condividerlo e utilizzarlo quando volete. Se volete saperne di più sul progetto </a:t>
            </a:r>
            <a:r>
              <a:rPr lang="it-IT" dirty="0" err="1"/>
              <a:t>Insites</a:t>
            </a:r>
            <a:r>
              <a:rPr lang="it-IT" dirty="0"/>
              <a:t> visitate il nostro sito web o i nostri social media, dove troverete altre risorse ed esempi di progetti a cui ispirarvi.</a:t>
            </a:r>
          </a:p>
          <a:p>
            <a:endParaRPr lang="en-US" dirty="0"/>
          </a:p>
        </p:txBody>
      </p:sp>
      <p:sp>
        <p:nvSpPr>
          <p:cNvPr id="9" name="Text Placeholder 8">
            <a:extLst>
              <a:ext uri="{FF2B5EF4-FFF2-40B4-BE49-F238E27FC236}">
                <a16:creationId xmlns:a16="http://schemas.microsoft.com/office/drawing/2014/main" id="{8E46A621-1FBD-FDB2-5469-3009B9C093A8}"/>
              </a:ext>
            </a:extLst>
          </p:cNvPr>
          <p:cNvSpPr>
            <a:spLocks noGrp="1"/>
          </p:cNvSpPr>
          <p:nvPr>
            <p:ph type="body" sz="quarter" idx="17"/>
          </p:nvPr>
        </p:nvSpPr>
        <p:spPr>
          <a:xfrm>
            <a:off x="770316" y="5312607"/>
            <a:ext cx="5804658" cy="1552185"/>
          </a:xfrm>
        </p:spPr>
        <p:txBody>
          <a:bodyPr/>
          <a:lstStyle/>
          <a:p>
            <a:r>
              <a:rPr lang="it-IT" dirty="0"/>
              <a:t>Benvenuti nel </a:t>
            </a:r>
            <a:r>
              <a:rPr lang="it-IT" b="1" dirty="0"/>
              <a:t>Toolkit</a:t>
            </a:r>
            <a:r>
              <a:rPr lang="it-IT" dirty="0"/>
              <a:t> </a:t>
            </a:r>
            <a:r>
              <a:rPr lang="it-IT" b="1" dirty="0"/>
              <a:t>di</a:t>
            </a:r>
            <a:r>
              <a:rPr lang="it-IT" dirty="0"/>
              <a:t> </a:t>
            </a:r>
            <a:r>
              <a:rPr lang="it-IT" b="1" dirty="0" err="1"/>
              <a:t>Insites</a:t>
            </a:r>
            <a:r>
              <a:rPr lang="it-IT" dirty="0"/>
              <a:t>, il vostro elenco con i </a:t>
            </a:r>
            <a:r>
              <a:rPr lang="it-IT" b="1" dirty="0"/>
              <a:t>migliori strumenti digitali a basso o zero costo </a:t>
            </a:r>
            <a:r>
              <a:rPr lang="it-IT" dirty="0"/>
              <a:t>per il vostro progetto sul patrimonio culturale. Abbiamo riassunto le caratteristiche e i vantaggi principali di ogni strumento, in modo che possiate esaminare e scegliere rapidamente quello più interessante per il vostro progetto.</a:t>
            </a:r>
          </a:p>
        </p:txBody>
      </p:sp>
      <p:pic>
        <p:nvPicPr>
          <p:cNvPr id="30" name="Picture Placeholder 29">
            <a:extLst>
              <a:ext uri="{FF2B5EF4-FFF2-40B4-BE49-F238E27FC236}">
                <a16:creationId xmlns:a16="http://schemas.microsoft.com/office/drawing/2014/main" id="{21490C12-FD21-3897-2B88-D53865FB4ACC}"/>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a:stretch/>
        </p:blipFill>
        <p:spPr>
          <a:xfrm flipH="1">
            <a:off x="-1" y="0"/>
            <a:ext cx="7775574" cy="5378301"/>
          </a:xfrm>
        </p:spPr>
      </p:pic>
    </p:spTree>
    <p:extLst>
      <p:ext uri="{BB962C8B-B14F-4D97-AF65-F5344CB8AC3E}">
        <p14:creationId xmlns:p14="http://schemas.microsoft.com/office/powerpoint/2010/main" val="2013557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a:xfrm>
            <a:off x="1155007" y="3626618"/>
            <a:ext cx="5913198" cy="361363"/>
          </a:xfrm>
        </p:spPr>
        <p:txBody>
          <a:bodyPr/>
          <a:lstStyle/>
          <a:p>
            <a:r>
              <a:rPr lang="en-US" dirty="0"/>
              <a:t>COSA RENDE TIMELINE JS UN OTTIMO STRUMENTO PER IL PATRIMONIO DIGITALE? </a:t>
            </a:r>
          </a:p>
          <a:p>
            <a:endParaRPr lang="en-US" dirty="0"/>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dirty="0"/>
              <a:t>Timeline JS</a:t>
            </a:r>
          </a:p>
          <a:p>
            <a:endParaRPr lang="en-US" dirty="0"/>
          </a:p>
        </p:txBody>
      </p:sp>
      <p:sp>
        <p:nvSpPr>
          <p:cNvPr id="4" name="Text Placeholder 3">
            <a:extLst>
              <a:ext uri="{FF2B5EF4-FFF2-40B4-BE49-F238E27FC236}">
                <a16:creationId xmlns:a16="http://schemas.microsoft.com/office/drawing/2014/main" id="{6D6C4156-011A-0DD5-7CD1-436BDD86E84F}"/>
              </a:ext>
            </a:extLst>
          </p:cNvPr>
          <p:cNvSpPr>
            <a:spLocks noGrp="1"/>
          </p:cNvSpPr>
          <p:nvPr>
            <p:ph type="body" sz="quarter" idx="23"/>
          </p:nvPr>
        </p:nvSpPr>
        <p:spPr>
          <a:xfrm>
            <a:off x="1157426" y="4208280"/>
            <a:ext cx="5890479" cy="2275428"/>
          </a:xfrm>
        </p:spPr>
        <p:txBody>
          <a:bodyPr/>
          <a:lstStyle/>
          <a:p>
            <a:r>
              <a:rPr lang="it-IT" dirty="0" err="1"/>
              <a:t>TimelineJS</a:t>
            </a:r>
            <a:r>
              <a:rPr lang="it-IT" dirty="0"/>
              <a:t> è gratuito e non richiede molte conoscenze tecniche per essere utilizzato. I principianti possono creare una linea del tempo dall'aspetto professionale utilizzando solo un modello di foglio di calcolo di Google. È sufficiente aggiungere al modello elementi come le date e il testo scritto, aggiungendo anche altre risorse che contribuiscono a raccontare la storia, come foto, audio e video. È possibile inserire informazioni e link da Twitter, Flickr, YouTube, </a:t>
            </a:r>
            <a:r>
              <a:rPr lang="it-IT" dirty="0" err="1"/>
              <a:t>Vimeo</a:t>
            </a:r>
            <a:r>
              <a:rPr lang="it-IT" dirty="0"/>
              <a:t>, </a:t>
            </a:r>
            <a:r>
              <a:rPr lang="it-IT" dirty="0" err="1"/>
              <a:t>Vine</a:t>
            </a:r>
            <a:r>
              <a:rPr lang="it-IT" dirty="0"/>
              <a:t>, </a:t>
            </a:r>
            <a:r>
              <a:rPr lang="it-IT" dirty="0" err="1"/>
              <a:t>Dailymotion</a:t>
            </a:r>
            <a:r>
              <a:rPr lang="it-IT" dirty="0"/>
              <a:t>, Google Maps, Wikipedia, </a:t>
            </a:r>
            <a:r>
              <a:rPr lang="it-IT" dirty="0" err="1"/>
              <a:t>SoundCloud</a:t>
            </a:r>
            <a:r>
              <a:rPr lang="it-IT" dirty="0"/>
              <a:t>, </a:t>
            </a:r>
            <a:r>
              <a:rPr lang="it-IT" dirty="0" err="1"/>
              <a:t>Document</a:t>
            </a:r>
            <a:r>
              <a:rPr lang="it-IT" dirty="0"/>
              <a:t> Cloud e altro ancora! </a:t>
            </a:r>
          </a:p>
          <a:p>
            <a:endParaRPr lang="en-US" dirty="0"/>
          </a:p>
          <a:p>
            <a:r>
              <a:rPr lang="it-IT" dirty="0"/>
              <a:t>Una volta terminato, è possibile pubblicare la timeline su qualsiasi sito web o blog e disporre di contenuti interattivi e accattivanti che possono essere aggiornati o aggiunti in qualsiasi momento. Un'ulteriore caratteristica dello strumento è che traduce i vostri contenuti in diverse lingue, aprendovi un nuovo pubblico in tutto il mondo. </a:t>
            </a:r>
          </a:p>
          <a:p>
            <a:endParaRPr lang="en-US" dirty="0"/>
          </a:p>
          <a:p>
            <a:r>
              <a:rPr lang="en-US" dirty="0" err="1"/>
              <a:t>Guardate</a:t>
            </a:r>
            <a:r>
              <a:rPr lang="en-US" dirty="0"/>
              <a:t> qui </a:t>
            </a:r>
            <a:r>
              <a:rPr lang="en-US" dirty="0" err="1"/>
              <a:t>alcuni</a:t>
            </a:r>
            <a:r>
              <a:rPr lang="en-US" dirty="0"/>
              <a:t> </a:t>
            </a:r>
            <a:r>
              <a:rPr lang="en-US" dirty="0" err="1"/>
              <a:t>esempi</a:t>
            </a:r>
            <a:r>
              <a:rPr lang="en-US" dirty="0"/>
              <a:t> </a:t>
            </a:r>
            <a:r>
              <a:rPr lang="en-US" dirty="0" err="1"/>
              <a:t>sull</a:t>
            </a:r>
            <a:r>
              <a:rPr lang="en-US" dirty="0" err="1">
                <a:hlinkClick r:id="rId2">
                  <a:extLst>
                    <a:ext uri="{A12FA001-AC4F-418D-AE19-62706E023703}">
                      <ahyp:hlinkClr xmlns:ahyp="http://schemas.microsoft.com/office/drawing/2018/hyperlinkcolor" val="tx"/>
                    </a:ext>
                  </a:extLst>
                </a:hlinkClick>
              </a:rPr>
              <a:t>’utilizzo</a:t>
            </a:r>
            <a:r>
              <a:rPr lang="en-US" dirty="0">
                <a:hlinkClick r:id="rId2">
                  <a:extLst>
                    <a:ext uri="{A12FA001-AC4F-418D-AE19-62706E023703}">
                      <ahyp:hlinkClr xmlns:ahyp="http://schemas.microsoft.com/office/drawing/2018/hyperlinkcolor" val="tx"/>
                    </a:ext>
                  </a:extLst>
                </a:hlinkClick>
              </a:rPr>
              <a:t> di TimelineJS: TimelineJS</a:t>
            </a:r>
            <a:r>
              <a:rPr lang="en-US" dirty="0">
                <a:solidFill>
                  <a:srgbClr val="E43794"/>
                </a:solidFill>
                <a:hlinkClick r:id="rId2">
                  <a:extLst>
                    <a:ext uri="{A12FA001-AC4F-418D-AE19-62706E023703}">
                      <ahyp:hlinkClr xmlns:ahyp="http://schemas.microsoft.com/office/drawing/2018/hyperlinkcolor" val="tx"/>
                    </a:ext>
                  </a:extLst>
                </a:hlinkClick>
              </a:rPr>
              <a:t> Examples</a:t>
            </a:r>
            <a:endParaRPr lang="en-US" dirty="0">
              <a:solidFill>
                <a:srgbClr val="E43794"/>
              </a:solidFill>
            </a:endParaRPr>
          </a:p>
          <a:p>
            <a:endParaRPr lang="en-US" dirty="0"/>
          </a:p>
        </p:txBody>
      </p:sp>
      <p:sp>
        <p:nvSpPr>
          <p:cNvPr id="5" name="Text Placeholder 4">
            <a:extLst>
              <a:ext uri="{FF2B5EF4-FFF2-40B4-BE49-F238E27FC236}">
                <a16:creationId xmlns:a16="http://schemas.microsoft.com/office/drawing/2014/main" id="{E38C6980-255A-3E37-3836-4B6C178E5F4A}"/>
              </a:ext>
            </a:extLst>
          </p:cNvPr>
          <p:cNvSpPr>
            <a:spLocks noGrp="1"/>
          </p:cNvSpPr>
          <p:nvPr>
            <p:ph type="body" sz="quarter" idx="24"/>
          </p:nvPr>
        </p:nvSpPr>
        <p:spPr/>
        <p:txBody>
          <a:bodyPr/>
          <a:lstStyle/>
          <a:p>
            <a:r>
              <a:rPr lang="en-US" b="1" dirty="0"/>
              <a:t>Timeline JS </a:t>
            </a:r>
            <a:r>
              <a:rPr lang="it-IT" dirty="0"/>
              <a:t>è uno strumento che fornisce informazioni in formato cronologico e può essere incorporato in qualsiasi sito o blog. Crea una rappresentazione visiva degli eventi storici e può raccontare la vostra storia o il vostro patrimonio in modo più efficace.</a:t>
            </a:r>
            <a:r>
              <a:rPr lang="en-US" dirty="0"/>
              <a:t> </a:t>
            </a:r>
          </a:p>
          <a:p>
            <a:endParaRPr lang="en-US" dirty="0"/>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u="sng" dirty="0">
                <a:solidFill>
                  <a:schemeClr val="bg2"/>
                </a:solidFill>
                <a:hlinkClick r:id="rId3">
                  <a:extLst>
                    <a:ext uri="{A12FA001-AC4F-418D-AE19-62706E023703}">
                      <ahyp:hlinkClr xmlns:ahyp="http://schemas.microsoft.com/office/drawing/2018/hyperlinkcolor" val="tx"/>
                    </a:ext>
                  </a:extLst>
                </a:hlinkClick>
              </a:rPr>
              <a:t>CLICCA </a:t>
            </a:r>
            <a:r>
              <a:rPr lang="en-US" u="sng" dirty="0">
                <a:solidFill>
                  <a:schemeClr val="bg2"/>
                </a:solidFill>
              </a:rPr>
              <a:t>PER VEDERE</a:t>
            </a:r>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72563" y="7017481"/>
            <a:ext cx="2286950" cy="522161"/>
          </a:xfrm>
        </p:spPr>
        <p:txBody>
          <a:bodyPr/>
          <a:lstStyle/>
          <a:p>
            <a:r>
              <a:rPr lang="en-US" dirty="0"/>
              <a:t>VOLETE PROVARE TIMELINE JS?</a:t>
            </a:r>
          </a:p>
          <a:p>
            <a:endParaRPr lang="en-US" dirty="0"/>
          </a:p>
        </p:txBody>
      </p:sp>
      <p:sp>
        <p:nvSpPr>
          <p:cNvPr id="9" name="Text Placeholder 8">
            <a:extLst>
              <a:ext uri="{FF2B5EF4-FFF2-40B4-BE49-F238E27FC236}">
                <a16:creationId xmlns:a16="http://schemas.microsoft.com/office/drawing/2014/main" id="{033F53E2-ECF8-6CD9-B2D7-BD12EBD20F9D}"/>
              </a:ext>
            </a:extLst>
          </p:cNvPr>
          <p:cNvSpPr>
            <a:spLocks noGrp="1"/>
          </p:cNvSpPr>
          <p:nvPr>
            <p:ph type="body" sz="quarter" idx="28"/>
          </p:nvPr>
        </p:nvSpPr>
        <p:spPr/>
        <p:txBody>
          <a:bodyPr/>
          <a:lstStyle/>
          <a:p>
            <a:r>
              <a:rPr lang="it-IT" dirty="0"/>
              <a:t>Scoprite qui i quattro semplici passaggi per creare la vostra linea temporale </a:t>
            </a:r>
            <a:r>
              <a:rPr lang="en-US" dirty="0"/>
              <a:t>: </a:t>
            </a:r>
            <a:r>
              <a:rPr lang="en-US" dirty="0">
                <a:solidFill>
                  <a:srgbClr val="E43794"/>
                </a:solidFill>
                <a:hlinkClick r:id="rId4">
                  <a:extLst>
                    <a:ext uri="{A12FA001-AC4F-418D-AE19-62706E023703}">
                      <ahyp:hlinkClr xmlns:ahyp="http://schemas.microsoft.com/office/drawing/2018/hyperlinkcolor" val="tx"/>
                    </a:ext>
                  </a:extLst>
                </a:hlinkClick>
              </a:rPr>
              <a:t>Four easy steps</a:t>
            </a:r>
            <a:endParaRPr lang="en-US" dirty="0">
              <a:solidFill>
                <a:srgbClr val="E43794"/>
              </a:solidFill>
            </a:endParaRPr>
          </a:p>
          <a:p>
            <a:r>
              <a:rPr lang="en-US" dirty="0"/>
              <a:t> </a:t>
            </a:r>
          </a:p>
          <a:p>
            <a:r>
              <a:rPr lang="it-IT" dirty="0"/>
              <a:t>Qui troverete un breve video introduttivo che vi guiderà rapidamente attraverso il processo di creazione del foglio di calcolo Google</a:t>
            </a:r>
            <a:r>
              <a:rPr lang="en-US" dirty="0"/>
              <a:t>: </a:t>
            </a:r>
            <a:r>
              <a:rPr lang="en-US" dirty="0">
                <a:solidFill>
                  <a:srgbClr val="E43794"/>
                </a:solidFill>
                <a:hlinkClick r:id="rId5">
                  <a:extLst>
                    <a:ext uri="{A12FA001-AC4F-418D-AE19-62706E023703}">
                      <ahyp:hlinkClr xmlns:ahyp="http://schemas.microsoft.com/office/drawing/2018/hyperlinkcolor" val="tx"/>
                    </a:ext>
                  </a:extLst>
                </a:hlinkClick>
              </a:rPr>
              <a:t>How to Use TimelineJS on Vimeo</a:t>
            </a:r>
          </a:p>
          <a:p>
            <a:r>
              <a:rPr lang="en-US" dirty="0">
                <a:solidFill>
                  <a:srgbClr val="FBE000"/>
                </a:solidFill>
                <a:hlinkClick r:id="rId5">
                  <a:extLst>
                    <a:ext uri="{A12FA001-AC4F-418D-AE19-62706E023703}">
                      <ahyp:hlinkClr xmlns:ahyp="http://schemas.microsoft.com/office/drawing/2018/hyperlinkcolor" val="tx"/>
                    </a:ext>
                  </a:extLst>
                </a:hlinkClick>
              </a:rPr>
              <a:t> </a:t>
            </a:r>
            <a:endParaRPr lang="en-US" dirty="0">
              <a:solidFill>
                <a:srgbClr val="FBE000"/>
              </a:solidFill>
            </a:endParaRPr>
          </a:p>
        </p:txBody>
      </p:sp>
      <p:pic>
        <p:nvPicPr>
          <p:cNvPr id="15" name="Picture Placeholder 14">
            <a:extLst>
              <a:ext uri="{FF2B5EF4-FFF2-40B4-BE49-F238E27FC236}">
                <a16:creationId xmlns:a16="http://schemas.microsoft.com/office/drawing/2014/main" id="{DAADDC8E-A9AB-BD54-E4A8-4C61968678DA}"/>
              </a:ext>
            </a:extLst>
          </p:cNvPr>
          <p:cNvPicPr>
            <a:picLocks noGrp="1" noChangeAspect="1"/>
          </p:cNvPicPr>
          <p:nvPr>
            <p:ph type="pic" sz="quarter" idx="25"/>
          </p:nvPr>
        </p:nvPicPr>
        <p:blipFill>
          <a:blip r:embed="rId6" cstate="screen">
            <a:extLst>
              <a:ext uri="{28A0092B-C50C-407E-A947-70E740481C1C}">
                <a14:useLocalDpi xmlns:a14="http://schemas.microsoft.com/office/drawing/2010/main"/>
              </a:ext>
            </a:extLst>
          </a:blip>
          <a:srcRect/>
          <a:stretch>
            <a:fillRect/>
          </a:stretch>
        </p:blipFill>
        <p:spPr/>
      </p:pic>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01</a:t>
            </a:r>
          </a:p>
          <a:p>
            <a:endParaRPr lang="en-US" dirty="0"/>
          </a:p>
        </p:txBody>
      </p:sp>
      <p:grpSp>
        <p:nvGrpSpPr>
          <p:cNvPr id="19" name="Group 18">
            <a:extLst>
              <a:ext uri="{FF2B5EF4-FFF2-40B4-BE49-F238E27FC236}">
                <a16:creationId xmlns:a16="http://schemas.microsoft.com/office/drawing/2014/main" id="{E5C5BD56-BEC8-E4F1-F6C6-F0D110EA5412}"/>
              </a:ext>
            </a:extLst>
          </p:cNvPr>
          <p:cNvGrpSpPr/>
          <p:nvPr/>
        </p:nvGrpSpPr>
        <p:grpSpPr>
          <a:xfrm>
            <a:off x="4042838" y="7087464"/>
            <a:ext cx="596080" cy="595495"/>
            <a:chOff x="10376768" y="2334933"/>
            <a:chExt cx="920484" cy="919581"/>
          </a:xfrm>
          <a:solidFill>
            <a:srgbClr val="7F7F7F"/>
          </a:solidFill>
        </p:grpSpPr>
        <p:sp>
          <p:nvSpPr>
            <p:cNvPr id="20" name="Freeform 19">
              <a:extLst>
                <a:ext uri="{FF2B5EF4-FFF2-40B4-BE49-F238E27FC236}">
                  <a16:creationId xmlns:a16="http://schemas.microsoft.com/office/drawing/2014/main" id="{B46E9DF8-3FF9-1AB6-D838-36CD2D59035E}"/>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A3EB1296-395A-9BF7-0EB1-35050179907B}"/>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2" name="Graphic 2">
              <a:extLst>
                <a:ext uri="{FF2B5EF4-FFF2-40B4-BE49-F238E27FC236}">
                  <a16:creationId xmlns:a16="http://schemas.microsoft.com/office/drawing/2014/main" id="{CA215C2D-AD0A-C92A-1D57-8749F3209220}"/>
                </a:ext>
              </a:extLst>
            </p:cNvPr>
            <p:cNvGrpSpPr/>
            <p:nvPr/>
          </p:nvGrpSpPr>
          <p:grpSpPr>
            <a:xfrm>
              <a:off x="10376768" y="2334933"/>
              <a:ext cx="920484" cy="919581"/>
              <a:chOff x="10376768" y="2334933"/>
              <a:chExt cx="920484" cy="919581"/>
            </a:xfrm>
            <a:grpFill/>
          </p:grpSpPr>
          <p:sp>
            <p:nvSpPr>
              <p:cNvPr id="23" name="Freeform 22">
                <a:extLst>
                  <a:ext uri="{FF2B5EF4-FFF2-40B4-BE49-F238E27FC236}">
                    <a16:creationId xmlns:a16="http://schemas.microsoft.com/office/drawing/2014/main" id="{E2215D63-B695-F61A-BCC5-8EFFD8867CD4}"/>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9F01DBDF-2306-24C2-BAEA-C49DD096EAE9}"/>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5" name="Straight Connector 24">
            <a:extLst>
              <a:ext uri="{FF2B5EF4-FFF2-40B4-BE49-F238E27FC236}">
                <a16:creationId xmlns:a16="http://schemas.microsoft.com/office/drawing/2014/main" id="{7EF0ADC1-FA4F-1D5F-239A-FE52C44F4FA0}"/>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EF45D49A-A214-AA7D-ABCF-93B50BB437B0}"/>
              </a:ext>
            </a:extLst>
          </p:cNvPr>
          <p:cNvGrpSpPr/>
          <p:nvPr/>
        </p:nvGrpSpPr>
        <p:grpSpPr>
          <a:xfrm>
            <a:off x="401606" y="3578400"/>
            <a:ext cx="563593" cy="564923"/>
            <a:chOff x="5700273" y="5386353"/>
            <a:chExt cx="766016" cy="767823"/>
          </a:xfrm>
          <a:solidFill>
            <a:srgbClr val="7F7F7F"/>
          </a:solidFill>
        </p:grpSpPr>
        <p:grpSp>
          <p:nvGrpSpPr>
            <p:cNvPr id="27" name="Graphic 2">
              <a:extLst>
                <a:ext uri="{FF2B5EF4-FFF2-40B4-BE49-F238E27FC236}">
                  <a16:creationId xmlns:a16="http://schemas.microsoft.com/office/drawing/2014/main" id="{EC925797-36DA-EF6B-691C-AACF642F4853}"/>
                </a:ext>
              </a:extLst>
            </p:cNvPr>
            <p:cNvGrpSpPr/>
            <p:nvPr/>
          </p:nvGrpSpPr>
          <p:grpSpPr>
            <a:xfrm>
              <a:off x="5844804" y="5531788"/>
              <a:ext cx="476953" cy="420947"/>
              <a:chOff x="5844804" y="5531788"/>
              <a:chExt cx="476953" cy="420947"/>
            </a:xfrm>
            <a:grpFill/>
          </p:grpSpPr>
          <p:sp>
            <p:nvSpPr>
              <p:cNvPr id="43" name="Freeform 42">
                <a:extLst>
                  <a:ext uri="{FF2B5EF4-FFF2-40B4-BE49-F238E27FC236}">
                    <a16:creationId xmlns:a16="http://schemas.microsoft.com/office/drawing/2014/main" id="{8754D5CD-88F2-8A11-6A3D-03CAF50E5AC6}"/>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2F79AD64-B14E-F926-60C5-B3CCDEC68E28}"/>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8" name="Graphic 2">
              <a:extLst>
                <a:ext uri="{FF2B5EF4-FFF2-40B4-BE49-F238E27FC236}">
                  <a16:creationId xmlns:a16="http://schemas.microsoft.com/office/drawing/2014/main" id="{25D364C0-A984-09B5-0FF5-940B072AB6E3}"/>
                </a:ext>
              </a:extLst>
            </p:cNvPr>
            <p:cNvGrpSpPr/>
            <p:nvPr/>
          </p:nvGrpSpPr>
          <p:grpSpPr>
            <a:xfrm>
              <a:off x="5700273" y="5386353"/>
              <a:ext cx="766016" cy="767823"/>
              <a:chOff x="5700273" y="5386353"/>
              <a:chExt cx="766016" cy="767823"/>
            </a:xfrm>
            <a:grpFill/>
          </p:grpSpPr>
          <p:sp>
            <p:nvSpPr>
              <p:cNvPr id="29" name="Freeform 28">
                <a:extLst>
                  <a:ext uri="{FF2B5EF4-FFF2-40B4-BE49-F238E27FC236}">
                    <a16:creationId xmlns:a16="http://schemas.microsoft.com/office/drawing/2014/main" id="{05335D3C-DD3A-DB9C-9E0C-2783BE270946}"/>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2FC405D1-6D30-AE8C-433F-9609B7D2F869}"/>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2AB4674A-0B78-DDD3-8405-F65D10B44F52}"/>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C0ECB3A3-220B-C654-90A7-B1946293CBB0}"/>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28CBF1B3-F1C3-4EFA-2C36-A07BB892534D}"/>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670CA55C-5167-47BA-9E23-8B4932211224}"/>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69D1B04F-CF16-2023-AE77-F902BC8AD861}"/>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56975823-4258-9E83-90A6-0C40467CD7B6}"/>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49313BF7-EC6A-8386-420B-17790BBE31CE}"/>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FDC7EAD-0818-14C5-0800-FDC2BB99C875}"/>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5AEBB557-9809-D19D-478C-3986D9B24723}"/>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4DF01D4D-F2B6-B9E2-8606-17F9352745BB}"/>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1" name="Freeform 40">
                <a:extLst>
                  <a:ext uri="{FF2B5EF4-FFF2-40B4-BE49-F238E27FC236}">
                    <a16:creationId xmlns:a16="http://schemas.microsoft.com/office/drawing/2014/main" id="{D758BE2A-AF65-D66C-D8DE-51648AB26A48}"/>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E1CBE10E-8692-BD72-3EB0-A0AD04AC7C99}"/>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5" name="Straight Connector 44">
            <a:extLst>
              <a:ext uri="{FF2B5EF4-FFF2-40B4-BE49-F238E27FC236}">
                <a16:creationId xmlns:a16="http://schemas.microsoft.com/office/drawing/2014/main" id="{5E21CB16-C24F-6ACF-E5AB-027527DF1052}"/>
              </a:ext>
            </a:extLst>
          </p:cNvPr>
          <p:cNvCxnSpPr>
            <a:cxnSpLocks/>
            <a:endCxn id="24" idx="51"/>
          </p:cNvCxnSpPr>
          <p:nvPr/>
        </p:nvCxnSpPr>
        <p:spPr>
          <a:xfrm flipH="1">
            <a:off x="4619615" y="7582504"/>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506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a:xfrm>
            <a:off x="1146066" y="3638471"/>
            <a:ext cx="5913198" cy="361363"/>
          </a:xfrm>
        </p:spPr>
        <p:txBody>
          <a:bodyPr/>
          <a:lstStyle/>
          <a:p>
            <a:r>
              <a:rPr lang="en-US" dirty="0"/>
              <a:t>COSA RENDE CANVA UN OTTIMO STRUMENTO PER IL PATRIMONIO DIGITALE? </a:t>
            </a:r>
          </a:p>
          <a:p>
            <a:endParaRPr lang="en-US" dirty="0"/>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dirty="0"/>
              <a:t>Canva</a:t>
            </a:r>
          </a:p>
          <a:p>
            <a:endParaRPr lang="en-US" dirty="0"/>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ahyp="http://schemas.microsoft.com/office/drawing/2018/hyperlinkcolor" val="tx"/>
                    </a:ext>
                  </a:extLst>
                </a:hlinkClick>
              </a:rPr>
              <a:t>CLICCA PER </a:t>
            </a:r>
            <a:r>
              <a:rPr lang="en-US" u="sng" dirty="0"/>
              <a:t>VEDERE</a:t>
            </a:r>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95402" y="6062147"/>
            <a:ext cx="2046922" cy="735460"/>
          </a:xfrm>
        </p:spPr>
        <p:txBody>
          <a:bodyPr/>
          <a:lstStyle/>
          <a:p>
            <a:r>
              <a:rPr lang="en-US" dirty="0"/>
              <a:t>VOLETE PROVARE CANVA?</a:t>
            </a:r>
          </a:p>
          <a:p>
            <a:endParaRPr lang="en-US" dirty="0"/>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02</a:t>
            </a:r>
          </a:p>
          <a:p>
            <a:endParaRPr lang="en-US" dirty="0"/>
          </a:p>
        </p:txBody>
      </p:sp>
      <p:sp>
        <p:nvSpPr>
          <p:cNvPr id="10" name="Text Placeholder 9">
            <a:extLst>
              <a:ext uri="{FF2B5EF4-FFF2-40B4-BE49-F238E27FC236}">
                <a16:creationId xmlns:a16="http://schemas.microsoft.com/office/drawing/2014/main" id="{E318F81B-6AD0-B741-2698-9B63A96632DA}"/>
              </a:ext>
            </a:extLst>
          </p:cNvPr>
          <p:cNvSpPr>
            <a:spLocks noGrp="1"/>
          </p:cNvSpPr>
          <p:nvPr>
            <p:ph type="body" sz="quarter" idx="24"/>
          </p:nvPr>
        </p:nvSpPr>
        <p:spPr/>
        <p:txBody>
          <a:bodyPr/>
          <a:lstStyle/>
          <a:p>
            <a:r>
              <a:rPr lang="en-US" b="1" dirty="0"/>
              <a:t>Canva</a:t>
            </a:r>
            <a:r>
              <a:rPr lang="en-US" dirty="0"/>
              <a:t> </a:t>
            </a:r>
            <a:r>
              <a:rPr lang="it-IT" dirty="0"/>
              <a:t>è un ottimo strumento per produrre diversi tipi di grafica e video senza ricorrere a un designer. Vi aiuta a creare contenuti digitali per il marketing dall'aspetto più professionale.</a:t>
            </a:r>
            <a:endParaRPr lang="en-US" dirty="0"/>
          </a:p>
          <a:p>
            <a:endParaRPr lang="en-US" dirty="0"/>
          </a:p>
        </p:txBody>
      </p:sp>
      <p:sp>
        <p:nvSpPr>
          <p:cNvPr id="12" name="Text Placeholder 11">
            <a:extLst>
              <a:ext uri="{FF2B5EF4-FFF2-40B4-BE49-F238E27FC236}">
                <a16:creationId xmlns:a16="http://schemas.microsoft.com/office/drawing/2014/main" id="{E488C80D-3B6E-B210-B7B1-827933506ABD}"/>
              </a:ext>
            </a:extLst>
          </p:cNvPr>
          <p:cNvSpPr>
            <a:spLocks noGrp="1"/>
          </p:cNvSpPr>
          <p:nvPr>
            <p:ph type="body" sz="quarter" idx="23"/>
          </p:nvPr>
        </p:nvSpPr>
        <p:spPr>
          <a:xfrm>
            <a:off x="1157426" y="4208279"/>
            <a:ext cx="5890479" cy="1347833"/>
          </a:xfrm>
        </p:spPr>
        <p:txBody>
          <a:bodyPr numCol="1"/>
          <a:lstStyle/>
          <a:p>
            <a:r>
              <a:rPr lang="it-IT" dirty="0" err="1"/>
              <a:t>Canva</a:t>
            </a:r>
            <a:r>
              <a:rPr lang="it-IT" dirty="0"/>
              <a:t> è in circolazione da un po' di tempo e ha sviluppato una suite di strumenti di progettazione grafica davvero impressionante, con un supporto online che consente ai principianti di imparare a usarlo con facilità. Potete usare </a:t>
            </a:r>
            <a:r>
              <a:rPr lang="it-IT" dirty="0" err="1"/>
              <a:t>Canva</a:t>
            </a:r>
            <a:r>
              <a:rPr lang="it-IT" dirty="0"/>
              <a:t> per progettare post sui social media, video, newsletter e molto altro. </a:t>
            </a:r>
          </a:p>
          <a:p>
            <a:endParaRPr lang="en-US" dirty="0"/>
          </a:p>
          <a:p>
            <a:r>
              <a:rPr lang="it-IT" dirty="0"/>
              <a:t>Uno strumento interessante della suite di </a:t>
            </a:r>
            <a:r>
              <a:rPr lang="it-IT" dirty="0" err="1"/>
              <a:t>Canva</a:t>
            </a:r>
            <a:r>
              <a:rPr lang="it-IT" dirty="0"/>
              <a:t> è lo Storyboard Creator. Uno storyboard è una rappresentazione scritta o grafica degli elementi che saranno inclusi in una storia digitale. </a:t>
            </a:r>
            <a:r>
              <a:rPr lang="it-IT" dirty="0" err="1"/>
              <a:t>Canva</a:t>
            </a:r>
            <a:r>
              <a:rPr lang="it-IT" dirty="0"/>
              <a:t> può quindi essere usato per fare brainstorming e pianificare le storie digitali, oltre che per crearle. </a:t>
            </a:r>
            <a:endParaRPr lang="en-US" dirty="0"/>
          </a:p>
        </p:txBody>
      </p:sp>
      <p:sp>
        <p:nvSpPr>
          <p:cNvPr id="14" name="Text Placeholder 13">
            <a:extLst>
              <a:ext uri="{FF2B5EF4-FFF2-40B4-BE49-F238E27FC236}">
                <a16:creationId xmlns:a16="http://schemas.microsoft.com/office/drawing/2014/main" id="{DBA2A508-D90D-72A7-33A6-6F846D72DEC6}"/>
              </a:ext>
            </a:extLst>
          </p:cNvPr>
          <p:cNvSpPr>
            <a:spLocks noGrp="1"/>
          </p:cNvSpPr>
          <p:nvPr>
            <p:ph type="body" sz="quarter" idx="28"/>
          </p:nvPr>
        </p:nvSpPr>
        <p:spPr>
          <a:xfrm>
            <a:off x="4293077" y="6709826"/>
            <a:ext cx="2784501" cy="3295796"/>
          </a:xfrm>
        </p:spPr>
        <p:txBody>
          <a:bodyPr/>
          <a:lstStyle/>
          <a:p>
            <a:pPr marL="90170"/>
            <a:r>
              <a:rPr lang="it-IT" dirty="0"/>
              <a:t>È possibile iniziare a utilizzare </a:t>
            </a:r>
            <a:r>
              <a:rPr lang="it-IT" dirty="0" err="1"/>
              <a:t>Canva</a:t>
            </a:r>
            <a:r>
              <a:rPr lang="it-IT" dirty="0"/>
              <a:t> in pochi minuti sul proprio desktop, senza dover effettuare il login o creare un account per iniziare. Tuttavia, la creazione di un account </a:t>
            </a:r>
            <a:r>
              <a:rPr lang="it-IT" dirty="0" err="1"/>
              <a:t>Canva</a:t>
            </a:r>
            <a:r>
              <a:rPr lang="it-IT" dirty="0"/>
              <a:t> gratuito vi permette di salvare i vostri progetti e di tornare a modificarli, quindi è consigliabile averne uno. È inoltre possibile installare l'app </a:t>
            </a:r>
            <a:r>
              <a:rPr lang="it-IT" dirty="0" err="1"/>
              <a:t>Canva</a:t>
            </a:r>
            <a:r>
              <a:rPr lang="it-IT" dirty="0"/>
              <a:t> gratuitamente sul proprio cellulare da Play Store o App Store, rispettivamente per Android o iOS. Per iniziare a usare l'app, è necessario un account. Se decidete che </a:t>
            </a:r>
            <a:r>
              <a:rPr lang="it-IT" dirty="0" err="1"/>
              <a:t>Canva</a:t>
            </a:r>
            <a:r>
              <a:rPr lang="it-IT" dirty="0"/>
              <a:t> è lo strumento che fa per voi, potete passare al livello pro, con più funzioni e opzioni di progettazione, al prezzo di 99 euro all'anno. </a:t>
            </a:r>
            <a:r>
              <a:rPr lang="it-IT" dirty="0" err="1"/>
              <a:t>Canva</a:t>
            </a:r>
            <a:r>
              <a:rPr lang="it-IT" dirty="0"/>
              <a:t> offre anche pacchetti pro gratuiti per gli enti educativi e non profit.</a:t>
            </a:r>
          </a:p>
          <a:p>
            <a:r>
              <a:rPr lang="en-US" dirty="0"/>
              <a:t> </a:t>
            </a:r>
          </a:p>
          <a:p>
            <a:r>
              <a:rPr lang="en-US" dirty="0" err="1"/>
              <a:t>Trovate</a:t>
            </a:r>
            <a:r>
              <a:rPr lang="en-US" dirty="0"/>
              <a:t> </a:t>
            </a:r>
            <a:r>
              <a:rPr lang="en-US" dirty="0" err="1"/>
              <a:t>un’introduzione</a:t>
            </a:r>
            <a:r>
              <a:rPr lang="en-US" dirty="0"/>
              <a:t> a Canva qui: </a:t>
            </a:r>
            <a:r>
              <a:rPr lang="en-US" dirty="0">
                <a:solidFill>
                  <a:srgbClr val="E43794"/>
                </a:solidFill>
                <a:hlinkClick r:id="rId3">
                  <a:extLst>
                    <a:ext uri="{A12FA001-AC4F-418D-AE19-62706E023703}">
                      <ahyp:hlinkClr xmlns:ahyp="http://schemas.microsoft.com/office/drawing/2018/hyperlinkcolor" val="tx"/>
                    </a:ext>
                  </a:extLst>
                </a:hlinkClick>
              </a:rPr>
              <a:t>Canva Intro Video</a:t>
            </a:r>
            <a:endParaRPr lang="en-US" dirty="0">
              <a:solidFill>
                <a:srgbClr val="E43794"/>
              </a:solidFill>
            </a:endParaRPr>
          </a:p>
          <a:p>
            <a:endParaRPr lang="en-US" dirty="0">
              <a:solidFill>
                <a:srgbClr val="E43794"/>
              </a:solidFill>
            </a:endParaRPr>
          </a:p>
          <a:p>
            <a:r>
              <a:rPr lang="en-US" dirty="0">
                <a:solidFill>
                  <a:srgbClr val="E43794"/>
                </a:solidFill>
                <a:hlinkClick r:id="rId4">
                  <a:extLst>
                    <a:ext uri="{A12FA001-AC4F-418D-AE19-62706E023703}">
                      <ahyp:hlinkClr xmlns:ahyp="http://schemas.microsoft.com/office/drawing/2018/hyperlinkcolor" val="tx"/>
                    </a:ext>
                  </a:extLst>
                </a:hlinkClick>
              </a:rPr>
              <a:t>Scaricate Canva per Windows</a:t>
            </a:r>
            <a:endParaRPr lang="en-US" dirty="0">
              <a:solidFill>
                <a:srgbClr val="E43794"/>
              </a:solidFill>
            </a:endParaRPr>
          </a:p>
          <a:p>
            <a:r>
              <a:rPr lang="en-US" dirty="0">
                <a:solidFill>
                  <a:srgbClr val="E43794"/>
                </a:solidFill>
                <a:hlinkClick r:id="rId5">
                  <a:extLst>
                    <a:ext uri="{A12FA001-AC4F-418D-AE19-62706E023703}">
                      <ahyp:hlinkClr xmlns:ahyp="http://schemas.microsoft.com/office/drawing/2018/hyperlinkcolor" val="tx"/>
                    </a:ext>
                  </a:extLst>
                </a:hlinkClick>
              </a:rPr>
              <a:t>Scaricate Canva dal Google Play Store </a:t>
            </a:r>
            <a:r>
              <a:rPr lang="en-US" dirty="0">
                <a:solidFill>
                  <a:srgbClr val="E43794"/>
                </a:solidFill>
                <a:hlinkClick r:id="rId6">
                  <a:extLst>
                    <a:ext uri="{A12FA001-AC4F-418D-AE19-62706E023703}">
                      <ahyp:hlinkClr xmlns:ahyp="http://schemas.microsoft.com/office/drawing/2018/hyperlinkcolor" val="tx"/>
                    </a:ext>
                  </a:extLst>
                </a:hlinkClick>
              </a:rPr>
              <a:t>Scaricate Canva dall’Apple App Store</a:t>
            </a:r>
            <a:endParaRPr lang="en-US" dirty="0">
              <a:solidFill>
                <a:srgbClr val="E43794"/>
              </a:solidFill>
            </a:endParaRPr>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24417" y="6071469"/>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601194" y="6566509"/>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pic>
        <p:nvPicPr>
          <p:cNvPr id="47" name="Picture Placeholder 46">
            <a:extLst>
              <a:ext uri="{FF2B5EF4-FFF2-40B4-BE49-F238E27FC236}">
                <a16:creationId xmlns:a16="http://schemas.microsoft.com/office/drawing/2014/main" id="{D8C97421-E7AE-F9B5-E83C-E62F19A6071E}"/>
              </a:ext>
            </a:extLst>
          </p:cNvPr>
          <p:cNvPicPr>
            <a:picLocks noGrp="1" noChangeAspect="1"/>
          </p:cNvPicPr>
          <p:nvPr>
            <p:ph type="pic" sz="quarter" idx="25"/>
          </p:nvPr>
        </p:nvPicPr>
        <p:blipFill>
          <a:blip r:embed="rId7" cstate="screen">
            <a:extLst>
              <a:ext uri="{28A0092B-C50C-407E-A947-70E740481C1C}">
                <a14:useLocalDpi xmlns:a14="http://schemas.microsoft.com/office/drawing/2010/main"/>
              </a:ext>
            </a:extLst>
          </a:blip>
          <a:srcRect/>
          <a:stretch>
            <a:fillRect/>
          </a:stretch>
        </p:blipFill>
        <p:spPr>
          <a:xfrm>
            <a:off x="61054" y="7210034"/>
            <a:ext cx="3657600" cy="2795588"/>
          </a:xfrm>
        </p:spPr>
      </p:pic>
    </p:spTree>
    <p:extLst>
      <p:ext uri="{BB962C8B-B14F-4D97-AF65-F5344CB8AC3E}">
        <p14:creationId xmlns:p14="http://schemas.microsoft.com/office/powerpoint/2010/main" val="1534849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a:xfrm>
            <a:off x="1146066" y="3625016"/>
            <a:ext cx="5913198" cy="361363"/>
          </a:xfrm>
        </p:spPr>
        <p:txBody>
          <a:bodyPr/>
          <a:lstStyle/>
          <a:p>
            <a:r>
              <a:rPr lang="en-US" dirty="0"/>
              <a:t>COSA RENDE STORYTRACKS UN OTTIMO STRUMENTO PER IL PATRIMONIO DIGITALE? </a:t>
            </a:r>
          </a:p>
          <a:p>
            <a:endParaRPr lang="en-US" dirty="0"/>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dirty="0" err="1"/>
              <a:t>StoryTracks</a:t>
            </a:r>
            <a:r>
              <a:rPr lang="en-US" dirty="0"/>
              <a:t> </a:t>
            </a:r>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ahyp="http://schemas.microsoft.com/office/drawing/2018/hyperlinkcolor" val="tx"/>
                    </a:ext>
                  </a:extLst>
                </a:hlinkClick>
              </a:rPr>
              <a:t>CLICCA PER </a:t>
            </a:r>
            <a:r>
              <a:rPr lang="en-US" u="sng" dirty="0"/>
              <a:t>VEDERE</a:t>
            </a:r>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67506" y="6302180"/>
            <a:ext cx="2046922" cy="486085"/>
          </a:xfrm>
        </p:spPr>
        <p:txBody>
          <a:bodyPr/>
          <a:lstStyle/>
          <a:p>
            <a:r>
              <a:rPr lang="en-US" dirty="0"/>
              <a:t>VOLETE PROVARE STORYTRACKS?</a:t>
            </a:r>
          </a:p>
          <a:p>
            <a:endParaRPr lang="en-US" dirty="0"/>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03</a:t>
            </a:r>
          </a:p>
          <a:p>
            <a:endParaRPr lang="en-US" dirty="0"/>
          </a:p>
        </p:txBody>
      </p:sp>
      <p:sp>
        <p:nvSpPr>
          <p:cNvPr id="10" name="Text Placeholder 9">
            <a:extLst>
              <a:ext uri="{FF2B5EF4-FFF2-40B4-BE49-F238E27FC236}">
                <a16:creationId xmlns:a16="http://schemas.microsoft.com/office/drawing/2014/main" id="{E318F81B-6AD0-B741-2698-9B63A96632DA}"/>
              </a:ext>
            </a:extLst>
          </p:cNvPr>
          <p:cNvSpPr>
            <a:spLocks noGrp="1"/>
          </p:cNvSpPr>
          <p:nvPr>
            <p:ph type="body" sz="quarter" idx="24"/>
          </p:nvPr>
        </p:nvSpPr>
        <p:spPr/>
        <p:txBody>
          <a:bodyPr/>
          <a:lstStyle/>
          <a:p>
            <a:r>
              <a:rPr lang="en-US" b="1" dirty="0" err="1"/>
              <a:t>StoryTracks</a:t>
            </a:r>
            <a:r>
              <a:rPr lang="en-US" dirty="0"/>
              <a:t> </a:t>
            </a:r>
            <a:r>
              <a:rPr lang="it-IT" dirty="0"/>
              <a:t>è una piattaforma dinamica che può essere utilizzata dalle comunità locali per conservare le proprie tradizioni e i propri racconti. </a:t>
            </a:r>
            <a:r>
              <a:rPr lang="it-IT" dirty="0" err="1"/>
              <a:t>Storytracks</a:t>
            </a:r>
            <a:r>
              <a:rPr lang="it-IT" dirty="0"/>
              <a:t> apre le porte alle "vere" storie autentiche di una destinazione.</a:t>
            </a:r>
            <a:endParaRPr lang="en-US" dirty="0"/>
          </a:p>
          <a:p>
            <a:endParaRPr lang="en-US" dirty="0"/>
          </a:p>
          <a:p>
            <a:endParaRPr lang="en-US" dirty="0"/>
          </a:p>
        </p:txBody>
      </p:sp>
      <p:sp>
        <p:nvSpPr>
          <p:cNvPr id="12" name="Text Placeholder 11">
            <a:extLst>
              <a:ext uri="{FF2B5EF4-FFF2-40B4-BE49-F238E27FC236}">
                <a16:creationId xmlns:a16="http://schemas.microsoft.com/office/drawing/2014/main" id="{E488C80D-3B6E-B210-B7B1-827933506ABD}"/>
              </a:ext>
            </a:extLst>
          </p:cNvPr>
          <p:cNvSpPr>
            <a:spLocks noGrp="1"/>
          </p:cNvSpPr>
          <p:nvPr>
            <p:ph type="body" sz="quarter" idx="23"/>
          </p:nvPr>
        </p:nvSpPr>
        <p:spPr>
          <a:xfrm>
            <a:off x="1157426" y="4208280"/>
            <a:ext cx="5890479" cy="1305064"/>
          </a:xfrm>
        </p:spPr>
        <p:txBody>
          <a:bodyPr numCol="1"/>
          <a:lstStyle/>
          <a:p>
            <a:r>
              <a:rPr lang="it-IT" dirty="0"/>
              <a:t>La narrazione è parte integrante delle comunità di tutta l'UE. L'applicazione </a:t>
            </a:r>
            <a:r>
              <a:rPr lang="it-IT" dirty="0" err="1"/>
              <a:t>StoryTracks</a:t>
            </a:r>
            <a:r>
              <a:rPr lang="it-IT" dirty="0"/>
              <a:t> si propone di valorizzare il talento e la creatività dei narratori locali. Conserva e promuove le storie autentiche di una destinazione, assicurandosi che non muoiano con chi le racconta.</a:t>
            </a:r>
          </a:p>
          <a:p>
            <a:endParaRPr lang="en-US" dirty="0"/>
          </a:p>
          <a:p>
            <a:r>
              <a:rPr lang="it-IT" dirty="0"/>
              <a:t>Attualmente ospita centinaia di storie personali e tradizionali che fanno rivivere un patrimonio e una cultura. È possibile ascoltare Mary Flynn che racconta la prima volta che ha assaggiato un gelato mentre era in vacanza nella città di </a:t>
            </a:r>
            <a:r>
              <a:rPr lang="it-IT" dirty="0" err="1"/>
              <a:t>Castlerea</a:t>
            </a:r>
            <a:r>
              <a:rPr lang="it-IT" dirty="0"/>
              <a:t> o la storia folkloristica irlandese della regina </a:t>
            </a:r>
            <a:r>
              <a:rPr lang="it-IT" dirty="0" err="1"/>
              <a:t>Meabh</a:t>
            </a:r>
            <a:r>
              <a:rPr lang="it-IT" dirty="0"/>
              <a:t> sulla collina di </a:t>
            </a:r>
            <a:r>
              <a:rPr lang="it-IT" dirty="0" err="1"/>
              <a:t>Knocknarea</a:t>
            </a:r>
            <a:r>
              <a:rPr lang="it-IT" dirty="0"/>
              <a:t>.</a:t>
            </a:r>
            <a:endParaRPr lang="en-US" dirty="0"/>
          </a:p>
        </p:txBody>
      </p:sp>
      <p:sp>
        <p:nvSpPr>
          <p:cNvPr id="14" name="Text Placeholder 13">
            <a:extLst>
              <a:ext uri="{FF2B5EF4-FFF2-40B4-BE49-F238E27FC236}">
                <a16:creationId xmlns:a16="http://schemas.microsoft.com/office/drawing/2014/main" id="{DBA2A508-D90D-72A7-33A6-6F846D72DEC6}"/>
              </a:ext>
            </a:extLst>
          </p:cNvPr>
          <p:cNvSpPr>
            <a:spLocks noGrp="1"/>
          </p:cNvSpPr>
          <p:nvPr>
            <p:ph type="body" sz="quarter" idx="28"/>
          </p:nvPr>
        </p:nvSpPr>
        <p:spPr>
          <a:xfrm>
            <a:off x="4265181" y="6941635"/>
            <a:ext cx="2784501" cy="3295796"/>
          </a:xfrm>
        </p:spPr>
        <p:txBody>
          <a:bodyPr/>
          <a:lstStyle/>
          <a:p>
            <a:r>
              <a:rPr lang="it-IT" dirty="0"/>
              <a:t>Potete iniziare a usare </a:t>
            </a:r>
            <a:r>
              <a:rPr lang="it-IT" dirty="0" err="1"/>
              <a:t>StoryTracks</a:t>
            </a:r>
            <a:r>
              <a:rPr lang="it-IT" dirty="0"/>
              <a:t> in pochi minuti! L'applicazione </a:t>
            </a:r>
            <a:r>
              <a:rPr lang="it-IT" dirty="0" err="1"/>
              <a:t>StoryTracks</a:t>
            </a:r>
            <a:r>
              <a:rPr lang="it-IT" dirty="0"/>
              <a:t> è disponibile per il download gratuito su iOS e Android. Per i progetti più complessi o di brand, </a:t>
            </a:r>
            <a:r>
              <a:rPr lang="it-IT" dirty="0" err="1"/>
              <a:t>StoryTracks</a:t>
            </a:r>
            <a:r>
              <a:rPr lang="it-IT" dirty="0"/>
              <a:t> offre un servizio su misura per le organizzazioni del patrimonio culturale, del turismo e delle imprese. Per maggiori dettagli su questa offerta su misura, contattate </a:t>
            </a:r>
            <a:r>
              <a:rPr lang="en-US" dirty="0">
                <a:hlinkClick r:id="rId2">
                  <a:extLst>
                    <a:ext uri="{A12FA001-AC4F-418D-AE19-62706E023703}">
                      <ahyp:hlinkClr xmlns:ahyp="http://schemas.microsoft.com/office/drawing/2018/hyperlinkcolor" val="tx"/>
                    </a:ext>
                  </a:extLst>
                </a:hlinkClick>
              </a:rPr>
              <a:t>Fergal su </a:t>
            </a:r>
            <a:r>
              <a:rPr lang="en-US" dirty="0">
                <a:solidFill>
                  <a:srgbClr val="E43794"/>
                </a:solidFill>
                <a:hlinkClick r:id="rId2">
                  <a:extLst>
                    <a:ext uri="{A12FA001-AC4F-418D-AE19-62706E023703}">
                      <ahyp:hlinkClr xmlns:ahyp="http://schemas.microsoft.com/office/drawing/2018/hyperlinkcolor" val="tx"/>
                    </a:ext>
                  </a:extLst>
                </a:hlinkClick>
              </a:rPr>
              <a:t>StoryTracks</a:t>
            </a:r>
            <a:r>
              <a:rPr lang="en-US" dirty="0"/>
              <a:t>.</a:t>
            </a:r>
          </a:p>
          <a:p>
            <a:r>
              <a:rPr lang="en-US" dirty="0"/>
              <a:t> </a:t>
            </a:r>
          </a:p>
          <a:p>
            <a:r>
              <a:rPr lang="en-US" dirty="0"/>
              <a:t>Video </a:t>
            </a:r>
            <a:r>
              <a:rPr lang="en-US" dirty="0" err="1"/>
              <a:t>introduttivo</a:t>
            </a:r>
            <a:r>
              <a:rPr lang="en-US" dirty="0"/>
              <a:t>: </a:t>
            </a:r>
            <a:r>
              <a:rPr lang="en-US" dirty="0">
                <a:hlinkClick r:id="rId3">
                  <a:extLst>
                    <a:ext uri="{A12FA001-AC4F-418D-AE19-62706E023703}">
                      <ahyp:hlinkClr xmlns:ahyp="http://schemas.microsoft.com/office/drawing/2018/hyperlinkcolor" val="tx"/>
                    </a:ext>
                  </a:extLst>
                </a:hlinkClick>
              </a:rPr>
              <a:t>Storytracks</a:t>
            </a:r>
            <a:r>
              <a:rPr lang="en-US" dirty="0">
                <a:solidFill>
                  <a:srgbClr val="E43794"/>
                </a:solidFill>
                <a:hlinkClick r:id="rId3">
                  <a:extLst>
                    <a:ext uri="{A12FA001-AC4F-418D-AE19-62706E023703}">
                      <ahyp:hlinkClr xmlns:ahyp="http://schemas.microsoft.com/office/drawing/2018/hyperlinkcolor" val="tx"/>
                    </a:ext>
                  </a:extLst>
                </a:hlinkClick>
              </a:rPr>
              <a:t> Demo</a:t>
            </a:r>
            <a:endParaRPr lang="en-US" dirty="0">
              <a:solidFill>
                <a:srgbClr val="E43794"/>
              </a:solidFill>
            </a:endParaRPr>
          </a:p>
          <a:p>
            <a:r>
              <a:rPr lang="en-US" dirty="0"/>
              <a:t> </a:t>
            </a:r>
          </a:p>
          <a:p>
            <a:r>
              <a:rPr lang="en-US" dirty="0" err="1"/>
              <a:t>Scarica</a:t>
            </a:r>
            <a:r>
              <a:rPr lang="en-US" dirty="0"/>
              <a:t> </a:t>
            </a:r>
            <a:r>
              <a:rPr lang="en-US" dirty="0" err="1"/>
              <a:t>Storytracks</a:t>
            </a:r>
            <a:r>
              <a:rPr lang="en-US" dirty="0"/>
              <a:t> dal </a:t>
            </a:r>
            <a:r>
              <a:rPr lang="en-US" dirty="0">
                <a:solidFill>
                  <a:srgbClr val="E43794"/>
                </a:solidFill>
                <a:hlinkClick r:id="rId4">
                  <a:extLst>
                    <a:ext uri="{A12FA001-AC4F-418D-AE19-62706E023703}">
                      <ahyp:hlinkClr xmlns:ahyp="http://schemas.microsoft.com/office/drawing/2018/hyperlinkcolor" val="tx"/>
                    </a:ext>
                  </a:extLst>
                </a:hlinkClick>
              </a:rPr>
              <a:t>Google Play </a:t>
            </a:r>
            <a:endParaRPr lang="en-US" dirty="0">
              <a:solidFill>
                <a:srgbClr val="E43794"/>
              </a:solidFill>
            </a:endParaRPr>
          </a:p>
          <a:p>
            <a:r>
              <a:rPr lang="en-US" dirty="0" err="1"/>
              <a:t>Scarica</a:t>
            </a:r>
            <a:r>
              <a:rPr lang="en-US" dirty="0"/>
              <a:t> </a:t>
            </a:r>
            <a:r>
              <a:rPr lang="en-US" dirty="0" err="1"/>
              <a:t>StoryTracks</a:t>
            </a:r>
            <a:r>
              <a:rPr lang="en-US" dirty="0"/>
              <a:t> </a:t>
            </a:r>
            <a:r>
              <a:rPr lang="en-US" dirty="0" err="1"/>
              <a:t>dall’</a:t>
            </a:r>
            <a:r>
              <a:rPr lang="en-US" dirty="0" err="1">
                <a:solidFill>
                  <a:srgbClr val="E43794"/>
                </a:solidFill>
                <a:hlinkClick r:id="rId5">
                  <a:extLst>
                    <a:ext uri="{A12FA001-AC4F-418D-AE19-62706E023703}">
                      <ahyp:hlinkClr xmlns:ahyp="http://schemas.microsoft.com/office/drawing/2018/hyperlinkcolor" val="tx"/>
                    </a:ext>
                  </a:extLst>
                </a:hlinkClick>
              </a:rPr>
              <a:t>Apple</a:t>
            </a:r>
            <a:r>
              <a:rPr lang="en-US" dirty="0">
                <a:solidFill>
                  <a:srgbClr val="E43794"/>
                </a:solidFill>
                <a:hlinkClick r:id="rId5">
                  <a:extLst>
                    <a:ext uri="{A12FA001-AC4F-418D-AE19-62706E023703}">
                      <ahyp:hlinkClr xmlns:ahyp="http://schemas.microsoft.com/office/drawing/2018/hyperlinkcolor" val="tx"/>
                    </a:ext>
                  </a:extLst>
                </a:hlinkClick>
              </a:rPr>
              <a:t> App Store </a:t>
            </a:r>
            <a:endParaRPr lang="en-US" dirty="0">
              <a:solidFill>
                <a:srgbClr val="E43794"/>
              </a:solidFill>
            </a:endParaRPr>
          </a:p>
          <a:p>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3996521" y="6303278"/>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573298" y="6798318"/>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pic>
        <p:nvPicPr>
          <p:cNvPr id="9" name="Picture Placeholder 8">
            <a:extLst>
              <a:ext uri="{FF2B5EF4-FFF2-40B4-BE49-F238E27FC236}">
                <a16:creationId xmlns:a16="http://schemas.microsoft.com/office/drawing/2014/main" id="{5C8CFCC1-2731-219A-7B57-7299DD4CA19A}"/>
              </a:ext>
            </a:extLst>
          </p:cNvPr>
          <p:cNvPicPr>
            <a:picLocks noGrp="1" noChangeAspect="1"/>
          </p:cNvPicPr>
          <p:nvPr>
            <p:ph type="pic" sz="quarter" idx="25"/>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30845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a:xfrm>
            <a:off x="1152619" y="3622341"/>
            <a:ext cx="5913198" cy="361363"/>
          </a:xfrm>
        </p:spPr>
        <p:txBody>
          <a:bodyPr/>
          <a:lstStyle/>
          <a:p>
            <a:r>
              <a:rPr lang="en-US" dirty="0"/>
              <a:t>COSA RENDE KUULA UN OTTIMO STRUMENTO PER IL PATRIMONIO DIGITALE? </a:t>
            </a:r>
          </a:p>
          <a:p>
            <a:endParaRPr lang="en-US" dirty="0"/>
          </a:p>
          <a:p>
            <a:endParaRPr lang="en-US" dirty="0"/>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dirty="0" err="1"/>
              <a:t>Kuula</a:t>
            </a:r>
            <a:endParaRPr lang="en-US" dirty="0"/>
          </a:p>
          <a:p>
            <a:r>
              <a:rPr lang="en-US" dirty="0"/>
              <a:t> </a:t>
            </a:r>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ahyp="http://schemas.microsoft.com/office/drawing/2018/hyperlinkcolor" val="tx"/>
                    </a:ext>
                  </a:extLst>
                </a:hlinkClick>
              </a:rPr>
              <a:t>CLICCA PER </a:t>
            </a:r>
            <a:r>
              <a:rPr lang="en-US" u="sng" dirty="0"/>
              <a:t>VEDERE</a:t>
            </a:r>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67506" y="6301066"/>
            <a:ext cx="2046922" cy="735460"/>
          </a:xfrm>
        </p:spPr>
        <p:txBody>
          <a:bodyPr/>
          <a:lstStyle/>
          <a:p>
            <a:r>
              <a:rPr lang="en-US" dirty="0"/>
              <a:t>VOLETE PROVARE KUULA?</a:t>
            </a:r>
          </a:p>
          <a:p>
            <a:endParaRPr lang="en-US" dirty="0"/>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04</a:t>
            </a:r>
          </a:p>
          <a:p>
            <a:endParaRPr lang="en-US" dirty="0"/>
          </a:p>
        </p:txBody>
      </p:sp>
      <p:sp>
        <p:nvSpPr>
          <p:cNvPr id="10" name="Text Placeholder 9">
            <a:extLst>
              <a:ext uri="{FF2B5EF4-FFF2-40B4-BE49-F238E27FC236}">
                <a16:creationId xmlns:a16="http://schemas.microsoft.com/office/drawing/2014/main" id="{E318F81B-6AD0-B741-2698-9B63A96632DA}"/>
              </a:ext>
            </a:extLst>
          </p:cNvPr>
          <p:cNvSpPr>
            <a:spLocks noGrp="1"/>
          </p:cNvSpPr>
          <p:nvPr>
            <p:ph type="body" sz="quarter" idx="24"/>
          </p:nvPr>
        </p:nvSpPr>
        <p:spPr/>
        <p:txBody>
          <a:bodyPr/>
          <a:lstStyle/>
          <a:p>
            <a:r>
              <a:rPr lang="en-US" b="1" dirty="0" err="1"/>
              <a:t>Kuula</a:t>
            </a:r>
            <a:r>
              <a:rPr lang="en-US" dirty="0"/>
              <a:t> </a:t>
            </a:r>
            <a:r>
              <a:rPr lang="it-IT" dirty="0"/>
              <a:t>è un builder di tour virtuali a 360° e una piattaforma per principianti con strumenti di livello professionale.</a:t>
            </a:r>
            <a:endParaRPr lang="en-US" dirty="0"/>
          </a:p>
          <a:p>
            <a:endParaRPr lang="en-US" dirty="0"/>
          </a:p>
          <a:p>
            <a:endParaRPr lang="en-US" dirty="0"/>
          </a:p>
          <a:p>
            <a:endParaRPr lang="en-US" dirty="0"/>
          </a:p>
        </p:txBody>
      </p:sp>
      <p:sp>
        <p:nvSpPr>
          <p:cNvPr id="12" name="Text Placeholder 11">
            <a:extLst>
              <a:ext uri="{FF2B5EF4-FFF2-40B4-BE49-F238E27FC236}">
                <a16:creationId xmlns:a16="http://schemas.microsoft.com/office/drawing/2014/main" id="{E488C80D-3B6E-B210-B7B1-827933506ABD}"/>
              </a:ext>
            </a:extLst>
          </p:cNvPr>
          <p:cNvSpPr>
            <a:spLocks noGrp="1"/>
          </p:cNvSpPr>
          <p:nvPr>
            <p:ph type="body" sz="quarter" idx="23"/>
          </p:nvPr>
        </p:nvSpPr>
        <p:spPr>
          <a:xfrm>
            <a:off x="1157426" y="4208279"/>
            <a:ext cx="5890479" cy="1301713"/>
          </a:xfrm>
        </p:spPr>
        <p:txBody>
          <a:bodyPr numCol="1"/>
          <a:lstStyle/>
          <a:p>
            <a:r>
              <a:rPr lang="it-IT" dirty="0"/>
              <a:t>Costruite un tour virtuale dall'aspetto professionale per la vostra attrazione culturale o per la vostra attività senza difficoltà: imparare ad usare </a:t>
            </a:r>
            <a:r>
              <a:rPr lang="it-IT" dirty="0" err="1"/>
              <a:t>Kuula</a:t>
            </a:r>
            <a:r>
              <a:rPr lang="it-IT" dirty="0"/>
              <a:t> richiederà solo poche ore. </a:t>
            </a:r>
          </a:p>
          <a:p>
            <a:endParaRPr lang="en-US" dirty="0"/>
          </a:p>
          <a:p>
            <a:r>
              <a:rPr lang="it-IT" dirty="0" err="1"/>
              <a:t>Kuula</a:t>
            </a:r>
            <a:r>
              <a:rPr lang="it-IT" dirty="0"/>
              <a:t> è uno strumento molto intuitivo. Utilizzando immagini panoramiche scattate con qualsiasi fotocamera a 360° o con apparecchiature professionali, è possibile creare esperienze immersive di Realtà Virtuale e arricchite di contenuti multimediali. Gli utenti potranno esplorare i tour utilizzando i loro smartphone, computer portatili o una serie di visori VR. È possibile incorporare il tour in un sito web o inviare link via e-mail ai visitatori. </a:t>
            </a:r>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3996521" y="6303278"/>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573298" y="6798318"/>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97924FC6-9304-74E1-38E1-7E3D49D14412}"/>
              </a:ext>
            </a:extLst>
          </p:cNvPr>
          <p:cNvSpPr>
            <a:spLocks noGrp="1"/>
          </p:cNvSpPr>
          <p:nvPr>
            <p:ph type="body" sz="quarter" idx="28"/>
          </p:nvPr>
        </p:nvSpPr>
        <p:spPr>
          <a:xfrm>
            <a:off x="4311498" y="7067986"/>
            <a:ext cx="2784501" cy="3953631"/>
          </a:xfrm>
        </p:spPr>
        <p:txBody>
          <a:bodyPr/>
          <a:lstStyle/>
          <a:p>
            <a:pPr marL="6350"/>
            <a:r>
              <a:rPr lang="it-IT" dirty="0" err="1"/>
              <a:t>Kuula</a:t>
            </a:r>
            <a:r>
              <a:rPr lang="it-IT" dirty="0"/>
              <a:t> ha un piano gratuito che potete utilizzare per imparare ad usarlo, sviluppare il vostro tour e condividerlo con un numero limitato di persone. Se decidete che fa per voi, la versione pro con accesso illimitato e di alta qualità per gli utenti costa 16 dollari al mese.</a:t>
            </a:r>
          </a:p>
          <a:p>
            <a:r>
              <a:rPr lang="en-US" dirty="0"/>
              <a:t> </a:t>
            </a:r>
          </a:p>
          <a:p>
            <a:r>
              <a:rPr lang="en-US" dirty="0" err="1"/>
              <a:t>Guida</a:t>
            </a:r>
            <a:r>
              <a:rPr lang="en-US" dirty="0"/>
              <a:t> per </a:t>
            </a:r>
            <a:r>
              <a:rPr lang="en-US" dirty="0" err="1"/>
              <a:t>creare</a:t>
            </a:r>
            <a:r>
              <a:rPr lang="en-US" dirty="0"/>
              <a:t> un tour </a:t>
            </a:r>
            <a:r>
              <a:rPr lang="en-US" dirty="0" err="1"/>
              <a:t>virtuale</a:t>
            </a:r>
            <a:r>
              <a:rPr lang="en-US" dirty="0"/>
              <a:t>: </a:t>
            </a:r>
          </a:p>
          <a:p>
            <a:r>
              <a:rPr lang="en-US" dirty="0">
                <a:solidFill>
                  <a:srgbClr val="E43794"/>
                </a:solidFill>
                <a:hlinkClick r:id="rId3">
                  <a:extLst>
                    <a:ext uri="{A12FA001-AC4F-418D-AE19-62706E023703}">
                      <ahyp:hlinkClr xmlns:ahyp="http://schemas.microsoft.com/office/drawing/2018/hyperlinkcolor" val="tx"/>
                    </a:ext>
                  </a:extLst>
                </a:hlinkClick>
              </a:rPr>
              <a:t>Step by step guide</a:t>
            </a:r>
            <a:endParaRPr lang="en-US" dirty="0">
              <a:solidFill>
                <a:srgbClr val="E43794"/>
              </a:solidFill>
            </a:endParaRPr>
          </a:p>
          <a:p>
            <a:r>
              <a:rPr lang="en-US" dirty="0"/>
              <a:t> </a:t>
            </a:r>
          </a:p>
          <a:p>
            <a:r>
              <a:rPr lang="en-US" dirty="0"/>
              <a:t>Video </a:t>
            </a:r>
            <a:r>
              <a:rPr lang="en-US" dirty="0" err="1"/>
              <a:t>introduttivo</a:t>
            </a:r>
            <a:r>
              <a:rPr lang="en-US" dirty="0"/>
              <a:t> </a:t>
            </a:r>
            <a:r>
              <a:rPr lang="en-US" dirty="0">
                <a:solidFill>
                  <a:srgbClr val="E43794"/>
                </a:solidFill>
                <a:hlinkClick r:id="rId4">
                  <a:extLst>
                    <a:ext uri="{A12FA001-AC4F-418D-AE19-62706E023703}">
                      <ahyp:hlinkClr xmlns:ahyp="http://schemas.microsoft.com/office/drawing/2018/hyperlinkcolor" val="tx"/>
                    </a:ext>
                  </a:extLst>
                </a:hlinkClick>
              </a:rPr>
              <a:t>Introducing Kuula</a:t>
            </a:r>
            <a:endParaRPr lang="en-US" dirty="0">
              <a:solidFill>
                <a:srgbClr val="E43794"/>
              </a:solidFill>
            </a:endParaRPr>
          </a:p>
          <a:p>
            <a:r>
              <a:rPr lang="en-US" dirty="0">
                <a:solidFill>
                  <a:srgbClr val="E43794"/>
                </a:solidFill>
              </a:rPr>
              <a:t> </a:t>
            </a:r>
          </a:p>
          <a:p>
            <a:r>
              <a:rPr lang="en-US" dirty="0" err="1"/>
              <a:t>Esempi</a:t>
            </a:r>
            <a:r>
              <a:rPr lang="en-US" dirty="0"/>
              <a:t>: </a:t>
            </a:r>
            <a:r>
              <a:rPr lang="en-US" dirty="0">
                <a:solidFill>
                  <a:srgbClr val="E43794"/>
                </a:solidFill>
                <a:hlinkClick r:id="rId5">
                  <a:extLst>
                    <a:ext uri="{A12FA001-AC4F-418D-AE19-62706E023703}">
                      <ahyp:hlinkClr xmlns:ahyp="http://schemas.microsoft.com/office/drawing/2018/hyperlinkcolor" val="tx"/>
                    </a:ext>
                  </a:extLst>
                </a:hlinkClick>
              </a:rPr>
              <a:t>Kuula Tours</a:t>
            </a:r>
            <a:endParaRPr lang="en-US" dirty="0">
              <a:solidFill>
                <a:srgbClr val="E43794"/>
              </a:solidFill>
            </a:endParaRPr>
          </a:p>
          <a:p>
            <a:endParaRPr lang="en-US" dirty="0"/>
          </a:p>
        </p:txBody>
      </p:sp>
      <p:pic>
        <p:nvPicPr>
          <p:cNvPr id="47" name="Picture Placeholder 46">
            <a:extLst>
              <a:ext uri="{FF2B5EF4-FFF2-40B4-BE49-F238E27FC236}">
                <a16:creationId xmlns:a16="http://schemas.microsoft.com/office/drawing/2014/main" id="{C86A5151-1529-EEAB-031D-3102E9D7DDF7}"/>
              </a:ext>
            </a:extLst>
          </p:cNvPr>
          <p:cNvPicPr>
            <a:picLocks noGrp="1" noChangeAspect="1"/>
          </p:cNvPicPr>
          <p:nvPr>
            <p:ph type="pic" sz="quarter" idx="25"/>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14168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a:xfrm>
            <a:off x="1146066" y="3610826"/>
            <a:ext cx="5913198" cy="361363"/>
          </a:xfrm>
        </p:spPr>
        <p:txBody>
          <a:bodyPr/>
          <a:lstStyle/>
          <a:p>
            <a:r>
              <a:rPr lang="en-US" dirty="0"/>
              <a:t>COSA RENDE GURI VR UN OTTIMO STRUMENTO PER IL PATRIMONIO DIGITALE? </a:t>
            </a:r>
          </a:p>
          <a:p>
            <a:endParaRPr lang="en-US" dirty="0"/>
          </a:p>
          <a:p>
            <a:endParaRPr lang="en-US" dirty="0"/>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dirty="0" err="1"/>
              <a:t>Guri</a:t>
            </a:r>
            <a:r>
              <a:rPr lang="en-US" dirty="0"/>
              <a:t> VR</a:t>
            </a:r>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ahyp="http://schemas.microsoft.com/office/drawing/2018/hyperlinkcolor" val="tx"/>
                    </a:ext>
                  </a:extLst>
                </a:hlinkClick>
              </a:rPr>
              <a:t>CLICCA PER VEDERE</a:t>
            </a:r>
            <a:endParaRPr lang="en-US"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77031" y="7136628"/>
            <a:ext cx="1853433" cy="735460"/>
          </a:xfrm>
        </p:spPr>
        <p:txBody>
          <a:bodyPr/>
          <a:lstStyle/>
          <a:p>
            <a:r>
              <a:rPr lang="en-US" dirty="0"/>
              <a:t>VOLETE PROVARE GURI VR?</a:t>
            </a:r>
          </a:p>
          <a:p>
            <a:endParaRPr lang="en-US" dirty="0"/>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05</a:t>
            </a:r>
          </a:p>
          <a:p>
            <a:endParaRPr lang="en-US" dirty="0"/>
          </a:p>
        </p:txBody>
      </p:sp>
      <p:sp>
        <p:nvSpPr>
          <p:cNvPr id="12" name="Text Placeholder 11">
            <a:extLst>
              <a:ext uri="{FF2B5EF4-FFF2-40B4-BE49-F238E27FC236}">
                <a16:creationId xmlns:a16="http://schemas.microsoft.com/office/drawing/2014/main" id="{E488C80D-3B6E-B210-B7B1-827933506ABD}"/>
              </a:ext>
            </a:extLst>
          </p:cNvPr>
          <p:cNvSpPr>
            <a:spLocks noGrp="1"/>
          </p:cNvSpPr>
          <p:nvPr>
            <p:ph type="body" sz="quarter" idx="23"/>
          </p:nvPr>
        </p:nvSpPr>
        <p:spPr>
          <a:xfrm>
            <a:off x="1157426" y="4208279"/>
            <a:ext cx="5890479" cy="2191569"/>
          </a:xfrm>
        </p:spPr>
        <p:txBody>
          <a:bodyPr numCol="2"/>
          <a:lstStyle/>
          <a:p>
            <a:pPr marL="90170"/>
            <a:r>
              <a:rPr lang="it-IT" dirty="0"/>
              <a:t>La realtà virtuale è un ottimo modo per rendere il patrimonio culturale un'esperienza davvero coinvolgente. Molti dei grandi siti del patrimonio culturale in tutta l'UE stanno sviluppando esperienze sofisticate, che richiedono team di esperti e ingenti finanziamenti. Con Guri VR non è necessario essere uno sviluppatore per creare esperienze VR. Fornisce un editor online facile e veloce che interpreta le vostre parole e crea il mondo di realtà virtuale che descrivete. Guri VR permette anche di creare un panorama a 360 gradi che funziona con visori come Google </a:t>
            </a:r>
            <a:r>
              <a:rPr lang="it-IT" dirty="0" err="1"/>
              <a:t>Cardboard</a:t>
            </a:r>
            <a:r>
              <a:rPr lang="it-IT" dirty="0"/>
              <a:t> e </a:t>
            </a:r>
            <a:r>
              <a:rPr lang="it-IT" dirty="0" err="1"/>
              <a:t>Oculus</a:t>
            </a:r>
            <a:r>
              <a:rPr lang="it-IT" dirty="0"/>
              <a:t> Rift. </a:t>
            </a:r>
          </a:p>
          <a:p>
            <a:pPr marL="90170"/>
            <a:r>
              <a:rPr lang="it-IT" dirty="0"/>
              <a:t>Guri VR organizza le storie in scene sequenziali. Ogni scena viene mappata con un paragrafo nella descrizione non appena si specifica la lunghezza della scena. È possibile creare tutte le scene che si desidera e aggiungere diversi elementi, comprese le fotografie del patrimonio. È possibile salvare le proprie storie e ad ogni salvataggio viene generato un link di condivisione.</a:t>
            </a:r>
          </a:p>
          <a:p>
            <a:pPr marL="90170"/>
            <a:r>
              <a:rPr lang="it-IT" dirty="0"/>
              <a:t>Guri VR è un prodotto gratuito e open source, quindi di libero utilizzo e sviluppato da una comunità di programmatori. Non ha l'aspetto sofisticato o il supporto tecnico di un prodotto commerciale, ma è economico!</a:t>
            </a:r>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CC1E101-9C32-F6E5-9431-E45618EDCC3B}"/>
              </a:ext>
            </a:extLst>
          </p:cNvPr>
          <p:cNvSpPr>
            <a:spLocks noGrp="1"/>
          </p:cNvSpPr>
          <p:nvPr>
            <p:ph type="body" sz="quarter" idx="24"/>
          </p:nvPr>
        </p:nvSpPr>
        <p:spPr/>
        <p:txBody>
          <a:bodyPr/>
          <a:lstStyle/>
          <a:p>
            <a:r>
              <a:rPr lang="en-US" b="1" dirty="0" err="1"/>
              <a:t>GuriVR</a:t>
            </a:r>
            <a:r>
              <a:rPr lang="en-US" dirty="0"/>
              <a:t> </a:t>
            </a:r>
            <a:r>
              <a:rPr lang="it-IT" dirty="0"/>
              <a:t>consente a chiunque di realizzare esperienze di Realtà Virtuale con una curva di apprendimento minima</a:t>
            </a:r>
            <a:r>
              <a:rPr lang="en-US" dirty="0"/>
              <a:t>. </a:t>
            </a:r>
          </a:p>
          <a:p>
            <a:endParaRPr lang="en-US" dirty="0"/>
          </a:p>
        </p:txBody>
      </p:sp>
      <p:sp>
        <p:nvSpPr>
          <p:cNvPr id="9" name="Text Placeholder 8">
            <a:extLst>
              <a:ext uri="{FF2B5EF4-FFF2-40B4-BE49-F238E27FC236}">
                <a16:creationId xmlns:a16="http://schemas.microsoft.com/office/drawing/2014/main" id="{8EDCCE5E-6191-F0DA-FBB7-E23EBD2B443D}"/>
              </a:ext>
            </a:extLst>
          </p:cNvPr>
          <p:cNvSpPr>
            <a:spLocks noGrp="1"/>
          </p:cNvSpPr>
          <p:nvPr>
            <p:ph type="body" sz="quarter" idx="28"/>
          </p:nvPr>
        </p:nvSpPr>
        <p:spPr>
          <a:xfrm>
            <a:off x="4311498" y="7860902"/>
            <a:ext cx="2784501" cy="1754378"/>
          </a:xfrm>
        </p:spPr>
        <p:txBody>
          <a:bodyPr/>
          <a:lstStyle/>
          <a:p>
            <a:r>
              <a:rPr lang="it-IT" dirty="0"/>
              <a:t>Il modo più semplice per imparare a usare l'editor è quello di fare un giro sulla homepage, dove si trovano anche scene di esempio per iniziare: </a:t>
            </a:r>
            <a:r>
              <a:rPr lang="en-US" dirty="0">
                <a:solidFill>
                  <a:srgbClr val="E43794"/>
                </a:solidFill>
                <a:hlinkClick r:id="rId2">
                  <a:extLst>
                    <a:ext uri="{A12FA001-AC4F-418D-AE19-62706E023703}">
                      <ahyp:hlinkClr xmlns:ahyp="http://schemas.microsoft.com/office/drawing/2018/hyperlinkcolor" val="tx"/>
                    </a:ext>
                  </a:extLst>
                </a:hlinkClick>
              </a:rPr>
              <a:t>Guri Homepage </a:t>
            </a:r>
            <a:r>
              <a:rPr lang="en-US" dirty="0"/>
              <a:t>. </a:t>
            </a:r>
            <a:r>
              <a:rPr lang="it-IT" dirty="0"/>
              <a:t>Qui trovate una breve guida che vi illustra la procedura:</a:t>
            </a:r>
            <a:r>
              <a:rPr lang="en-US" dirty="0"/>
              <a:t> </a:t>
            </a:r>
            <a:r>
              <a:rPr lang="en-US" dirty="0">
                <a:solidFill>
                  <a:srgbClr val="E43794"/>
                </a:solidFill>
                <a:hlinkClick r:id="rId3">
                  <a:extLst>
                    <a:ext uri="{A12FA001-AC4F-418D-AE19-62706E023703}">
                      <ahyp:hlinkClr xmlns:ahyp="http://schemas.microsoft.com/office/drawing/2018/hyperlinkcolor" val="tx"/>
                    </a:ext>
                  </a:extLst>
                </a:hlinkClick>
              </a:rPr>
              <a:t>Guri Guide</a:t>
            </a:r>
            <a:endParaRPr lang="en-US" dirty="0">
              <a:solidFill>
                <a:srgbClr val="E43794"/>
              </a:solidFill>
            </a:endParaRPr>
          </a:p>
          <a:p>
            <a:endParaRPr lang="en-US" dirty="0"/>
          </a:p>
          <a:p>
            <a:pPr marL="6350"/>
            <a:r>
              <a:rPr lang="it-IT" dirty="0"/>
              <a:t>Se si desidera salvare e condividere il proprio lavoro, è necessario creare un account gratuito.</a:t>
            </a:r>
          </a:p>
          <a:p>
            <a:endParaRPr lang="en-US" dirty="0"/>
          </a:p>
        </p:txBody>
      </p:sp>
      <p:pic>
        <p:nvPicPr>
          <p:cNvPr id="44" name="Picture Placeholder 43">
            <a:extLst>
              <a:ext uri="{FF2B5EF4-FFF2-40B4-BE49-F238E27FC236}">
                <a16:creationId xmlns:a16="http://schemas.microsoft.com/office/drawing/2014/main" id="{EBE9FF02-05FB-C5C8-4D9B-196D49384D8D}"/>
              </a:ext>
            </a:extLst>
          </p:cNvPr>
          <p:cNvPicPr>
            <a:picLocks noGrp="1" noChangeAspect="1"/>
          </p:cNvPicPr>
          <p:nvPr>
            <p:ph type="pic" sz="quarter" idx="25"/>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57309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a:xfrm>
            <a:off x="1146066" y="3597674"/>
            <a:ext cx="5913198" cy="361363"/>
          </a:xfrm>
        </p:spPr>
        <p:txBody>
          <a:bodyPr/>
          <a:lstStyle/>
          <a:p>
            <a:r>
              <a:rPr lang="en-US" dirty="0"/>
              <a:t>COSA RENDE AUDACITY UN OTTIMO STRUMENTO PER IL PATRIMONIO DIGITALE? </a:t>
            </a:r>
          </a:p>
          <a:p>
            <a:endParaRPr lang="en-US" dirty="0"/>
          </a:p>
          <a:p>
            <a:endParaRPr lang="en-US" dirty="0"/>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dirty="0"/>
              <a:t>Audacity</a:t>
            </a:r>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ahyp="http://schemas.microsoft.com/office/drawing/2018/hyperlinkcolor" val="tx"/>
                    </a:ext>
                  </a:extLst>
                </a:hlinkClick>
              </a:rPr>
              <a:t>CLICCA PER VEDERE</a:t>
            </a:r>
            <a:endParaRPr lang="en-US"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87990" y="6290222"/>
            <a:ext cx="1853433" cy="735460"/>
          </a:xfrm>
        </p:spPr>
        <p:txBody>
          <a:bodyPr/>
          <a:lstStyle/>
          <a:p>
            <a:r>
              <a:rPr lang="en-US" dirty="0"/>
              <a:t>VOLETE PROVARE AUDACITY?</a:t>
            </a:r>
          </a:p>
          <a:p>
            <a:endParaRPr lang="en-US" dirty="0"/>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06</a:t>
            </a:r>
          </a:p>
          <a:p>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24417" y="629022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601194" y="678526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590E580-2C3B-E3EB-A19C-A2185E2C30FC}"/>
              </a:ext>
            </a:extLst>
          </p:cNvPr>
          <p:cNvSpPr>
            <a:spLocks noGrp="1"/>
          </p:cNvSpPr>
          <p:nvPr>
            <p:ph type="body" sz="quarter" idx="28"/>
          </p:nvPr>
        </p:nvSpPr>
        <p:spPr>
          <a:xfrm>
            <a:off x="4322457" y="6977110"/>
            <a:ext cx="2784501" cy="3295796"/>
          </a:xfrm>
        </p:spPr>
        <p:txBody>
          <a:bodyPr/>
          <a:lstStyle/>
          <a:p>
            <a:r>
              <a:rPr lang="it-IT" dirty="0" err="1"/>
              <a:t>Audacity</a:t>
            </a:r>
            <a:r>
              <a:rPr lang="it-IT" dirty="0"/>
              <a:t> può essere utilizzato gratuitamente per qualsiasi scopo personale, commerciale, istituzionale o educativo, anche installandolo su tutti i computer che si desidera. Date un'occhiata al video introduttivo e se fa al caso vostro utilizzate questo link per scaricare il software: </a:t>
            </a:r>
            <a:r>
              <a:rPr lang="en-US" dirty="0">
                <a:solidFill>
                  <a:srgbClr val="E43794"/>
                </a:solidFill>
                <a:hlinkClick r:id="rId3">
                  <a:extLst>
                    <a:ext uri="{A12FA001-AC4F-418D-AE19-62706E023703}">
                      <ahyp:hlinkClr xmlns:ahyp="http://schemas.microsoft.com/office/drawing/2018/hyperlinkcolor" val="tx"/>
                    </a:ext>
                  </a:extLst>
                </a:hlinkClick>
              </a:rPr>
              <a:t>Audacity Download </a:t>
            </a:r>
            <a:endParaRPr lang="en-US" dirty="0">
              <a:solidFill>
                <a:srgbClr val="E43794"/>
              </a:solidFill>
            </a:endParaRPr>
          </a:p>
          <a:p>
            <a:r>
              <a:rPr lang="it-IT" dirty="0"/>
              <a:t>Le guide all'installazione e alla modifica sono disponibili sulla pagina di supporto</a:t>
            </a:r>
            <a:r>
              <a:rPr lang="en-US" dirty="0"/>
              <a:t>: </a:t>
            </a:r>
            <a:r>
              <a:rPr lang="en-US" dirty="0">
                <a:solidFill>
                  <a:srgbClr val="E43794"/>
                </a:solidFill>
                <a:hlinkClick r:id="rId4">
                  <a:extLst>
                    <a:ext uri="{A12FA001-AC4F-418D-AE19-62706E023703}">
                      <ahyp:hlinkClr xmlns:ahyp="http://schemas.microsoft.com/office/drawing/2018/hyperlinkcolor" val="tx"/>
                    </a:ext>
                  </a:extLst>
                </a:hlinkClick>
              </a:rPr>
              <a:t>Audacity Support </a:t>
            </a:r>
            <a:endParaRPr lang="en-US" dirty="0">
              <a:solidFill>
                <a:srgbClr val="E43794"/>
              </a:solidFill>
            </a:endParaRPr>
          </a:p>
          <a:p>
            <a:endParaRPr lang="en-US" dirty="0"/>
          </a:p>
          <a:p>
            <a:r>
              <a:rPr lang="it-IT" dirty="0"/>
              <a:t>Essendo un servizio gratuito, il livello di assistenza disponibile è limitato, ma è possibile visitare il loro Wiki per accedere a guide e manuali: </a:t>
            </a:r>
            <a:r>
              <a:rPr lang="en-US" dirty="0">
                <a:solidFill>
                  <a:srgbClr val="E43794"/>
                </a:solidFill>
                <a:hlinkClick r:id="rId5">
                  <a:extLst>
                    <a:ext uri="{A12FA001-AC4F-418D-AE19-62706E023703}">
                      <ahyp:hlinkClr xmlns:ahyp="http://schemas.microsoft.com/office/drawing/2018/hyperlinkcolor" val="tx"/>
                    </a:ext>
                  </a:extLst>
                </a:hlinkClick>
              </a:rPr>
              <a:t>Audacity Wiki Homepage</a:t>
            </a:r>
            <a:endParaRPr lang="en-US" dirty="0">
              <a:solidFill>
                <a:srgbClr val="E43794"/>
              </a:solidFill>
            </a:endParaRPr>
          </a:p>
          <a:p>
            <a:r>
              <a:rPr lang="en-US" dirty="0"/>
              <a:t> </a:t>
            </a:r>
          </a:p>
          <a:p>
            <a:r>
              <a:rPr lang="en-US" dirty="0"/>
              <a:t>Video </a:t>
            </a:r>
            <a:r>
              <a:rPr lang="en-US" dirty="0" err="1"/>
              <a:t>introduttivo</a:t>
            </a:r>
            <a:r>
              <a:rPr lang="en-US" dirty="0"/>
              <a:t>: </a:t>
            </a:r>
            <a:r>
              <a:rPr lang="en-US" dirty="0">
                <a:solidFill>
                  <a:srgbClr val="E43794"/>
                </a:solidFill>
                <a:hlinkClick r:id="rId6">
                  <a:extLst>
                    <a:ext uri="{A12FA001-AC4F-418D-AE19-62706E023703}">
                      <ahyp:hlinkClr xmlns:ahyp="http://schemas.microsoft.com/office/drawing/2018/hyperlinkcolor" val="tx"/>
                    </a:ext>
                  </a:extLst>
                </a:hlinkClick>
              </a:rPr>
              <a:t>Step by step tutorial</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id="{97BA12B1-6009-2B17-CC0F-0E2AFADA6532}"/>
              </a:ext>
            </a:extLst>
          </p:cNvPr>
          <p:cNvSpPr>
            <a:spLocks noGrp="1"/>
          </p:cNvSpPr>
          <p:nvPr>
            <p:ph type="body" sz="quarter" idx="23"/>
          </p:nvPr>
        </p:nvSpPr>
        <p:spPr>
          <a:xfrm>
            <a:off x="1157426" y="4208279"/>
            <a:ext cx="5890479" cy="1357385"/>
          </a:xfrm>
        </p:spPr>
        <p:txBody>
          <a:bodyPr/>
          <a:lstStyle/>
          <a:p>
            <a:r>
              <a:rPr lang="it-IT" dirty="0"/>
              <a:t>Il suono è un fattore importante per rendere coinvolgenti le esperienze del patrimonio culturale. Che si tratti di voci, musica o paesaggi sonori, l'audio può essere molto evocativo e trasportare l'ascoltatore in un tempo o in un luogo diverso da quello in cui si trova. Con </a:t>
            </a:r>
            <a:r>
              <a:rPr lang="it-IT" dirty="0" err="1"/>
              <a:t>Audacity</a:t>
            </a:r>
            <a:r>
              <a:rPr lang="it-IT" dirty="0"/>
              <a:t> è possibile registrare direttamente o digitalizzare registrazioni da altri supporti, migliorare la qualità del suono, combinare registrazioni, inserire effetti speciali ed esportare la traccia audio finita in diversi formati. Questo rende i podcast o le colonne sonore più professionali e coinvolgenti per i vostri clienti, che potrebbero essere abituati alle esperienze audio sempre più sofisticate fornite da altri siti o aziende del patrimonio culturale.</a:t>
            </a:r>
            <a:r>
              <a:rPr lang="en-US" dirty="0"/>
              <a:t>.</a:t>
            </a:r>
          </a:p>
        </p:txBody>
      </p:sp>
      <p:sp>
        <p:nvSpPr>
          <p:cNvPr id="14" name="Text Placeholder 13">
            <a:extLst>
              <a:ext uri="{FF2B5EF4-FFF2-40B4-BE49-F238E27FC236}">
                <a16:creationId xmlns:a16="http://schemas.microsoft.com/office/drawing/2014/main" id="{FC0B2642-5B95-DB58-BEE6-5043C22DB40D}"/>
              </a:ext>
            </a:extLst>
          </p:cNvPr>
          <p:cNvSpPr>
            <a:spLocks noGrp="1"/>
          </p:cNvSpPr>
          <p:nvPr>
            <p:ph type="body" sz="quarter" idx="24"/>
          </p:nvPr>
        </p:nvSpPr>
        <p:spPr/>
        <p:txBody>
          <a:bodyPr/>
          <a:lstStyle/>
          <a:p>
            <a:r>
              <a:rPr lang="en-US" b="1" dirty="0"/>
              <a:t>Audacity ® </a:t>
            </a:r>
            <a:r>
              <a:rPr lang="it-IT" dirty="0"/>
              <a:t>è un editor e registratore audio gratuito e facile da usare. È possibile utilizzare </a:t>
            </a:r>
            <a:r>
              <a:rPr lang="it-IT" dirty="0" err="1"/>
              <a:t>Audacity</a:t>
            </a:r>
            <a:r>
              <a:rPr lang="it-IT" dirty="0"/>
              <a:t> per registrare e modificare un'ampia varietà di formati audio per creare podcast e altri prodotti basati sul suono. </a:t>
            </a:r>
            <a:endParaRPr lang="en-US" dirty="0"/>
          </a:p>
        </p:txBody>
      </p:sp>
      <p:pic>
        <p:nvPicPr>
          <p:cNvPr id="47" name="Picture Placeholder 46">
            <a:extLst>
              <a:ext uri="{FF2B5EF4-FFF2-40B4-BE49-F238E27FC236}">
                <a16:creationId xmlns:a16="http://schemas.microsoft.com/office/drawing/2014/main" id="{493D54FB-6E56-CB7F-D83E-921866BFE914}"/>
              </a:ext>
            </a:extLst>
          </p:cNvPr>
          <p:cNvPicPr>
            <a:picLocks noGrp="1" noChangeAspect="1"/>
          </p:cNvPicPr>
          <p:nvPr>
            <p:ph type="pic" sz="quarter" idx="25"/>
          </p:nvPr>
        </p:nvPicPr>
        <p:blipFill>
          <a:blip r:embed="rId7"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6017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29678</TotalTime>
  <Words>6387</Words>
  <Application>Microsoft Macintosh PowerPoint</Application>
  <PresentationFormat>Personalizzato</PresentationFormat>
  <Paragraphs>381</Paragraphs>
  <Slides>26</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26</vt:i4>
      </vt:variant>
    </vt:vector>
  </HeadingPairs>
  <TitlesOfParts>
    <vt:vector size="33" baseType="lpstr">
      <vt:lpstr>Arial</vt:lpstr>
      <vt:lpstr>Avenir Book</vt:lpstr>
      <vt:lpstr>Calibri</vt:lpstr>
      <vt:lpstr>Calibri Light</vt:lpstr>
      <vt:lpstr>Montserrat</vt:lpstr>
      <vt:lpstr>Noto Sans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Emma Taveri</cp:lastModifiedBy>
  <cp:revision>1399</cp:revision>
  <dcterms:created xsi:type="dcterms:W3CDTF">2016-05-11T14:31:01Z</dcterms:created>
  <dcterms:modified xsi:type="dcterms:W3CDTF">2022-09-23T07:30:43Z</dcterms:modified>
</cp:coreProperties>
</file>